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6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7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8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9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0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12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1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94" r:id="rId3"/>
    <p:sldMasterId id="2147483711" r:id="rId4"/>
    <p:sldMasterId id="2147483728" r:id="rId5"/>
    <p:sldMasterId id="2147483745" r:id="rId6"/>
    <p:sldMasterId id="2147483762" r:id="rId7"/>
    <p:sldMasterId id="2147483796" r:id="rId8"/>
    <p:sldMasterId id="2147483813" r:id="rId9"/>
    <p:sldMasterId id="2147483830" r:id="rId10"/>
    <p:sldMasterId id="2147483847" r:id="rId11"/>
    <p:sldMasterId id="2147483864" r:id="rId12"/>
    <p:sldMasterId id="2147483881" r:id="rId13"/>
  </p:sldMasterIdLst>
  <p:sldIdLst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74" r:id="rId22"/>
    <p:sldId id="273" r:id="rId23"/>
    <p:sldId id="266" r:id="rId24"/>
    <p:sldId id="267" r:id="rId25"/>
    <p:sldId id="268" r:id="rId26"/>
    <p:sldId id="269" r:id="rId27"/>
    <p:sldId id="270" r:id="rId28"/>
    <p:sldId id="271" r:id="rId29"/>
    <p:sldId id="27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26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Честность</c:v>
                </c:pt>
                <c:pt idx="1">
                  <c:v>Милосердие</c:v>
                </c:pt>
                <c:pt idx="2">
                  <c:v>Совесть</c:v>
                </c:pt>
                <c:pt idx="3">
                  <c:v>Патриотизм</c:v>
                </c:pt>
                <c:pt idx="4">
                  <c:v>Бескорыстие</c:v>
                </c:pt>
                <c:pt idx="5">
                  <c:v>Дружба</c:v>
                </c:pt>
                <c:pt idx="6">
                  <c:v>Мужество</c:v>
                </c:pt>
                <c:pt idx="7">
                  <c:v>Ответственность</c:v>
                </c:pt>
                <c:pt idx="8">
                  <c:v>Порядочность</c:v>
                </c:pt>
              </c:strCache>
            </c:strRef>
          </c:cat>
          <c:val>
            <c:numRef>
              <c:f>Лист1!$B$2:$B$10</c:f>
              <c:numCache>
                <c:formatCode>0%</c:formatCode>
                <c:ptCount val="9"/>
                <c:pt idx="0">
                  <c:v>0.4</c:v>
                </c:pt>
                <c:pt idx="1">
                  <c:v>0.3</c:v>
                </c:pt>
                <c:pt idx="2">
                  <c:v>0.4</c:v>
                </c:pt>
                <c:pt idx="3">
                  <c:v>0.2</c:v>
                </c:pt>
                <c:pt idx="4">
                  <c:v>0.3</c:v>
                </c:pt>
                <c:pt idx="5">
                  <c:v>0.5</c:v>
                </c:pt>
                <c:pt idx="6">
                  <c:v>0.5</c:v>
                </c:pt>
                <c:pt idx="7">
                  <c:v>0.45</c:v>
                </c:pt>
                <c:pt idx="8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класс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Честность</c:v>
                </c:pt>
                <c:pt idx="1">
                  <c:v>Милосердие</c:v>
                </c:pt>
                <c:pt idx="2">
                  <c:v>Совесть</c:v>
                </c:pt>
                <c:pt idx="3">
                  <c:v>Патриотизм</c:v>
                </c:pt>
                <c:pt idx="4">
                  <c:v>Бескорыстие</c:v>
                </c:pt>
                <c:pt idx="5">
                  <c:v>Дружба</c:v>
                </c:pt>
                <c:pt idx="6">
                  <c:v>Мужество</c:v>
                </c:pt>
                <c:pt idx="7">
                  <c:v>Ответственность</c:v>
                </c:pt>
                <c:pt idx="8">
                  <c:v>Порядочность</c:v>
                </c:pt>
              </c:strCache>
            </c:strRef>
          </c:cat>
          <c:val>
            <c:numRef>
              <c:f>Лист1!$C$2:$C$10</c:f>
              <c:numCache>
                <c:formatCode>0%</c:formatCode>
                <c:ptCount val="9"/>
                <c:pt idx="0">
                  <c:v>0.5</c:v>
                </c:pt>
                <c:pt idx="1">
                  <c:v>0.4</c:v>
                </c:pt>
                <c:pt idx="2">
                  <c:v>0.5</c:v>
                </c:pt>
                <c:pt idx="3">
                  <c:v>0.4</c:v>
                </c:pt>
                <c:pt idx="4">
                  <c:v>0.45</c:v>
                </c:pt>
                <c:pt idx="5">
                  <c:v>0.7</c:v>
                </c:pt>
                <c:pt idx="6">
                  <c:v>0.6</c:v>
                </c:pt>
                <c:pt idx="7">
                  <c:v>0.55000000000000004</c:v>
                </c:pt>
                <c:pt idx="8">
                  <c:v>0.45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класс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Честность</c:v>
                </c:pt>
                <c:pt idx="1">
                  <c:v>Милосердие</c:v>
                </c:pt>
                <c:pt idx="2">
                  <c:v>Совесть</c:v>
                </c:pt>
                <c:pt idx="3">
                  <c:v>Патриотизм</c:v>
                </c:pt>
                <c:pt idx="4">
                  <c:v>Бескорыстие</c:v>
                </c:pt>
                <c:pt idx="5">
                  <c:v>Дружба</c:v>
                </c:pt>
                <c:pt idx="6">
                  <c:v>Мужество</c:v>
                </c:pt>
                <c:pt idx="7">
                  <c:v>Ответственность</c:v>
                </c:pt>
                <c:pt idx="8">
                  <c:v>Порядочность</c:v>
                </c:pt>
              </c:strCache>
            </c:strRef>
          </c:cat>
          <c:val>
            <c:numRef>
              <c:f>Лист1!$D$2:$D$10</c:f>
              <c:numCache>
                <c:formatCode>0%</c:formatCode>
                <c:ptCount val="9"/>
                <c:pt idx="0">
                  <c:v>0.65</c:v>
                </c:pt>
                <c:pt idx="1">
                  <c:v>0.55000000000000004</c:v>
                </c:pt>
                <c:pt idx="2">
                  <c:v>0.6</c:v>
                </c:pt>
                <c:pt idx="3">
                  <c:v>0.6</c:v>
                </c:pt>
                <c:pt idx="4">
                  <c:v>0.55000000000000004</c:v>
                </c:pt>
                <c:pt idx="5">
                  <c:v>0.8</c:v>
                </c:pt>
                <c:pt idx="6">
                  <c:v>0.75</c:v>
                </c:pt>
                <c:pt idx="7">
                  <c:v>0.7</c:v>
                </c:pt>
                <c:pt idx="8">
                  <c:v>0.6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 класс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Честность</c:v>
                </c:pt>
                <c:pt idx="1">
                  <c:v>Милосердие</c:v>
                </c:pt>
                <c:pt idx="2">
                  <c:v>Совесть</c:v>
                </c:pt>
                <c:pt idx="3">
                  <c:v>Патриотизм</c:v>
                </c:pt>
                <c:pt idx="4">
                  <c:v>Бескорыстие</c:v>
                </c:pt>
                <c:pt idx="5">
                  <c:v>Дружба</c:v>
                </c:pt>
                <c:pt idx="6">
                  <c:v>Мужество</c:v>
                </c:pt>
                <c:pt idx="7">
                  <c:v>Ответственность</c:v>
                </c:pt>
                <c:pt idx="8">
                  <c:v>Порядочность</c:v>
                </c:pt>
              </c:strCache>
            </c:strRef>
          </c:cat>
          <c:val>
            <c:numRef>
              <c:f>Лист1!$E$2:$E$10</c:f>
              <c:numCache>
                <c:formatCode>0%</c:formatCode>
                <c:ptCount val="9"/>
                <c:pt idx="0">
                  <c:v>0.8</c:v>
                </c:pt>
                <c:pt idx="1">
                  <c:v>0.75</c:v>
                </c:pt>
                <c:pt idx="2">
                  <c:v>0.8</c:v>
                </c:pt>
                <c:pt idx="3">
                  <c:v>0.8</c:v>
                </c:pt>
                <c:pt idx="4">
                  <c:v>0.75</c:v>
                </c:pt>
                <c:pt idx="5">
                  <c:v>0.9</c:v>
                </c:pt>
                <c:pt idx="6">
                  <c:v>0.85</c:v>
                </c:pt>
                <c:pt idx="7">
                  <c:v>0.8</c:v>
                </c:pt>
                <c:pt idx="8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027592"/>
        <c:axId val="13027200"/>
      </c:barChart>
      <c:catAx>
        <c:axId val="13027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027200"/>
        <c:crosses val="autoZero"/>
        <c:auto val="1"/>
        <c:lblAlgn val="ctr"/>
        <c:lblOffset val="100"/>
        <c:noMultiLvlLbl val="0"/>
      </c:catAx>
      <c:valAx>
        <c:axId val="130272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27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0.25</c:v>
                </c:pt>
                <c:pt idx="1">
                  <c:v>0.2</c:v>
                </c:pt>
                <c:pt idx="2">
                  <c:v>0.13</c:v>
                </c:pt>
                <c:pt idx="3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0.5</c:v>
                </c:pt>
                <c:pt idx="1">
                  <c:v>0.55000000000000004</c:v>
                </c:pt>
                <c:pt idx="2">
                  <c:v>0.56999999999999995</c:v>
                </c:pt>
                <c:pt idx="3">
                  <c:v>0.55000000000000004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0.3</c:v>
                </c:pt>
                <c:pt idx="3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029944"/>
        <c:axId val="13032688"/>
      </c:barChart>
      <c:catAx>
        <c:axId val="13029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32688"/>
        <c:crosses val="autoZero"/>
        <c:auto val="1"/>
        <c:lblAlgn val="ctr"/>
        <c:lblOffset val="100"/>
        <c:noMultiLvlLbl val="0"/>
      </c:catAx>
      <c:valAx>
        <c:axId val="1303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29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8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548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96882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44512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6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62" y="273730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9" y="273730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2421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98964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98750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73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70555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61535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5996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79384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0695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399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114478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91338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07072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826" y="60965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26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55459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8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36353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03043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19409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9309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6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62" y="273730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9" y="273730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89581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6685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20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33966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73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66115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05085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48699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309387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96950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9917232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55350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84831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93" y="60965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26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9299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8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2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243064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4574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1975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14795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3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32" y="273729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9" y="273729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73170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1115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1538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73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16739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99920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12165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26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7519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41182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13448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26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0373926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47837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72062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93" y="609646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26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19019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6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4985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9730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77358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31323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26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26" y="273727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7" y="273727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39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66997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16996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61996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49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05414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62741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42848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14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764366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47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14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561403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70371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697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826" y="60965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26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42337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93" y="609626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14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54700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5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1237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64280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85567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02625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26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26" y="2737253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6" y="2737253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22460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7729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77458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25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90434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145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8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6911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1411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14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843177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17744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14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675314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81065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40896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82" y="609601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2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64119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5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14264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6514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82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6896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89535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23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23" y="2737253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6" y="2737253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25471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2112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6148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24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30374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9156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96310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14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888288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18905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14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5612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741069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90718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95099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69" y="609601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2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47042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6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12457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3289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28486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850815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54629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28570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680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2836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23645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4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77263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420233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28789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605756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46508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743965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5736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2087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345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6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62" y="273730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9" y="273730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765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9556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4206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73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3867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4435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6108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33207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635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87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180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604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9366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826" y="60965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26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4719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8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6863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6161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0265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0822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6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62" y="273730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9" y="273730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231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4486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5055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73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6721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000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30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28564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300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34113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8093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5572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826" y="60965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26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6542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8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431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6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62" y="273730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9" y="273730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5687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6989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0155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2949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6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62" y="273730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9" y="273730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595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5341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0250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73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730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3817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0252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3048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8697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908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43125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5820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28854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826" y="60965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26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54289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8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84396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1841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55239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9146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6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62" y="273730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9" y="273730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51595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4322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49033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73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9067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64868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43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26831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48722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111969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589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341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73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344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826" y="60965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26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55705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8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207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2015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47408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2160589"/>
            <a:ext cx="3138026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32590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62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62" y="2737302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329" y="2737302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72921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78680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1183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514973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15730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16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69580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8282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598734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93730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47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2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173191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60005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05529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826" y="609650"/>
            <a:ext cx="978557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26" y="609600"/>
            <a:ext cx="5295113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8791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8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00529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78443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1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4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146.xml"/><Relationship Id="rId16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Relationship Id="rId14" Type="http://schemas.openxmlformats.org/officeDocument/2006/relationships/slideLayout" Target="../slideLayouts/slideLayout15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2.xml"/><Relationship Id="rId17" Type="http://schemas.openxmlformats.org/officeDocument/2006/relationships/theme" Target="../theme/theme11.xml"/><Relationship Id="rId2" Type="http://schemas.openxmlformats.org/officeDocument/2006/relationships/slideLayout" Target="../slideLayouts/slideLayout162.xml"/><Relationship Id="rId16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5" Type="http://schemas.openxmlformats.org/officeDocument/2006/relationships/slideLayout" Target="../slideLayouts/slideLayout17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Relationship Id="rId14" Type="http://schemas.openxmlformats.org/officeDocument/2006/relationships/slideLayout" Target="../slideLayouts/slideLayout17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slideLayout" Target="../slideLayouts/slideLayout188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78.xml"/><Relationship Id="rId16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slideLayout" Target="../slideLayouts/slideLayout19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13" Type="http://schemas.openxmlformats.org/officeDocument/2006/relationships/slideLayout" Target="../slideLayouts/slideLayout205.xml"/><Relationship Id="rId3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17" Type="http://schemas.openxmlformats.org/officeDocument/2006/relationships/theme" Target="../theme/theme13.xml"/><Relationship Id="rId2" Type="http://schemas.openxmlformats.org/officeDocument/2006/relationships/slideLayout" Target="../slideLayouts/slideLayout194.xml"/><Relationship Id="rId16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5" Type="http://schemas.openxmlformats.org/officeDocument/2006/relationships/slideLayout" Target="../slideLayouts/slideLayout197.xml"/><Relationship Id="rId15" Type="http://schemas.openxmlformats.org/officeDocument/2006/relationships/slideLayout" Target="../slideLayouts/slideLayout207.xml"/><Relationship Id="rId10" Type="http://schemas.openxmlformats.org/officeDocument/2006/relationships/slideLayout" Target="../slideLayouts/slideLayout202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Relationship Id="rId14" Type="http://schemas.openxmlformats.org/officeDocument/2006/relationships/slideLayout" Target="../slideLayouts/slideLayout20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130.xml"/><Relationship Id="rId16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slideLayout" Target="../slideLayouts/slideLayout1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571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571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571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747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441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441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441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6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  <p:sldLayoutId id="2147483844" r:id="rId14"/>
    <p:sldLayoutId id="2147483845" r:id="rId15"/>
    <p:sldLayoutId id="214748384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417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417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417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26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  <p:sldLayoutId id="2147483860" r:id="rId13"/>
    <p:sldLayoutId id="2147483861" r:id="rId14"/>
    <p:sldLayoutId id="2147483862" r:id="rId15"/>
    <p:sldLayoutId id="214748386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91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1391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391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18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6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6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0" y="604136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604136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573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  <p:sldLayoutId id="2147483894" r:id="rId13"/>
    <p:sldLayoutId id="2147483895" r:id="rId14"/>
    <p:sldLayoutId id="2147483896" r:id="rId15"/>
    <p:sldLayoutId id="214748389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567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567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567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93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561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561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561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383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55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55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55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4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54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54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54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17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531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531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531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58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517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517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517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122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48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48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48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44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4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46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BAE1C-19C8-43DB-98A7-C18B0A7EB2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46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46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00B8F-C67D-4F29-BA48-D46AEB864A85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74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0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8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7776864" cy="460851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/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sz="4400" b="1" i="1" dirty="0" smtClean="0">
                <a:solidFill>
                  <a:srgbClr val="002060"/>
                </a:solidFill>
              </a:rPr>
              <a:t>Патриотическое и духовно-нравственное воспитание младших школьников</a:t>
            </a:r>
            <a:endParaRPr lang="ru-RU" sz="4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632960"/>
            <a:ext cx="4720563" cy="1828800"/>
          </a:xfrm>
        </p:spPr>
        <p:txBody>
          <a:bodyPr>
            <a:noAutofit/>
          </a:bodyPr>
          <a:lstStyle/>
          <a:p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3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Учитель_2\Desktop\5 0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4348470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 descr="C:\Users\Учитель_2\Desktop\5 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271" y="3268876"/>
            <a:ext cx="3094235" cy="3481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C:\Users\Учитель_2\Desktop\5 0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0"/>
          <a:stretch/>
        </p:blipFill>
        <p:spPr bwMode="auto">
          <a:xfrm>
            <a:off x="762372" y="3324776"/>
            <a:ext cx="2965146" cy="3533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 descr="C:\Users\Учитель_2\Desktop\5 01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68"/>
          <a:stretch/>
        </p:blipFill>
        <p:spPr bwMode="auto">
          <a:xfrm>
            <a:off x="4995012" y="33361"/>
            <a:ext cx="2948494" cy="3179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14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56589" y="609600"/>
            <a:ext cx="7712095" cy="1320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– наша Родина.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1" y="2160590"/>
            <a:ext cx="7592391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закрепить систему патриотических ценностей, а также чувство уважения и любви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культуре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истории России, традициям и обычаям её народа.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уважительное отношение к людям других национальностей.</a:t>
            </a:r>
          </a:p>
          <a:p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87" y="122879"/>
            <a:ext cx="3384481" cy="24420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373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37" y="233029"/>
            <a:ext cx="4255387" cy="3344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94"/>
          <a:stretch/>
        </p:blipFill>
        <p:spPr>
          <a:xfrm>
            <a:off x="4572050" y="3556000"/>
            <a:ext cx="4571950" cy="3365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3577866"/>
            <a:ext cx="4183430" cy="32801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86"/>
          <a:stretch/>
        </p:blipFill>
        <p:spPr>
          <a:xfrm>
            <a:off x="4812129" y="233029"/>
            <a:ext cx="4165997" cy="31409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044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Пользователь\Мои документы\Буклет\Начальная школа\File01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940" y="35744"/>
            <a:ext cx="3234059" cy="4040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3" descr="C:\Documents and Settings\Пользователь\Мои документы\Буклет\Начальная школа\File01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9"/>
          <a:stretch/>
        </p:blipFill>
        <p:spPr bwMode="auto">
          <a:xfrm>
            <a:off x="95009" y="3068960"/>
            <a:ext cx="3039313" cy="4032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C:\Users\Учитель_2\Desktop\Фото03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679" y="3025094"/>
            <a:ext cx="2987823" cy="4093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9" y="7144"/>
            <a:ext cx="3610412" cy="29345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2053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Учитель_2\Desktop\фото\Фото00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532" y="0"/>
            <a:ext cx="4705701" cy="685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55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530" y="188640"/>
            <a:ext cx="6712798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понимания учащимися основных патриотических, духовно-нравственных качеств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3282167"/>
              </p:ext>
            </p:extLst>
          </p:nvPr>
        </p:nvGraphicFramePr>
        <p:xfrm>
          <a:off x="468633" y="2160588"/>
          <a:ext cx="6487001" cy="4392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04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0"/>
            <a:ext cx="6447501" cy="19304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воспитанности учащихся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326948"/>
              </p:ext>
            </p:extLst>
          </p:nvPr>
        </p:nvGraphicFramePr>
        <p:xfrm>
          <a:off x="240030" y="716281"/>
          <a:ext cx="6846570" cy="614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162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1" y="2160590"/>
            <a:ext cx="7088335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46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609600"/>
            <a:ext cx="7344816" cy="13208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патриотизм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важнейшую духовно-нравственную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социальную ценность, готовность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их активному проявлению в различных сферах жизни общества.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2160641"/>
            <a:ext cx="7272808" cy="4438331"/>
          </a:xfrm>
        </p:spPr>
        <p:txBody>
          <a:bodyPr>
            <a:normAutofit lnSpcReduction="10000"/>
          </a:bodyPr>
          <a:lstStyle/>
          <a:p>
            <a:pPr marL="0" lvl="0" indent="0" fontAlgn="base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 fontAlgn="base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духовно-нравственной личности, разумно сочетающей личные интересы с общественными.</a:t>
            </a:r>
          </a:p>
          <a:p>
            <a:pPr lvl="0" fontAlgn="base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чувства долга, ответственности, готовности к защите Отечества, чувства любви и привязанности к семье, родному дому, своей Родине, традициям, обычаям своего народа. Формирование умений и потребности сохранять и приумножать богатства природы. </a:t>
            </a:r>
          </a:p>
          <a:p>
            <a:pPr lvl="0" fontAlgn="base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гордости за героическое прошлое своей Родины и уважения к культуре своей страны. </a:t>
            </a:r>
          </a:p>
          <a:p>
            <a:pPr marL="0" indent="0">
              <a:buNone/>
            </a:pP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6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43" y="609600"/>
            <a:ext cx="6984775" cy="13208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игровая, творческая, исследовательская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47" y="1930400"/>
            <a:ext cx="8280893" cy="4110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игры,    классные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часы,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ветеранами войны и труда,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викторины,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 творческие дела,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часы общения,     смотры-конкурсы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соревнования,    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трудовые дела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5293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" y="609600"/>
            <a:ext cx="6955503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дом. Моя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уважения к старшим, любви к своей семье и друзьям.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истории семьи и её традициям.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вести себя в социальном окружении с общепринятыми нормами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590" y="1"/>
            <a:ext cx="3324908" cy="27089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686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68" y="124899"/>
            <a:ext cx="2551831" cy="3611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475" y="3624227"/>
            <a:ext cx="2403194" cy="3291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3"/>
          <a:stretch/>
        </p:blipFill>
        <p:spPr>
          <a:xfrm>
            <a:off x="707666" y="3573927"/>
            <a:ext cx="3168351" cy="33919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234" y="232662"/>
            <a:ext cx="5001498" cy="32375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27584" y="2160590"/>
            <a:ext cx="6127918" cy="205731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288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609600"/>
            <a:ext cx="6703982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школа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1" y="2160590"/>
            <a:ext cx="7520383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и бережное отношение к школе.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историей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личности, способствующие успешному обучению и выполнению правил поведения в школе.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498" y="48"/>
            <a:ext cx="3539005" cy="27558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643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44004" cy="2852936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" y="3861048"/>
            <a:ext cx="3926728" cy="3010655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734" y="3717032"/>
            <a:ext cx="4037202" cy="3099268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7765"/>
            <a:ext cx="3942452" cy="2891150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025" y="2102409"/>
            <a:ext cx="3843144" cy="2509166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00779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609600"/>
            <a:ext cx="6847998" cy="17392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класс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Кормиловка – наш </a:t>
            </a:r>
            <a:b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 родной.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36912"/>
            <a:ext cx="7560839" cy="3960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любовь, уважение и бережное отношение к малой родине.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историей посёлка, с его предприятиями и учреждениями.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к творческим работам.</a:t>
            </a:r>
          </a:p>
          <a:p>
            <a:endParaRPr lang="ru-RU" dirty="0"/>
          </a:p>
        </p:txBody>
      </p:sp>
      <p:pic>
        <p:nvPicPr>
          <p:cNvPr id="4" name="Picture 2" descr="C:\Users\Учитель_2\Desktop\Обз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702" y="-27296"/>
            <a:ext cx="3514298" cy="28523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4753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52"/>
            <a:ext cx="4788024" cy="35561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3948"/>
            <a:ext cx="4176466" cy="34898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40" y="3595370"/>
            <a:ext cx="4376840" cy="32826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/>
          <a:stretch>
            <a:fillRect/>
          </a:stretch>
        </p:blipFill>
        <p:spPr bwMode="auto">
          <a:xfrm>
            <a:off x="4644008" y="3620026"/>
            <a:ext cx="4320481" cy="32379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1282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0.xml><?xml version="1.0" encoding="utf-8"?>
<a:theme xmlns:a="http://schemas.openxmlformats.org/drawingml/2006/main" name="10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1.xml><?xml version="1.0" encoding="utf-8"?>
<a:theme xmlns:a="http://schemas.openxmlformats.org/drawingml/2006/main" name="11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2.xml><?xml version="1.0" encoding="utf-8"?>
<a:theme xmlns:a="http://schemas.openxmlformats.org/drawingml/2006/main" name="12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3.xml><?xml version="1.0" encoding="utf-8"?>
<a:theme xmlns:a="http://schemas.openxmlformats.org/drawingml/2006/main" name="13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1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2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3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5.xml><?xml version="1.0" encoding="utf-8"?>
<a:theme xmlns:a="http://schemas.openxmlformats.org/drawingml/2006/main" name="4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6.xml><?xml version="1.0" encoding="utf-8"?>
<a:theme xmlns:a="http://schemas.openxmlformats.org/drawingml/2006/main" name="5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7.xml><?xml version="1.0" encoding="utf-8"?>
<a:theme xmlns:a="http://schemas.openxmlformats.org/drawingml/2006/main" name="6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8.xml><?xml version="1.0" encoding="utf-8"?>
<a:theme xmlns:a="http://schemas.openxmlformats.org/drawingml/2006/main" name="8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9.xml><?xml version="1.0" encoding="utf-8"?>
<a:theme xmlns:a="http://schemas.openxmlformats.org/drawingml/2006/main" name="9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294</Words>
  <Application>Microsoft Office PowerPoint</Application>
  <PresentationFormat>Экран (4:3)</PresentationFormat>
  <Paragraphs>36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17</vt:i4>
      </vt:variant>
    </vt:vector>
  </HeadingPairs>
  <TitlesOfParts>
    <vt:vector size="34" baseType="lpstr">
      <vt:lpstr>Arial</vt:lpstr>
      <vt:lpstr>Times New Roman</vt:lpstr>
      <vt:lpstr>Trebuchet MS</vt:lpstr>
      <vt:lpstr>Wingdings 3</vt:lpstr>
      <vt:lpstr>Грань</vt:lpstr>
      <vt:lpstr>1_Грань</vt:lpstr>
      <vt:lpstr>2_Грань</vt:lpstr>
      <vt:lpstr>3_Грань</vt:lpstr>
      <vt:lpstr>4_Грань</vt:lpstr>
      <vt:lpstr>5_Грань</vt:lpstr>
      <vt:lpstr>6_Грань</vt:lpstr>
      <vt:lpstr>8_Грань</vt:lpstr>
      <vt:lpstr>9_Грань</vt:lpstr>
      <vt:lpstr>10_Грань</vt:lpstr>
      <vt:lpstr>11_Грань</vt:lpstr>
      <vt:lpstr>12_Грань</vt:lpstr>
      <vt:lpstr>13_Грань</vt:lpstr>
      <vt:lpstr>  Патриотическое и духовно-нравственное воспитание младших школьников</vt:lpstr>
      <vt:lpstr>Цель: воспитывать у школьников патриотизм как важнейшую духовно-нравственную и социальную ценность, готовность к их активному проявлению в различных сферах жизни общества. </vt:lpstr>
      <vt:lpstr>Технологии: игровая, творческая, исследовательская и проектная.</vt:lpstr>
      <vt:lpstr>1 класс Мой дом. Моя семья.</vt:lpstr>
      <vt:lpstr>Презентация PowerPoint</vt:lpstr>
      <vt:lpstr>2 класс Моя школа.</vt:lpstr>
      <vt:lpstr>Презентация PowerPoint</vt:lpstr>
      <vt:lpstr>                        3 класс Кормиловка – наш  край родной.</vt:lpstr>
      <vt:lpstr>Презентация PowerPoint</vt:lpstr>
      <vt:lpstr>Презентация PowerPoint</vt:lpstr>
      <vt:lpstr>4 класс Россия – наша Родина.</vt:lpstr>
      <vt:lpstr>Презентация PowerPoint</vt:lpstr>
      <vt:lpstr>Презентация PowerPoint</vt:lpstr>
      <vt:lpstr>Презентация PowerPoint</vt:lpstr>
      <vt:lpstr>Уровень сформированности понимания учащимися основных патриотических, духовно-нравственных качеств</vt:lpstr>
      <vt:lpstr>Уровень воспитанности учащихся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юля</cp:lastModifiedBy>
  <cp:revision>28</cp:revision>
  <dcterms:created xsi:type="dcterms:W3CDTF">2015-08-14T02:50:40Z</dcterms:created>
  <dcterms:modified xsi:type="dcterms:W3CDTF">2020-03-18T11:20:18Z</dcterms:modified>
</cp:coreProperties>
</file>