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1" r:id="rId4"/>
    <p:sldId id="257" r:id="rId5"/>
    <p:sldId id="262" r:id="rId6"/>
    <p:sldId id="263" r:id="rId7"/>
    <p:sldId id="264" r:id="rId8"/>
    <p:sldId id="268" r:id="rId9"/>
    <p:sldId id="276" r:id="rId10"/>
    <p:sldId id="275" r:id="rId11"/>
    <p:sldId id="285" r:id="rId12"/>
    <p:sldId id="273" r:id="rId13"/>
    <p:sldId id="272" r:id="rId14"/>
    <p:sldId id="286" r:id="rId15"/>
    <p:sldId id="274" r:id="rId16"/>
    <p:sldId id="278" r:id="rId17"/>
    <p:sldId id="279" r:id="rId18"/>
    <p:sldId id="280" r:id="rId19"/>
    <p:sldId id="284" r:id="rId20"/>
    <p:sldId id="281" r:id="rId21"/>
    <p:sldId id="267" r:id="rId22"/>
    <p:sldId id="28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99"/>
    <a:srgbClr val="FF6161"/>
    <a:srgbClr val="FF0000"/>
    <a:srgbClr val="EF3FD6"/>
    <a:srgbClr val="D143A8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microsoft.com/office/2007/relationships/hdphoto" Target="../media/hdphoto2.wdp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png"/><Relationship Id="rId7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533">
                        <a14:foregroundMark x1="34112" y1="21326" x2="40888" y2="299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9413" y="0"/>
            <a:ext cx="1780162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I:\черви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07" y="29535"/>
            <a:ext cx="1624519" cy="136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8726" y="995059"/>
            <a:ext cx="460849" cy="4193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I:\eno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2268" y="82481"/>
            <a:ext cx="1517828" cy="170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7690" y="70621"/>
            <a:ext cx="1498082" cy="179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17923" y="86231"/>
            <a:ext cx="1557140" cy="178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:\imagesCANGBMB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130" y="2088860"/>
            <a:ext cx="1460273" cy="21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веоб\Pictures\Всякое\Animals\016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90476" y="2192542"/>
            <a:ext cx="2003358" cy="150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:\fireweed_protivop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5529" y="4131103"/>
            <a:ext cx="1636607" cy="222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3667" y="2164397"/>
            <a:ext cx="1808045" cy="1612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1241287" y="995059"/>
            <a:ext cx="460849" cy="371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936841" y="1366534"/>
            <a:ext cx="460849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830387" y="1164787"/>
            <a:ext cx="460849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683151" y="1081186"/>
            <a:ext cx="460849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9581" y="2112118"/>
            <a:ext cx="460849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828511" y="3328420"/>
            <a:ext cx="460849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301712" y="3314869"/>
            <a:ext cx="460849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Объект 7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2155" y="4864941"/>
            <a:ext cx="1575881" cy="1322962"/>
          </a:xfrm>
          <a:prstGeom prst="rect">
            <a:avLst/>
          </a:prstGeom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56529" y="2217010"/>
            <a:ext cx="1718534" cy="1883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8683151" y="3697088"/>
            <a:ext cx="460849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6" descr="C:\Users\Павеоб\Pictures\Всякое\Animals\120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896" b="99349" l="4297" r="89844">
                        <a14:foregroundMark x1="37305" y1="66406" x2="14063" y2="89974"/>
                        <a14:foregroundMark x1="58496" y1="67318" x2="26758" y2="88672"/>
                        <a14:foregroundMark x1="18262" y1="81120" x2="11133" y2="92578"/>
                        <a14:foregroundMark x1="27148" y1="86458" x2="11133" y2="95313"/>
                        <a14:foregroundMark x1="63965" y1="71224" x2="56738" y2="95833"/>
                        <a14:foregroundMark x1="74121" y1="65104" x2="66699" y2="98698"/>
                        <a14:foregroundMark x1="75781" y1="77083" x2="72168" y2="99609"/>
                        <a14:foregroundMark x1="78125" y1="80339" x2="80762" y2="95573"/>
                        <a14:foregroundMark x1="78320" y1="81120" x2="82324" y2="95573"/>
                        <a14:foregroundMark x1="77734" y1="75260" x2="88184" y2="97396"/>
                        <a14:foregroundMark x1="34961" y1="63542" x2="25488" y2="75000"/>
                        <a14:foregroundMark x1="16895" y1="79557" x2="11719" y2="82422"/>
                        <a14:foregroundMark x1="14063" y1="91536" x2="7715" y2="98177"/>
                        <a14:foregroundMark x1="8301" y1="96094" x2="6250" y2="99089"/>
                        <a14:foregroundMark x1="11133" y1="90234" x2="6055" y2="98177"/>
                        <a14:foregroundMark x1="12695" y1="86719" x2="5078" y2="990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227" y="4633201"/>
            <a:ext cx="2266008" cy="169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I:\enot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2988" y="4485007"/>
            <a:ext cx="1595397" cy="184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358227" y="5357953"/>
            <a:ext cx="604811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2892155" y="4627971"/>
            <a:ext cx="604811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4792878" y="4276622"/>
            <a:ext cx="604811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8500811" y="5503368"/>
            <a:ext cx="604811" cy="403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53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292" y="3225345"/>
            <a:ext cx="7886700" cy="89889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Карционологи</a:t>
            </a: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955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136" y="143373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самых крупных представителей членистоногих: крупные особи достигают 45 см длины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карапакса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 м в размахе первой пары ног</a:t>
            </a:r>
          </a:p>
        </p:txBody>
      </p:sp>
      <p:pic>
        <p:nvPicPr>
          <p:cNvPr id="3075" name="Picture 3" descr="C:\Users\Надежда\Pictures\0_cc483_b3e9519_ori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8514" y="2330994"/>
            <a:ext cx="6270171" cy="399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95087" y="202111"/>
            <a:ext cx="8200572" cy="1325563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rgbClr val="000099"/>
                    </a:gs>
                    <a:gs pos="72000">
                      <a:srgbClr val="0066FF"/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Японский краб – паук</a:t>
            </a:r>
            <a:endParaRPr lang="ru-RU" sz="6000" b="1" dirty="0">
              <a:ln w="1905"/>
              <a:gradFill>
                <a:gsLst>
                  <a:gs pos="0">
                    <a:srgbClr val="000099"/>
                  </a:gs>
                  <a:gs pos="72000">
                    <a:srgbClr val="0066FF"/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81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292" y="3225345"/>
            <a:ext cx="7886700" cy="89889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Арахнологи</a:t>
            </a: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955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6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063444" y="1583200"/>
            <a:ext cx="2830286" cy="178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karaku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560" y="957532"/>
            <a:ext cx="3002756" cy="303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Черная вд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4000" y="3529240"/>
            <a:ext cx="482917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4560" y="3994126"/>
            <a:ext cx="30836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каракурт</a:t>
            </a:r>
            <a:endParaRPr lang="ru-RU" sz="3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80332" y="6005165"/>
            <a:ext cx="30836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</a:rPr>
              <a:t>Черная вдова</a:t>
            </a:r>
            <a:endParaRPr lang="ru-RU" sz="3200" b="1" cap="all" spc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67315" y="34202"/>
            <a:ext cx="56470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Ядовитые пауки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6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364" y="365126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Бразильский странствующий паук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006" y="1461633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Самый ядовитый паук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мире</a:t>
            </a:r>
          </a:p>
        </p:txBody>
      </p:sp>
      <p:pic>
        <p:nvPicPr>
          <p:cNvPr id="4098" name="Picture 2" descr="C:\Users\Надежда\Pictures\Бразильский странствующий паук - самый ядовитый в мир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8" y="1988457"/>
            <a:ext cx="6034315" cy="431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61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292" y="3225345"/>
            <a:ext cx="7886700" cy="89889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Энтомологи</a:t>
            </a: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955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9829" y="202111"/>
            <a:ext cx="4905829" cy="1325563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Богомол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9771" y="1825625"/>
            <a:ext cx="417557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Единственное насекомое которое способно поворачивать голову.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3502" y="1306285"/>
            <a:ext cx="3315698" cy="46881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139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203" y="588415"/>
            <a:ext cx="3801339" cy="54930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83314" y="719044"/>
            <a:ext cx="4760686" cy="1325563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1905"/>
                <a:gradFill>
                  <a:gsLst>
                    <a:gs pos="17000">
                      <a:schemeClr val="tx1">
                        <a:lumMod val="95000"/>
                        <a:lumOff val="5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73000">
                      <a:schemeClr val="bg2">
                        <a:lumMod val="75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Дровосек – титан</a:t>
            </a:r>
            <a:endParaRPr lang="ru-RU" sz="8000" b="1" dirty="0">
              <a:ln w="1905"/>
              <a:gradFill>
                <a:gsLst>
                  <a:gs pos="17000">
                    <a:schemeClr val="tx1">
                      <a:lumMod val="95000"/>
                      <a:lumOff val="5000"/>
                    </a:schemeClr>
                  </a:gs>
                  <a:gs pos="47000">
                    <a:schemeClr val="tx1">
                      <a:lumMod val="75000"/>
                      <a:lumOff val="25000"/>
                    </a:schemeClr>
                  </a:gs>
                  <a:gs pos="73000">
                    <a:schemeClr val="bg2">
                      <a:lumMod val="75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267200" y="3348491"/>
            <a:ext cx="4175578" cy="24281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Самый крупный жук в мире.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Длина тела достигает 17см.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31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118" y="1303111"/>
            <a:ext cx="3630508" cy="43513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83314" y="573901"/>
            <a:ext cx="4760686" cy="1325563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1905"/>
                <a:gradFill>
                  <a:gsLst>
                    <a:gs pos="29000">
                      <a:schemeClr val="accent2">
                        <a:lumMod val="50000"/>
                      </a:schemeClr>
                    </a:gs>
                    <a:gs pos="70000">
                      <a:schemeClr val="accent2">
                        <a:lumMod val="75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Таракан</a:t>
            </a:r>
            <a:endParaRPr lang="ru-RU" sz="8000" b="1" dirty="0">
              <a:ln w="1905"/>
              <a:gradFill>
                <a:gsLst>
                  <a:gs pos="29000">
                    <a:schemeClr val="accent2">
                      <a:lumMod val="50000"/>
                    </a:schemeClr>
                  </a:gs>
                  <a:gs pos="70000">
                    <a:schemeClr val="accent2">
                      <a:lumMod val="75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88115" y="2467430"/>
            <a:ext cx="4175578" cy="285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Могут жить обезглавленными несколько недель.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18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56812" y="573901"/>
            <a:ext cx="3787188" cy="33231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1905"/>
                <a:gradFill>
                  <a:gsLst>
                    <a:gs pos="17000">
                      <a:srgbClr val="7030A0"/>
                    </a:gs>
                    <a:gs pos="74000">
                      <a:srgbClr val="EF3FD6"/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Совка – </a:t>
            </a:r>
            <a:r>
              <a:rPr lang="ru-RU" sz="5400" b="1" dirty="0" err="1" smtClean="0">
                <a:ln w="1905"/>
                <a:gradFill>
                  <a:gsLst>
                    <a:gs pos="17000">
                      <a:srgbClr val="7030A0"/>
                    </a:gs>
                    <a:gs pos="74000">
                      <a:srgbClr val="EF3FD6"/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агриппина</a:t>
            </a:r>
            <a:endParaRPr lang="ru-RU" sz="5400" b="1" dirty="0">
              <a:ln w="1905"/>
              <a:gradFill>
                <a:gsLst>
                  <a:gs pos="17000">
                    <a:srgbClr val="7030A0"/>
                  </a:gs>
                  <a:gs pos="74000">
                    <a:srgbClr val="EF3FD6"/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>
                <a:latin typeface="Times New Roman" pitchFamily="18" charset="0"/>
                <a:cs typeface="Times New Roman" pitchFamily="18" charset="0"/>
                <a:hlinkClick r:id="rId2" tooltip="Латинский язык"/>
              </a:rPr>
              <a:t>лат.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la-Latn" sz="4000" i="1" dirty="0">
                <a:latin typeface="Times New Roman" pitchFamily="18" charset="0"/>
                <a:cs typeface="Times New Roman" pitchFamily="18" charset="0"/>
              </a:rPr>
              <a:t>Thysania </a:t>
            </a:r>
            <a:r>
              <a:rPr lang="la-Latn" sz="4000" i="1" dirty="0" smtClean="0">
                <a:latin typeface="Times New Roman" pitchFamily="18" charset="0"/>
                <a:cs typeface="Times New Roman" pitchFamily="18" charset="0"/>
              </a:rPr>
              <a:t>agrippina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b="1" dirty="0">
              <a:ln w="1905"/>
              <a:gradFill>
                <a:gsLst>
                  <a:gs pos="17000">
                    <a:srgbClr val="7030A0"/>
                  </a:gs>
                  <a:gs pos="74000">
                    <a:srgbClr val="EF3FD6"/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49107" y="3897087"/>
            <a:ext cx="4494893" cy="285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Бабочка, размах крыльев которой достигает 32см.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Надежда\Pictures\Thysania_agrippina_vers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56812" cy="366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дежда\Pictures\Thysania_agrippina_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67125"/>
            <a:ext cx="4528457" cy="319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20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5215" y="590492"/>
            <a:ext cx="6333569" cy="23876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Тип «Членистоногие»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8115" y="36873"/>
            <a:ext cx="6754131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ln w="1905"/>
                <a:gradFill>
                  <a:gsLst>
                    <a:gs pos="17000">
                      <a:srgbClr val="7030A0"/>
                    </a:gs>
                    <a:gs pos="74000">
                      <a:srgbClr val="EF3FD6"/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Павлиноглазка – атлас</a:t>
            </a:r>
            <a:endParaRPr lang="ru-RU" sz="5400" b="1" dirty="0">
              <a:ln w="1905"/>
              <a:gradFill>
                <a:gsLst>
                  <a:gs pos="17000">
                    <a:srgbClr val="7030A0"/>
                  </a:gs>
                  <a:gs pos="74000">
                    <a:srgbClr val="EF3FD6"/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45143" y="1451430"/>
            <a:ext cx="8757103" cy="285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Бабочка, размах крыльев которой достигает 32см.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760" y="1972036"/>
            <a:ext cx="6249185" cy="462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462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736" y="65541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89907" y="2319111"/>
            <a:ext cx="7238093" cy="27899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Ракообразные –хлопаете,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Насекомые – топаете</a:t>
            </a: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48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Пауки – прыгаете.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00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5215" y="590492"/>
            <a:ext cx="6795356" cy="23876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8000" b="1" cap="all" dirty="0" err="1" smtClean="0">
                <a:ln w="0"/>
                <a:gradFill flip="none">
                  <a:gsLst>
                    <a:gs pos="0">
                      <a:srgbClr val="FF0000"/>
                    </a:gs>
                    <a:gs pos="52000">
                      <a:srgbClr val="FF6161"/>
                    </a:gs>
                    <a:gs pos="100000">
                      <a:schemeClr val="bg1"/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Рефлекция</a:t>
            </a:r>
            <a:endParaRPr lang="ru-RU" sz="8000" b="1" cap="all" dirty="0">
              <a:ln w="0"/>
              <a:gradFill flip="none">
                <a:gsLst>
                  <a:gs pos="0">
                    <a:srgbClr val="FF0000"/>
                  </a:gs>
                  <a:gs pos="52000">
                    <a:srgbClr val="FF6161"/>
                  </a:gs>
                  <a:gs pos="100000">
                    <a:schemeClr val="bg1"/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9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028" y="712811"/>
            <a:ext cx="2816922" cy="249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pticeed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1705" y="3877585"/>
            <a:ext cx="2587115" cy="253892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177963" y="622567"/>
            <a:ext cx="3035608" cy="2572968"/>
            <a:chOff x="5156547" y="1031129"/>
            <a:chExt cx="3035608" cy="257296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56547" y="1031129"/>
              <a:ext cx="1565266" cy="1376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48305" y="1031130"/>
              <a:ext cx="1543850" cy="1376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56547" y="2407732"/>
              <a:ext cx="1491758" cy="119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48305" y="2407732"/>
              <a:ext cx="1543850" cy="119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476655" y="3292810"/>
            <a:ext cx="30836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Ракообразные</a:t>
            </a:r>
            <a:endParaRPr lang="ru-RU" sz="32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66219" y="6274844"/>
            <a:ext cx="33983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паукообразные</a:t>
            </a:r>
            <a:endParaRPr lang="ru-RU" sz="32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56698" y="3283080"/>
            <a:ext cx="30836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насекомые</a:t>
            </a:r>
            <a:endParaRPr lang="ru-RU" sz="32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634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292" y="3225345"/>
            <a:ext cx="7886700" cy="89889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Арахнолог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Энтомолог </a:t>
            </a:r>
            <a:b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Карционолог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776" y="1741250"/>
            <a:ext cx="4060397" cy="29579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Арахнология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греч.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άράχνη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паук; «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λόγος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слово, учение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наука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изучающая арахнид (паукообразных)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Арахнолог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ученый который изучает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паукообразных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140" y="419087"/>
            <a:ext cx="4190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Арахнология</a:t>
            </a:r>
            <a:endParaRPr lang="ru-RU" sz="5400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207768"/>
            <a:ext cx="2656296" cy="3266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68094"/>
            <a:ext cx="2612777" cy="2879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41979" y="2577297"/>
            <a:ext cx="2065833" cy="1984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skorpio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6179" y="4581727"/>
            <a:ext cx="3116459" cy="2010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i_09b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44" b="98025" l="6444" r="98000">
                        <a14:foregroundMark x1="44444" y1="44444" x2="45111" y2="46667"/>
                        <a14:foregroundMark x1="36000" y1="75556" x2="37556" y2="77778"/>
                        <a14:backgroundMark x1="42444" y1="77778" x2="44222" y2="84198"/>
                        <a14:backgroundMark x1="38889" y1="76049" x2="42889" y2="77531"/>
                        <a14:backgroundMark x1="30889" y1="72099" x2="30000" y2="79012"/>
                        <a14:backgroundMark x1="55333" y1="82469" x2="58889" y2="85432"/>
                        <a14:backgroundMark x1="58667" y1="84444" x2="60222" y2="89877"/>
                        <a14:backgroundMark x1="53556" y1="80247" x2="56222" y2="81975"/>
                        <a14:backgroundMark x1="52000" y1="81235" x2="54000" y2="80988"/>
                        <a14:backgroundMark x1="55778" y1="80000" x2="57778" y2="83210"/>
                        <a14:backgroundMark x1="72667" y1="81975" x2="75111" y2="81728"/>
                        <a14:backgroundMark x1="71778" y1="81481" x2="74000" y2="82222"/>
                        <a14:backgroundMark x1="79778" y1="50123" x2="83778" y2="53580"/>
                        <a14:backgroundMark x1="72444" y1="56543" x2="73778" y2="5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21196" flipH="1">
            <a:off x="6369284" y="322346"/>
            <a:ext cx="2563443" cy="187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chesotka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4402" y="4699166"/>
            <a:ext cx="2573881" cy="1775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58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110" y="1945533"/>
            <a:ext cx="4915686" cy="25096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Энтомология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(от греч.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έ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ѵ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τομο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ѵ» 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насекомое; «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λόγος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слово, учение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.) – это наука изучающая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насекомых.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Энтомолог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это ученый который изучает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насекомых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66935" y="687345"/>
            <a:ext cx="41605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Энтомология</a:t>
            </a:r>
            <a:endParaRPr lang="ru-RU" sz="5400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085" y="4715183"/>
            <a:ext cx="2637817" cy="2018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549" y="2462772"/>
            <a:ext cx="1854561" cy="1778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7796" y="2375224"/>
            <a:ext cx="2159540" cy="2159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602" b="83887" l="10156" r="85547">
                        <a14:foregroundMark x1="61016" y1="34375" x2="61016" y2="34375"/>
                        <a14:foregroundMark x1="64375" y1="35352" x2="69922" y2="29492"/>
                        <a14:foregroundMark x1="76484" y1="25488" x2="69141" y2="31738"/>
                        <a14:foregroundMark x1="65938" y1="42285" x2="74844" y2="44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18" t="16169" r="14589" b="16317"/>
          <a:stretch/>
        </p:blipFill>
        <p:spPr bwMode="auto">
          <a:xfrm rot="1032949">
            <a:off x="6317170" y="-54350"/>
            <a:ext cx="1960568" cy="1406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25097" y="4727643"/>
            <a:ext cx="3592239" cy="1969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66935" y="4751680"/>
            <a:ext cx="2327818" cy="1945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0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Карционология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(от греч. 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markings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– рак; «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λόγος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слово,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учение.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это наука изучающая ракообразных 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Карционолог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ученый который изучает ракообразных.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21019" y="656777"/>
            <a:ext cx="5048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Карционология</a:t>
            </a:r>
            <a:endParaRPr lang="ru-RU" sz="5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6253" y="3164182"/>
            <a:ext cx="2688164" cy="2380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0996" y="3164182"/>
            <a:ext cx="2433966" cy="2380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04106" y="3164181"/>
            <a:ext cx="2475689" cy="2380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21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292" y="3225345"/>
            <a:ext cx="7886700" cy="89889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Арахнологами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Энтомологами </a:t>
            </a:r>
            <a:b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8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Карционологами</a:t>
            </a: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37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279" y="2251983"/>
            <a:ext cx="7886700" cy="1325563"/>
          </a:xfrm>
        </p:spPr>
        <p:txBody>
          <a:bodyPr>
            <a:normAutofit/>
          </a:bodyPr>
          <a:lstStyle/>
          <a:p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Выступление групп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Евгений\Desktop\членистоногие карт\images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2101" y1="67910" x2="57983" y2="90299"/>
                        <a14:foregroundMark x1="59664" y1="96269" x2="63025" y2="85821"/>
                        <a14:foregroundMark x1="15126" y1="12687" x2="11765" y2="19403"/>
                        <a14:foregroundMark x1="2521" y1="13433" x2="6723" y2="10448"/>
                        <a14:foregroundMark x1="15126" y1="27612" x2="13445" y2="25373"/>
                        <a14:foregroundMark x1="27731" y1="8209" x2="28571" y2="5224"/>
                        <a14:foregroundMark x1="23529" y1="13433" x2="23529" y2="134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25058" y="4221087"/>
            <a:ext cx="2577201" cy="2636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663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154</Words>
  <Application>Microsoft Office PowerPoint</Application>
  <PresentationFormat>Экран (4:3)</PresentationFormat>
  <Paragraphs>59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2</vt:lpstr>
      <vt:lpstr>Тип «Членистоногие»</vt:lpstr>
      <vt:lpstr>Презентация PowerPoint</vt:lpstr>
      <vt:lpstr>Арахнолог Энтомолог  Карционолог </vt:lpstr>
      <vt:lpstr>Презентация PowerPoint</vt:lpstr>
      <vt:lpstr>Презентация PowerPoint</vt:lpstr>
      <vt:lpstr>Презентация PowerPoint</vt:lpstr>
      <vt:lpstr>Арахнологами Энтомологами  Карционологами </vt:lpstr>
      <vt:lpstr>Выступление групп</vt:lpstr>
      <vt:lpstr>Карционологи</vt:lpstr>
      <vt:lpstr>Японский краб – паук</vt:lpstr>
      <vt:lpstr>Арахнологи</vt:lpstr>
      <vt:lpstr>Презентация PowerPoint</vt:lpstr>
      <vt:lpstr>Бразильский странствующий паук</vt:lpstr>
      <vt:lpstr>Энтомологи</vt:lpstr>
      <vt:lpstr>Богомол</vt:lpstr>
      <vt:lpstr>Дровосек – титан</vt:lpstr>
      <vt:lpstr>Таракан</vt:lpstr>
      <vt:lpstr>Презентация PowerPoint</vt:lpstr>
      <vt:lpstr>Презентация PowerPoint</vt:lpstr>
      <vt:lpstr>Физминутка</vt:lpstr>
      <vt:lpstr>Рефлекция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Надежда Алексеевна</cp:lastModifiedBy>
  <cp:revision>46</cp:revision>
  <dcterms:created xsi:type="dcterms:W3CDTF">2014-11-21T11:00:06Z</dcterms:created>
  <dcterms:modified xsi:type="dcterms:W3CDTF">2020-12-14T18:16:23Z</dcterms:modified>
</cp:coreProperties>
</file>