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0" r:id="rId2"/>
    <p:sldId id="286" r:id="rId3"/>
    <p:sldId id="287" r:id="rId4"/>
    <p:sldId id="272" r:id="rId5"/>
    <p:sldId id="273" r:id="rId6"/>
    <p:sldId id="278" r:id="rId7"/>
    <p:sldId id="276" r:id="rId8"/>
    <p:sldId id="289" r:id="rId9"/>
    <p:sldId id="275" r:id="rId10"/>
    <p:sldId id="277" r:id="rId11"/>
    <p:sldId id="293" r:id="rId12"/>
    <p:sldId id="280" r:id="rId13"/>
    <p:sldId id="281" r:id="rId14"/>
    <p:sldId id="282" r:id="rId15"/>
    <p:sldId id="284" r:id="rId16"/>
    <p:sldId id="283" r:id="rId17"/>
    <p:sldId id="302" r:id="rId18"/>
    <p:sldId id="304" r:id="rId19"/>
    <p:sldId id="305" r:id="rId20"/>
    <p:sldId id="303" r:id="rId21"/>
    <p:sldId id="285" r:id="rId22"/>
    <p:sldId id="298" r:id="rId23"/>
    <p:sldId id="306" r:id="rId24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84" y="9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E1BB0C1-D063-406A-BD55-095B94997CE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B849EC62-033A-411D-9A12-1BE40EC0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78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E873A0-F84F-4323-A446-4D61CC9FB2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205F9AF-D0DB-432E-81E9-C870F302A5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1F4AF07-3488-415F-8FC2-749D9C512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2CCA419-94FC-4230-A603-1C478779E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CC7787-0378-47D3-8E5A-B92CD2569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3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95E16D1-998B-48A7-9C66-2F192101B82F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8120B5-0C92-46E1-BAA0-BA8A5399D9C2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7BF0CE19-D07F-45F4-8B53-F4AE3EAC0AF5}"/>
              </a:ext>
            </a:extLst>
          </p:cNvPr>
          <p:cNvGrpSpPr/>
          <p:nvPr userDrawn="1"/>
        </p:nvGrpSpPr>
        <p:grpSpPr>
          <a:xfrm>
            <a:off x="4161000" y="150"/>
            <a:ext cx="2844750" cy="286020"/>
            <a:chOff x="9347250" y="37980"/>
            <a:chExt cx="2844750" cy="286020"/>
          </a:xfrm>
          <a:solidFill>
            <a:schemeClr val="tx1"/>
          </a:solidFill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6D0ED7C-6F6D-4A0C-B5BF-D4C886121974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Блок-схема: объединение 8">
              <a:extLst>
                <a:ext uri="{FF2B5EF4-FFF2-40B4-BE49-F238E27FC236}">
                  <a16:creationId xmlns:a16="http://schemas.microsoft.com/office/drawing/2014/main" xmlns="" id="{F6313D72-2173-410E-9DAC-5F683BF77D8C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D0FFF0F-DED0-4533-AA04-278237E63B65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tx1"/>
          </a:solidFill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01E034F0-B288-495E-B8C4-5A4D6270B72C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Блок-схема: объединение 11">
              <a:extLst>
                <a:ext uri="{FF2B5EF4-FFF2-40B4-BE49-F238E27FC236}">
                  <a16:creationId xmlns:a16="http://schemas.microsoft.com/office/drawing/2014/main" xmlns="" id="{7F3095C1-9AE8-47F3-8F8B-8B149C02C892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Рисунок 2">
            <a:extLst>
              <a:ext uri="{FF2B5EF4-FFF2-40B4-BE49-F238E27FC236}">
                <a16:creationId xmlns:a16="http://schemas.microsoft.com/office/drawing/2014/main" xmlns="" id="{9563E350-4964-48DA-95EE-507A76F60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5638" y="9000"/>
            <a:ext cx="5186362" cy="3330000"/>
          </a:xfrm>
        </p:spPr>
        <p:txBody>
          <a:bodyPr/>
          <a:lstStyle/>
          <a:p>
            <a:endParaRPr lang="ru-RU"/>
          </a:p>
        </p:txBody>
      </p:sp>
      <p:sp>
        <p:nvSpPr>
          <p:cNvPr id="14" name="Заголовок 16">
            <a:extLst>
              <a:ext uri="{FF2B5EF4-FFF2-40B4-BE49-F238E27FC236}">
                <a16:creationId xmlns:a16="http://schemas.microsoft.com/office/drawing/2014/main" xmlns="" id="{E44DF226-C979-4C53-9AB3-F30F19A61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87" y="485501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5" name="Текст 18">
            <a:extLst>
              <a:ext uri="{FF2B5EF4-FFF2-40B4-BE49-F238E27FC236}">
                <a16:creationId xmlns:a16="http://schemas.microsoft.com/office/drawing/2014/main" xmlns="" id="{C0D997C5-63D2-40A5-8978-8A0E7A482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987" y="2153964"/>
            <a:ext cx="5186363" cy="4049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xmlns="" id="{0DC8507B-223A-4D10-9873-5F8CBA1FA6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4638" y="3519000"/>
            <a:ext cx="5186362" cy="3330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35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tx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tx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:a16="http://schemas.microsoft.com/office/drawing/2014/main" xmlns="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3907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1">
            <a:extLst>
              <a:ext uri="{FF2B5EF4-FFF2-40B4-BE49-F238E27FC236}">
                <a16:creationId xmlns:a16="http://schemas.microsoft.com/office/drawing/2014/main" xmlns="" id="{AC7B45C4-0029-484F-BC10-E13FF5623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234000"/>
            <a:ext cx="11341100" cy="1035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xmlns="" id="{F8FF044D-1DB9-4B7C-9D24-F0D3A3DD3C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5450" y="23034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xmlns="" id="{738784A2-81B9-4C54-8F48-52CB72EF97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95341" y="23034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xmlns="" id="{21C4B4FC-EB7C-4B83-9B03-36AC76ADC6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61675" y="2303463"/>
            <a:ext cx="3004875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xmlns="" id="{FC421DAD-9956-40BC-B396-121BDF5220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5450" y="4058163"/>
            <a:ext cx="3004875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xmlns="" id="{0596AFFC-6327-4316-8A52-555C5499A3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606109" y="40581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2" name="Рисунок 2">
            <a:extLst>
              <a:ext uri="{FF2B5EF4-FFF2-40B4-BE49-F238E27FC236}">
                <a16:creationId xmlns:a16="http://schemas.microsoft.com/office/drawing/2014/main" xmlns="" id="{709A8CBC-B10E-4729-8664-C17D4F6947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776000" y="40581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3" name="Текст 4">
            <a:extLst>
              <a:ext uri="{FF2B5EF4-FFF2-40B4-BE49-F238E27FC236}">
                <a16:creationId xmlns:a16="http://schemas.microsoft.com/office/drawing/2014/main" xmlns="" id="{05550F69-FB7F-4160-902B-8FE3C5C275B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9739" y="1493838"/>
            <a:ext cx="11341100" cy="62706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8015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4749BF-E679-4094-8E73-303978329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707800" cy="13255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6058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93706B-DFF1-4198-95A2-885671985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C69F182-353B-4839-9FFC-4C65D89AA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CE9C2C2-180A-498D-B5EB-AB4AA772BD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498363D-3D95-4AD7-9D83-BBC264903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EDF0573-3F68-4ECA-98EA-09BF3644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65DEDD6-B9E1-4C9C-9D96-0E8814C8C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99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B7A4F1-AA9E-4CA3-89F8-C1D3C9AE2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F1044A7-9EA8-4064-BD11-19EE5EE2E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E8028DE-7CEA-4197-B806-ABC8734FB5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9F9C82B-91BF-4B7D-A310-2DCA3960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EDC3603-5C0C-4452-BE70-CCDD08266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D4C64E7-87EA-4085-A0D7-BC55EAB98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BECDBD-C04D-46CF-92A7-B8C9D0836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D773E96-AA64-4948-B456-7F27277D31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7ADCE6-5529-413C-A29A-571133516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E2C2BF-300F-4068-A753-E9F0F6C1A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079BE0-CB87-491E-AC0B-700E9C57B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66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9108050-D26F-48C9-AE7B-BC28E63571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5CED39D-E31F-4A09-8402-422F9E9B1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E32F61-9425-4672-80AF-FEA99034E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9C5D381-8B98-4D5A-A810-846CB520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4C124C1-0FE9-4063-AC80-63540C488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81E132A-DAAE-4C5A-9799-9BEDDD0FBE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05ABEC81-0435-44F8-AC84-9AA06776E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E9A5681-179B-43EF-A41E-7921E27CA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24075"/>
            <a:ext cx="10515600" cy="15303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08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774CB4-9476-4D67-A61F-8636A7183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41EEB4-5F6D-44A8-8AC5-A6E768990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30FA7A-490F-4A5A-A6B5-86E9A45E7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8E03679-4DC0-4148-AC16-A4D963A1F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9424A7-91A2-4D34-9A4B-7A5A6DABC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88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EB7CA7-2D16-477F-A916-FB99222A2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53466C-CE30-4FBD-96CA-0EA362D33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6EB55B-274D-481A-88FF-4FFE59001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3FC3710-531D-4EA0-94DF-BC3570489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3E12FE-F392-43B9-8BF3-DE5F1FBC4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40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C9977B-6754-4FDF-9147-07724C939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9033AF3-0605-49AC-9462-439A096F04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0BD85FC-239A-44D7-AA55-E245C8D2D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124E275-D4C5-417B-A476-EBE178359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F07CDC7-CCD3-47C9-871B-A54F77E21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E60E6CD-284A-4BCC-A8EA-92E51E2B7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60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7854AC-27FA-49B7-A21B-78F55043C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03BFC0F-AB2E-4221-B20D-1E34DA034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D4858C8-6A00-4459-94F8-5553AC9B87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8FE0572-4950-4BE2-AEEC-E5ABCEFBEB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DDC2D9A-5DF5-4007-8AF9-E010C6D152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242F5FB-D357-4C58-87EB-47484A335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7B922ED-D3F0-4A07-998B-DF0BF99E2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ECCB3C1-9C6F-4236-8158-937AE42A7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85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618F5DC-79EC-467F-ACC8-AC05CA266654}"/>
              </a:ext>
            </a:extLst>
          </p:cNvPr>
          <p:cNvSpPr/>
          <p:nvPr userDrawn="1"/>
        </p:nvSpPr>
        <p:spPr>
          <a:xfrm>
            <a:off x="501" y="581"/>
            <a:ext cx="2520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2FD335D0-A26D-44FF-A9E4-BA9185A9A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121" y="234000"/>
            <a:ext cx="7951679" cy="1035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3B3B7749-73D6-4285-91B8-CEFE987DE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2121" y="1449000"/>
            <a:ext cx="7951788" cy="4696389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242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12429A-A5C9-48AD-9F1C-2DB11D6D4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F01FBD4-F84E-4E02-87EE-194D4A0D8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B9BD6C2-D0E8-46BF-81E2-EAEF2FA66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C3CB785-B376-4FC6-BCDA-D2C110407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62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844750" cy="274500"/>
            <a:chOff x="5228062" y="49500"/>
            <a:chExt cx="2844750" cy="274500"/>
          </a:xfrm>
          <a:solidFill>
            <a:schemeClr val="tx1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2423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8" y="365125"/>
            <a:ext cx="5257801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8D8509-D379-49B3-A4FE-EDBEE064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xmlns="" id="{17DD4B55-CA6E-4B68-97C9-646C6EC1F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850" y="-575"/>
            <a:ext cx="5186362" cy="6858575"/>
          </a:xfrm>
          <a:solidFill>
            <a:schemeClr val="bg1"/>
          </a:solidFill>
        </p:spPr>
        <p:txBody>
          <a:bodyPr/>
          <a:lstStyle/>
          <a:p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5207212" y="36075"/>
            <a:ext cx="2844750" cy="274500"/>
            <a:chOff x="5228062" y="49500"/>
            <a:chExt cx="2844750" cy="274500"/>
          </a:xfrm>
          <a:solidFill>
            <a:schemeClr val="tx1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2033588"/>
            <a:ext cx="5186363" cy="4049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436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5A6C3A-6058-47AC-8C7C-8D12E7327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553708D-0EB0-412E-93AB-1EF196369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2FB742-CD4D-4AED-90F9-24C56529A8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B3E60-2F82-4C12-95B3-7ACC1B0E5862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7491BF8-6565-4611-B06E-593AB5B96F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AB86C5F-3A42-4D66-874B-B8BA71B077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0"/>
            <a:extLst>
              <a:ext uri="{FF2B5EF4-FFF2-40B4-BE49-F238E27FC236}">
                <a16:creationId xmlns:a16="http://schemas.microsoft.com/office/drawing/2014/main" xmlns="" id="{34A6A0F7-627E-4580-AA51-61AFC9D0121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15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54" r:id="rId7"/>
    <p:sldLayoutId id="2147483665" r:id="rId8"/>
    <p:sldLayoutId id="2147483661" r:id="rId9"/>
    <p:sldLayoutId id="2147483655" r:id="rId10"/>
    <p:sldLayoutId id="2147483662" r:id="rId11"/>
    <p:sldLayoutId id="2147483663" r:id="rId12"/>
    <p:sldLayoutId id="2147483660" r:id="rId13"/>
    <p:sldLayoutId id="2147483656" r:id="rId14"/>
    <p:sldLayoutId id="2147483657" r:id="rId15"/>
    <p:sldLayoutId id="2147483658" r:id="rId16"/>
    <p:sldLayoutId id="2147483659" r:id="rId17"/>
    <p:sldLayoutId id="2147483666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f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fif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E893E3A9-6396-47AA-8648-E22DFF86D681}"/>
              </a:ext>
            </a:extLst>
          </p:cNvPr>
          <p:cNvSpPr txBox="1">
            <a:spLocks/>
          </p:cNvSpPr>
          <p:nvPr/>
        </p:nvSpPr>
        <p:spPr>
          <a:xfrm>
            <a:off x="2946000" y="193209"/>
            <a:ext cx="6525000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accent2"/>
                </a:solidFill>
              </a:rPr>
              <a:t>Вид методической разработки: Дидактические материалы с представлением методических рекомендаций по их применению в образовательном процессе с </a:t>
            </a:r>
            <a:r>
              <a:rPr lang="ru-RU" sz="2400" b="1" dirty="0" smtClean="0">
                <a:solidFill>
                  <a:schemeClr val="accent2"/>
                </a:solidFill>
              </a:rPr>
              <a:t>дошкольниками, с  детьми </a:t>
            </a:r>
            <a:r>
              <a:rPr lang="ru-RU" sz="2400" b="1" dirty="0">
                <a:solidFill>
                  <a:schemeClr val="accent2"/>
                </a:solidFill>
              </a:rPr>
              <a:t>ОВЗ (ЗПР). </a:t>
            </a:r>
          </a:p>
          <a:p>
            <a:pPr algn="ctr"/>
            <a:endParaRPr lang="ru-RU" sz="2400" b="1" dirty="0">
              <a:solidFill>
                <a:schemeClr val="accent2"/>
              </a:solidFill>
            </a:endParaRPr>
          </a:p>
          <a:p>
            <a:pPr algn="ctr"/>
            <a:r>
              <a:rPr lang="ru-RU" sz="2400" b="1" dirty="0">
                <a:solidFill>
                  <a:schemeClr val="accent2"/>
                </a:solidFill>
              </a:rPr>
              <a:t>Тема работы: </a:t>
            </a:r>
          </a:p>
          <a:p>
            <a:pPr algn="ctr"/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Семейные традиции и увлечения в дошкольном обучении.</a:t>
            </a:r>
          </a:p>
          <a:p>
            <a:pPr algn="ctr"/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 год – «Год семьи».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60678" y="4824000"/>
            <a:ext cx="3935161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4F81B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endParaRPr lang="ru-RU" sz="1600" b="1" dirty="0" smtClean="0">
              <a:solidFill>
                <a:srgbClr val="4F81B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000"/>
              </a:spcBef>
              <a:spcAft>
                <a:spcPts val="0"/>
              </a:spcAft>
            </a:pPr>
            <a:r>
              <a:rPr lang="ru-RU" sz="1600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Серебренникова Наталья Викторовна </a:t>
            </a:r>
            <a:endParaRPr lang="ru-RU" sz="16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000"/>
              </a:spcBef>
              <a:spcAft>
                <a:spcPts val="0"/>
              </a:spcAft>
            </a:pPr>
            <a:r>
              <a:rPr lang="ru-RU" sz="1600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учитель-логопед, ВКК</a:t>
            </a:r>
            <a:endParaRPr lang="ru-RU" sz="16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0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Воробьева </a:t>
            </a:r>
            <a:r>
              <a:rPr lang="ru-RU" sz="1600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Елена Сергеевна </a:t>
            </a:r>
            <a:endParaRPr lang="ru-RU" sz="16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000"/>
              </a:spcBef>
              <a:spcAft>
                <a:spcPts val="0"/>
              </a:spcAft>
            </a:pPr>
            <a:r>
              <a:rPr lang="ru-RU" sz="1600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учитель-дефектолог, </a:t>
            </a:r>
            <a:r>
              <a:rPr lang="ru-RU" sz="1600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1КК</a:t>
            </a:r>
            <a:endParaRPr lang="ru-RU" sz="16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000" y="205409"/>
            <a:ext cx="2473485" cy="337211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00" y="171221"/>
            <a:ext cx="2571750" cy="354307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0" y="3886502"/>
            <a:ext cx="2794678" cy="2794678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00" y="3726400"/>
            <a:ext cx="2934000" cy="2934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90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7869" y="423219"/>
            <a:ext cx="2922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Раскраски по теме «</a:t>
            </a:r>
            <a:r>
              <a:rPr lang="ru-RU" b="1" dirty="0" smtClean="0"/>
              <a:t>Рыбы»</a:t>
            </a:r>
            <a:endParaRPr lang="ru-RU" b="1" dirty="0"/>
          </a:p>
        </p:txBody>
      </p:sp>
      <p:pic>
        <p:nvPicPr>
          <p:cNvPr id="19458" name="Picture 2" descr="C:\Users\Boris\Downloads\qr (8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1000" y="2484000"/>
            <a:ext cx="1381125" cy="1381125"/>
          </a:xfrm>
          <a:prstGeom prst="rect">
            <a:avLst/>
          </a:prstGeom>
          <a:noFill/>
        </p:spPr>
      </p:pic>
      <p:pic>
        <p:nvPicPr>
          <p:cNvPr id="20482" name="Picture 2" descr="D:\РАБОТА ЛОГОПЕД\КУЛЬТУРНЫЙ КОД РОССИИ\Новая папка\f301f411-db7d-4d0c-9127-a1db38deb7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6000" y="1269000"/>
            <a:ext cx="4512000" cy="33840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6000" y="5161692"/>
            <a:ext cx="11115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Раскраски  это незаменимые помощники в развитии детей дошкольного возраста. Ведь раскрашивая развивающие раскраски, маленькие художники учатся не только уверенно пользоваться карандашом и кисточкой, но и развивают мелкую моторику, логическое и образное мышление, внимательность. </a:t>
            </a:r>
          </a:p>
          <a:p>
            <a:pPr algn="just"/>
            <a:r>
              <a:rPr lang="ru-RU" sz="1600" dirty="0"/>
              <a:t>Мы подобрали черно-белые картинки по теме «Рыбалка». Каждый ребенок наверняка найдет для себя интересный вариант раскраски, которые можно скачать наведя на </a:t>
            </a:r>
            <a:r>
              <a:rPr lang="en-US" sz="1600" dirty="0"/>
              <a:t>QR </a:t>
            </a:r>
            <a:r>
              <a:rPr lang="ru-RU" sz="1600" dirty="0"/>
              <a:t>– код  и распечатать.</a:t>
            </a:r>
          </a:p>
        </p:txBody>
      </p:sp>
    </p:spTree>
    <p:extLst>
      <p:ext uri="{BB962C8B-B14F-4D97-AF65-F5344CB8AC3E}">
        <p14:creationId xmlns:p14="http://schemas.microsoft.com/office/powerpoint/2010/main" val="76929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000" y="1284562"/>
            <a:ext cx="3314367" cy="25145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000" y="2086592"/>
            <a:ext cx="3521625" cy="267174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467689" y="234000"/>
            <a:ext cx="3725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Физкультминутки по теме: «Рыбы»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000" y="594000"/>
            <a:ext cx="1381125" cy="1381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21000" y="414000"/>
            <a:ext cx="2808000" cy="3744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81000" y="4914000"/>
            <a:ext cx="10905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В картотеке представлено несколько идей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для </a:t>
            </a:r>
            <a:r>
              <a:rPr lang="ru-RU" sz="1600" dirty="0" err="1">
                <a:solidFill>
                  <a:schemeClr val="accent3">
                    <a:lumMod val="50000"/>
                  </a:schemeClr>
                </a:solidFill>
              </a:rPr>
              <a:t>физминуток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 на тему "Рыбы". Эти упражнения помогут детям активно провести время и весело пофантазировать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Каждая </a:t>
            </a:r>
            <a:r>
              <a:rPr lang="ru-RU" sz="1600" dirty="0" err="1">
                <a:solidFill>
                  <a:schemeClr val="accent3">
                    <a:lumMod val="50000"/>
                  </a:schemeClr>
                </a:solidFill>
              </a:rPr>
              <a:t>физминутка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 длится 3-5 минут и помогает детям не только размяться, но и развивать воображение. Эти простые и веселые движения можно легко комбинировать и адаптировать для разных возрастов и уровней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26117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86723" y="4134854"/>
            <a:ext cx="4264224" cy="136207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/>
              <a:t>Уральские - семейные пельмени!</a:t>
            </a:r>
            <a:br>
              <a:rPr lang="ru-RU" sz="3200" b="1" dirty="0"/>
            </a:br>
            <a:r>
              <a:rPr lang="ru-RU" sz="3200" b="1" dirty="0"/>
              <a:t>+</a:t>
            </a:r>
            <a:br>
              <a:rPr lang="ru-RU" sz="3200" b="1" dirty="0"/>
            </a:br>
            <a:r>
              <a:rPr lang="ru-RU" sz="3200" b="1" dirty="0"/>
              <a:t>Сочные </a:t>
            </a:r>
            <a:r>
              <a:rPr lang="ru-RU" sz="3200" b="1" dirty="0" err="1"/>
              <a:t>чебуречки</a:t>
            </a:r>
            <a:r>
              <a:rPr lang="ru-RU" sz="3200" b="1" dirty="0"/>
              <a:t> </a:t>
            </a:r>
            <a:br>
              <a:rPr lang="ru-RU" sz="3200" b="1" dirty="0"/>
            </a:br>
            <a:r>
              <a:rPr lang="ru-RU" sz="3200" b="1" dirty="0"/>
              <a:t>по-уральски</a:t>
            </a:r>
            <a:r>
              <a:rPr lang="ru-RU" sz="3600" b="1" dirty="0"/>
              <a:t>!</a:t>
            </a:r>
            <a:br>
              <a:rPr lang="ru-RU" sz="3600" b="1" dirty="0"/>
            </a:br>
            <a:endParaRPr lang="ru-RU" sz="3600" b="1" dirty="0"/>
          </a:p>
        </p:txBody>
      </p:sp>
      <p:pic>
        <p:nvPicPr>
          <p:cNvPr id="2050" name="Picture 2" descr="https://na-bludce.ru/wp-content/uploads/2021/09/domashnie-pelme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000" y="4134854"/>
            <a:ext cx="2746243" cy="225433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255937" y="369000"/>
            <a:ext cx="7784901" cy="1476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/>
              <a:t>Хобби </a:t>
            </a:r>
            <a:r>
              <a:rPr lang="ru-RU" sz="4000" b="1" dirty="0" smtClean="0"/>
              <a:t>семьи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000" y="189000"/>
            <a:ext cx="1935000" cy="312152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000" y="594000"/>
            <a:ext cx="2819400" cy="302897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98764" y="6389187"/>
            <a:ext cx="4859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Лексическая тема в ДОУ: «Продукты питания»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48" y="3492526"/>
            <a:ext cx="2723146" cy="2723146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419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9714" y="4876800"/>
            <a:ext cx="9470681" cy="12096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/>
              <a:t>Безусловно в наше время можно пойти и купить в магазине разные пельмени, а вот в семье Димы Нежданова есть старинное хобби! </a:t>
            </a:r>
          </a:p>
          <a:p>
            <a:pPr marL="0" indent="0">
              <a:buNone/>
            </a:pPr>
            <a:r>
              <a:rPr lang="ru-RU" sz="1600" dirty="0"/>
              <a:t>Еще от бабушки повелось, что мы зимой по выходным готовим пельмени дома! Всей семьей: папа мясо крутит, мама тесто готовит, старший сын раскатывает тесто, а младший сынок уже научился начинку раскладывать, а потом все вместе возимся лепим </a:t>
            </a:r>
            <a:r>
              <a:rPr lang="ru-RU" sz="1600" dirty="0" err="1"/>
              <a:t>красотульки</a:t>
            </a:r>
            <a:r>
              <a:rPr lang="ru-RU" sz="1600" dirty="0"/>
              <a:t> мясные!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881" y="549000"/>
            <a:ext cx="2809875" cy="384575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629" y="723901"/>
            <a:ext cx="3105897" cy="379095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251661" y="739932"/>
            <a:ext cx="268015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Рецепт: </a:t>
            </a:r>
          </a:p>
          <a:p>
            <a:r>
              <a:rPr lang="ru-RU" sz="1600" b="1" i="1" u="sng" dirty="0"/>
              <a:t>ИНГРЕДИЕНТЫ:</a:t>
            </a:r>
          </a:p>
          <a:p>
            <a:r>
              <a:rPr lang="ru-RU" sz="1600" dirty="0"/>
              <a:t>300 г мякоти говядины</a:t>
            </a:r>
          </a:p>
          <a:p>
            <a:r>
              <a:rPr lang="ru-RU" sz="1600" dirty="0"/>
              <a:t>200 г мякоти баранины</a:t>
            </a:r>
          </a:p>
          <a:p>
            <a:r>
              <a:rPr lang="ru-RU" sz="1600" dirty="0"/>
              <a:t>300 г жирной свинины</a:t>
            </a:r>
          </a:p>
          <a:p>
            <a:r>
              <a:rPr lang="ru-RU" sz="1600" dirty="0"/>
              <a:t>1 средняя луковица</a:t>
            </a:r>
          </a:p>
          <a:p>
            <a:r>
              <a:rPr lang="ru-RU" sz="1600" dirty="0"/>
              <a:t>2 зубчика чеснока</a:t>
            </a:r>
          </a:p>
          <a:p>
            <a:r>
              <a:rPr lang="ru-RU" sz="1600" dirty="0"/>
              <a:t>0,5 стакана ледяной воды</a:t>
            </a:r>
          </a:p>
          <a:p>
            <a:r>
              <a:rPr lang="ru-RU" sz="1600" dirty="0"/>
              <a:t>соль, </a:t>
            </a:r>
            <a:r>
              <a:rPr lang="ru-RU" sz="1600" dirty="0" err="1"/>
              <a:t>свежемолотый</a:t>
            </a:r>
            <a:r>
              <a:rPr lang="ru-RU" sz="1600" dirty="0"/>
              <a:t> черный перец</a:t>
            </a:r>
          </a:p>
          <a:p>
            <a:r>
              <a:rPr lang="ru-RU" sz="1600" i="1" dirty="0"/>
              <a:t>масло, сметана и уксус для подачи</a:t>
            </a:r>
          </a:p>
          <a:p>
            <a:r>
              <a:rPr lang="ru-RU" sz="1600" b="1" i="1" u="sng" dirty="0"/>
              <a:t>Для теста</a:t>
            </a:r>
          </a:p>
          <a:p>
            <a:r>
              <a:rPr lang="ru-RU" sz="1600" dirty="0"/>
              <a:t>600 г муки</a:t>
            </a:r>
          </a:p>
          <a:p>
            <a:r>
              <a:rPr lang="ru-RU" sz="1600" dirty="0"/>
              <a:t>2 ст. л. растительного масла</a:t>
            </a:r>
          </a:p>
          <a:p>
            <a:r>
              <a:rPr lang="ru-RU" sz="1600" dirty="0"/>
              <a:t>1 ч. л. соли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29026" y="1"/>
            <a:ext cx="48291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Уральские - семейные пельмени!</a:t>
            </a:r>
            <a:br>
              <a:rPr lang="ru-RU" sz="2400" b="1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5559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8655" y="5019675"/>
            <a:ext cx="8334970" cy="8858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Как приятно собраться на кухне всей семьёй и творить, лепить пельмени или делать чебуреки. Такое творчество приятно и интересно, и вся семья втянута в процесс.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768163"/>
            <a:ext cx="2819400" cy="372427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051" y="884352"/>
            <a:ext cx="2781299" cy="36957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247151" y="321619"/>
            <a:ext cx="365979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i="1" u="sng" dirty="0"/>
          </a:p>
          <a:p>
            <a:pPr algn="just"/>
            <a:endParaRPr lang="ru-RU" sz="1400" i="1" u="sng" dirty="0"/>
          </a:p>
          <a:p>
            <a:pPr algn="just"/>
            <a:r>
              <a:rPr lang="ru-RU" sz="1400" b="1" u="sng" dirty="0"/>
              <a:t>РЕЦЕПТ:</a:t>
            </a:r>
          </a:p>
          <a:p>
            <a:pPr algn="just"/>
            <a:r>
              <a:rPr lang="ru-RU" sz="1400" i="1" u="sng" dirty="0"/>
              <a:t>Ингредиенты на начинку: </a:t>
            </a:r>
            <a:r>
              <a:rPr lang="ru-RU" sz="1400" dirty="0"/>
              <a:t>говядина, свинина, репчатый лук, соленые огурцы, соль, молотый перец. </a:t>
            </a:r>
          </a:p>
          <a:p>
            <a:pPr algn="just"/>
            <a:r>
              <a:rPr lang="ru-RU" sz="1400" i="1" u="sng" dirty="0"/>
              <a:t>На тесто: </a:t>
            </a:r>
            <a:r>
              <a:rPr lang="ru-RU" sz="1400" dirty="0"/>
              <a:t>мука, соль, куриные яйца, вода.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/>
              <a:t>Перекрутить мясо в фарш вместе с луком и соленым огурчиком без кожуры. Посолить, поперчить, размешать.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/>
              <a:t>Муку посолить, вбить пару яиц, добавить немного воды, замесить тесто. Вылепить из теста и начинки уральские </a:t>
            </a:r>
            <a:r>
              <a:rPr lang="ru-RU" sz="1400" dirty="0" err="1"/>
              <a:t>чебуречки</a:t>
            </a:r>
            <a:r>
              <a:rPr lang="ru-RU" sz="1400" dirty="0"/>
              <a:t>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/>
              <a:t>Пожарить во фритюре температурой градусов в 170. Если готовить на сильном огне, мясная начинка не прожарится, а на среднем </a:t>
            </a:r>
            <a:r>
              <a:rPr lang="ru-RU" sz="1400" dirty="0" err="1"/>
              <a:t>чебуречки</a:t>
            </a:r>
            <a:r>
              <a:rPr lang="ru-RU" sz="1400" dirty="0"/>
              <a:t> хорошо пропекутся и сохранят сочность.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10026" y="1"/>
            <a:ext cx="4533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Сочные </a:t>
            </a:r>
            <a:r>
              <a:rPr lang="ru-RU" sz="2400" b="1" dirty="0" err="1"/>
              <a:t>чебуречки</a:t>
            </a:r>
            <a:r>
              <a:rPr lang="ru-RU" sz="2400" b="1" dirty="0"/>
              <a:t> по-уральски!</a:t>
            </a:r>
            <a:br>
              <a:rPr lang="ru-RU" sz="2400" b="1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1020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1000" y="5139000"/>
            <a:ext cx="11205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Поиграем в поварят: Чтобы приготовить вкусное угощение, достаточно выбрать рецепт их несколько и они отличаются по количеству ингредиентов, а также  готовые шаблоны продуктов, которые вырезаны из цветного фетра. </a:t>
            </a:r>
          </a:p>
          <a:p>
            <a:pPr algn="just"/>
            <a:r>
              <a:rPr lang="ru-RU" dirty="0"/>
              <a:t>Увлекательная, веселая и полезная игра тренирует счет, внимание, мелкую моторику рук, </a:t>
            </a:r>
            <a:r>
              <a:rPr lang="ru-RU" dirty="0" err="1"/>
              <a:t>цветовосприятие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21000" y="414000"/>
            <a:ext cx="7534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Настольная игра </a:t>
            </a:r>
            <a:r>
              <a:rPr lang="ru-RU" b="1" dirty="0" smtClean="0"/>
              <a:t>«Уральский математический пирог»</a:t>
            </a:r>
            <a:endParaRPr lang="ru-RU" b="1" dirty="0"/>
          </a:p>
        </p:txBody>
      </p:sp>
      <p:pic>
        <p:nvPicPr>
          <p:cNvPr id="18434" name="Picture 2" descr="D:\РАБОТА ЛОГОПЕД\КУЛЬТУРНЫЙ КОД РОССИИ\Новая папка (2)\f8118ec2-d962-42fb-9f08-8ea686cd51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6000" y="1638771"/>
            <a:ext cx="4232275" cy="3174206"/>
          </a:xfrm>
          <a:prstGeom prst="rect">
            <a:avLst/>
          </a:prstGeom>
          <a:ln w="38100" cap="sq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5" name="Picture 3" descr="D:\РАБОТА ЛОГОПЕД\КУЛЬТУРНЫЙ КОД РОССИИ\Новая папка (2)\загруженное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1350801" y="1584000"/>
            <a:ext cx="4305302" cy="3228976"/>
          </a:xfrm>
          <a:prstGeom prst="rect">
            <a:avLst/>
          </a:prstGeom>
          <a:ln w="38100" cap="sq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399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555" y="1966164"/>
            <a:ext cx="3027827" cy="271767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000" y="1275601"/>
            <a:ext cx="3197679" cy="273180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60094" y="1404000"/>
            <a:ext cx="3137795" cy="277036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Объект 2"/>
          <p:cNvSpPr txBox="1">
            <a:spLocks/>
          </p:cNvSpPr>
          <p:nvPr/>
        </p:nvSpPr>
        <p:spPr>
          <a:xfrm>
            <a:off x="381000" y="5229000"/>
            <a:ext cx="11387679" cy="1283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600" dirty="0"/>
              <a:t>Для группы нами специалистами была создана логопедическая </a:t>
            </a:r>
            <a:r>
              <a:rPr lang="ru-RU" sz="1600" b="1" i="1" dirty="0"/>
              <a:t>игра </a:t>
            </a:r>
            <a:r>
              <a:rPr lang="ru-RU" sz="1600" b="1" i="1" dirty="0" smtClean="0"/>
              <a:t>«Шеф-повара</a:t>
            </a:r>
            <a:r>
              <a:rPr lang="ru-RU" sz="1600" b="1" i="1" dirty="0"/>
              <a:t>» </a:t>
            </a:r>
            <a:r>
              <a:rPr lang="ru-RU" sz="1600" dirty="0"/>
              <a:t>на автоматизацию и дифференциацию звуков [С],[Ш], [Л],[Р];  закрепление правильного звукопроизношения, развитие фонематического слуха, отработку употребления предлога С. </a:t>
            </a:r>
          </a:p>
          <a:p>
            <a:pPr marL="0" indent="0" algn="just">
              <a:buNone/>
            </a:pPr>
            <a:r>
              <a:rPr lang="ru-RU" sz="1600" dirty="0"/>
              <a:t>Инструкция: Предложить детям помочь </a:t>
            </a:r>
            <a:r>
              <a:rPr lang="ru-RU" sz="1600" dirty="0" err="1"/>
              <a:t>поворятам</a:t>
            </a:r>
            <a:r>
              <a:rPr lang="ru-RU" sz="1600" dirty="0"/>
              <a:t> найти нужную начинку, в зависимости от заданных звуков. А затем предложить детям рассказать какая начинка.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1913" y="279000"/>
            <a:ext cx="13811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711000" y="412154"/>
            <a:ext cx="3977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Логопедическая </a:t>
            </a:r>
            <a:r>
              <a:rPr lang="ru-RU" b="1" dirty="0"/>
              <a:t>игра </a:t>
            </a:r>
            <a:r>
              <a:rPr lang="ru-RU" b="1" dirty="0" smtClean="0"/>
              <a:t>«Шеф-повара</a:t>
            </a:r>
            <a:r>
              <a:rPr lang="ru-RU" b="1" dirty="0"/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18969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000" y="5929041"/>
            <a:ext cx="10665000" cy="73846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/>
              <a:t>Вдохновленные хобби семьи Неждановых, педагоги провели вечерние посиделки в группе с детьми, и слепили из соленого теста пельмешки и чебуреки для сюжетно – ролевой игры «Кафе»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36000" y="169799"/>
            <a:ext cx="3534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Лепка с детьми из соленого теста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1" y="694779"/>
            <a:ext cx="2724149" cy="227393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004" y="3272313"/>
            <a:ext cx="2888797" cy="253469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585" y="634634"/>
            <a:ext cx="2810040" cy="239422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6" y="3306228"/>
            <a:ext cx="2741839" cy="236765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1" y="707887"/>
            <a:ext cx="2800349" cy="230406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2" y="3282362"/>
            <a:ext cx="2839813" cy="2514598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3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7173" y="423219"/>
            <a:ext cx="4284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Раскраски по </a:t>
            </a:r>
            <a:r>
              <a:rPr lang="ru-RU" b="1" dirty="0" smtClean="0"/>
              <a:t>теме: «Продукты питания»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000" y="423219"/>
            <a:ext cx="1381125" cy="1381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96194" y="789812"/>
            <a:ext cx="2851163" cy="380155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000" y="1265005"/>
            <a:ext cx="3801552" cy="2851164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61000" y="4629865"/>
            <a:ext cx="1134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Подборка раскрасок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на тему «Продукты питания». Эти раскраски помогут детям не только развивать художественные навыки, но и узнать больше о здоровом питании и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разнообразии продуктов!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Рекомендации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по созданию раскрасок: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- Р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аскраску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можно сделать с крупными и простыми контурами, чтобы детям было удобно раскрашивать.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- Можете дополнить картинки интересными фактами о каждом продукте (например, о его полезных свойствах).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- Используйте забавные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персонажи,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чтобы сделать процесс более увлекательным.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30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9605" y="2350"/>
            <a:ext cx="31278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Логические </a:t>
            </a:r>
            <a:r>
              <a:rPr lang="ru-RU" b="1" dirty="0" smtClean="0"/>
              <a:t>задания по теме:</a:t>
            </a:r>
          </a:p>
          <a:p>
            <a:pPr algn="ctr"/>
            <a:r>
              <a:rPr lang="ru-RU" b="1" dirty="0" smtClean="0"/>
              <a:t>«Продукты </a:t>
            </a:r>
            <a:r>
              <a:rPr lang="ru-RU" b="1" dirty="0"/>
              <a:t>питания»</a:t>
            </a:r>
          </a:p>
          <a:p>
            <a:pPr algn="ctr"/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6000" y="4509000"/>
            <a:ext cx="54275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Данная картотека включает в себя разнообразные логические задания, направленные на развитие мышления и интереса к теме </a:t>
            </a:r>
            <a:r>
              <a:rPr lang="ru-RU" sz="1600" dirty="0" smtClean="0"/>
              <a:t>продуктов питания </a:t>
            </a:r>
            <a:r>
              <a:rPr lang="ru-RU" sz="1600" dirty="0"/>
              <a:t>у </a:t>
            </a:r>
            <a:r>
              <a:rPr lang="ru-RU" sz="1600" dirty="0" smtClean="0"/>
              <a:t>детей. </a:t>
            </a:r>
            <a:r>
              <a:rPr lang="ru-RU" sz="1600" dirty="0"/>
              <a:t>Задания могут быть использованы на занятиях, в игровой деятельности или как самостоятельные задания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dirty="0" smtClean="0"/>
              <a:t>Данные </a:t>
            </a:r>
            <a:r>
              <a:rPr lang="ru-RU" sz="1600" dirty="0"/>
              <a:t>задания по теме можно скачать наведя на </a:t>
            </a:r>
            <a:r>
              <a:rPr lang="en-US" sz="1600" dirty="0"/>
              <a:t>QR</a:t>
            </a:r>
            <a:r>
              <a:rPr lang="ru-RU" sz="1600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16555" y="0"/>
            <a:ext cx="32034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Разрезные картинки по теме: </a:t>
            </a:r>
            <a:endParaRPr lang="ru-RU" b="1" dirty="0" smtClean="0"/>
          </a:p>
          <a:p>
            <a:pPr algn="ctr"/>
            <a:r>
              <a:rPr lang="ru-RU" b="1" dirty="0" smtClean="0"/>
              <a:t>«</a:t>
            </a:r>
            <a:r>
              <a:rPr lang="ru-RU" b="1" dirty="0"/>
              <a:t>Продукты питания»</a:t>
            </a:r>
          </a:p>
          <a:p>
            <a:pPr algn="ctr"/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01000" y="5409000"/>
            <a:ext cx="5535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Разрезные картинки можно использовать для развития аналитического мышления, моторики, а также для обучения детей различным продуктам питания. Ниже приведены идеи для создания разрезных картинок, которые можно распечатать или </a:t>
            </a:r>
            <a:r>
              <a:rPr lang="ru-RU" sz="1600" dirty="0" smtClean="0"/>
              <a:t>нарисовать.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404" y="3458233"/>
            <a:ext cx="1381125" cy="1381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64" y="3025851"/>
            <a:ext cx="1381125" cy="1381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967" y="925274"/>
            <a:ext cx="2544000" cy="1908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00" y="864216"/>
            <a:ext cx="2610000" cy="19575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0" b="9421"/>
          <a:stretch/>
        </p:blipFill>
        <p:spPr>
          <a:xfrm rot="16200000">
            <a:off x="6662795" y="2933796"/>
            <a:ext cx="2286409" cy="2430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00" y="979828"/>
            <a:ext cx="2592000" cy="1944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4" b="13967"/>
          <a:stretch/>
        </p:blipFill>
        <p:spPr>
          <a:xfrm rot="16200000">
            <a:off x="3224819" y="961703"/>
            <a:ext cx="2391750" cy="2430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130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3BD3689-927D-44E0-9168-5B279F27AB2B}"/>
              </a:ext>
            </a:extLst>
          </p:cNvPr>
          <p:cNvSpPr/>
          <p:nvPr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080FEEB-0723-48BB-A3C4-0580E1C81FDC}"/>
              </a:ext>
            </a:extLst>
          </p:cNvPr>
          <p:cNvSpPr/>
          <p:nvPr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000" y="774000"/>
            <a:ext cx="9753600" cy="5467351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94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6727" y="144000"/>
            <a:ext cx="30049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Шнуровка по теме:</a:t>
            </a:r>
          </a:p>
          <a:p>
            <a:pPr algn="ctr"/>
            <a:r>
              <a:rPr lang="ru-RU" b="1" dirty="0"/>
              <a:t>«Продукты питания»</a:t>
            </a:r>
          </a:p>
          <a:p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661" y="2394000"/>
            <a:ext cx="1381125" cy="1381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954000"/>
            <a:ext cx="3840000" cy="2880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100" y="940199"/>
            <a:ext cx="3779900" cy="2834925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39200" y="4509000"/>
            <a:ext cx="100800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Шнуровка — это замечательная игра для детей, развивающая мелкую моторику, координацию движений и концентрацию внимание. Создание шнуровок по теме "Продукты питания" может быть интересным и познавательным процессом. 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just"/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Шнуровка — это не только игра, но и отличный способ развивать у детей навыки, которые полагаются на координацию и терпение. С использованием тематических изображений продуктов питания можно не только развлекаться, но и углублять знания о еде!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53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1314" y="369000"/>
            <a:ext cx="8029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Изготовление атрибутов для сюжетно – ролевых игр:</a:t>
            </a:r>
          </a:p>
          <a:p>
            <a:pPr algn="ctr"/>
            <a:r>
              <a:rPr lang="ru-RU" b="1" dirty="0"/>
              <a:t>«Пельмешки для кукол из ватных дисков»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95399" y="4876444"/>
            <a:ext cx="95726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Предлагаем Вашему вниманию пельмешки из ватных дисков. Их могут изготовить воспитатели, родители и даже дети старшего дошкольного возраста.</a:t>
            </a:r>
          </a:p>
          <a:p>
            <a:r>
              <a:rPr lang="ru-RU" sz="1600" dirty="0"/>
              <a:t>Сам процесс изготовления атрибутов обязательно принесет детям удовольствие и вызовет необходимый интерес к игре. Пельмени получаются как настоящие. Могут быть использованы в сюжетно – ролевых играх «Дочки-матери», «Званый ужин», «Магазин», «Повар</a:t>
            </a:r>
            <a:r>
              <a:rPr lang="ru-RU" sz="1600" dirty="0" smtClean="0"/>
              <a:t>», а также в качестве счетного материала.</a:t>
            </a:r>
            <a:endParaRPr lang="ru-RU" sz="1600" dirty="0"/>
          </a:p>
        </p:txBody>
      </p:sp>
      <p:pic>
        <p:nvPicPr>
          <p:cNvPr id="17410" name="Picture 2" descr="D:\РАБОТА ЛОГОПЕД\КУЛЬТУРНЫЙ КОД РОССИИ\Новая папка (3)\68595be8-b267-4aa9-8a56-67dc91db66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2946488" y="1418826"/>
            <a:ext cx="2611043" cy="348139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1" name="Picture 3" descr="D:\РАБОТА ЛОГОПЕД\КУЛЬТУРНЫЙ КОД РОССИИ\Новая папка (3)\e13819ab-f266-42a0-aaa7-5a2f145847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6000" y="1609571"/>
            <a:ext cx="4013199" cy="300989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83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021" y="1480461"/>
            <a:ext cx="3510787" cy="2665868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000" y="2226990"/>
            <a:ext cx="3449362" cy="2619225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478075" y="234000"/>
            <a:ext cx="37044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Физкультминутки по </a:t>
            </a:r>
            <a:r>
              <a:rPr lang="ru-RU" b="1" dirty="0"/>
              <a:t>теме по теме:</a:t>
            </a:r>
          </a:p>
          <a:p>
            <a:pPr algn="ctr"/>
            <a:r>
              <a:rPr lang="ru-RU" b="1" dirty="0"/>
              <a:t>«Продукты питания»</a:t>
            </a:r>
          </a:p>
          <a:p>
            <a:pPr algn="ctr"/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000" y="594000"/>
            <a:ext cx="1381125" cy="13811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00" y="450432"/>
            <a:ext cx="3150000" cy="4200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67050" y="5215989"/>
            <a:ext cx="1080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Физкультминутки – это отличное средство для активизации детей и снятия напряжения во время занятий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Каждая из этих физкультминуток длится примерно 3-5 минут и помогает детям расслабиться, повеселиться и немного поупражняться. Важно, чтобы они получали удовольствие от выполнения заданий и тренировались работать в команде. Физкультминутки можно легко адаптировать, чтобы сделать их ещё более интересными и увлекательными!</a:t>
            </a:r>
          </a:p>
        </p:txBody>
      </p:sp>
    </p:spTree>
    <p:extLst>
      <p:ext uri="{BB962C8B-B14F-4D97-AF65-F5344CB8AC3E}">
        <p14:creationId xmlns:p14="http://schemas.microsoft.com/office/powerpoint/2010/main" val="126403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59302" y="1020637"/>
            <a:ext cx="108000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За  2023-2024 уч. год  по итогам мониторинга у детей группы № 2 ОВЗ (ЗПР) детского сада № 35, обучающихся под руководством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Натальи Викторовны и Елены Сергеевны, наблюдалось:</a:t>
            </a:r>
            <a:endParaRPr lang="ru-RU" altLang="ru-RU" sz="600" dirty="0">
              <a:latin typeface="+mn-lt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ru-RU" alt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от 15% до 24% в развитие психических познавательных  процессов (восприятие, внимание, мышление, память, речь) и в активизации познавательной и речевой деятельности; 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algn="just"/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на конец 2023-2024 учебного года </a:t>
            </a:r>
            <a:r>
              <a:rPr kumimoji="0" lang="ru-RU" alt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показателей в развитие всех психических процессов</a:t>
            </a:r>
            <a:r>
              <a:rPr lang="ru-RU" altLang="ru-RU" sz="1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познавательной деятельности </a:t>
            </a:r>
            <a:r>
              <a:rPr lang="ru-RU" altLang="ru-RU" sz="1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составила от 28% до </a:t>
            </a:r>
            <a:r>
              <a:rPr lang="ru-RU" altLang="ru-RU" sz="12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47%</a:t>
            </a:r>
            <a:r>
              <a:rPr lang="ru-RU" altLang="ru-RU" dirty="0" smtClean="0">
                <a:latin typeface="+mn-lt"/>
              </a:rPr>
              <a:t> </a:t>
            </a:r>
            <a:r>
              <a:rPr lang="ru-RU" altLang="ru-RU" sz="12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а также общего </a:t>
            </a:r>
            <a:r>
              <a:rPr lang="ru-RU" altLang="ru-RU" sz="1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речевого </a:t>
            </a:r>
            <a:r>
              <a:rPr lang="ru-RU" altLang="ru-RU" sz="12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развития составила </a:t>
            </a:r>
            <a:r>
              <a:rPr lang="ru-RU" altLang="ru-RU" sz="1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sz="12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53% </a:t>
            </a:r>
            <a:r>
              <a:rPr lang="ru-RU" altLang="ru-RU" sz="1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12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73%</a:t>
            </a:r>
            <a:endParaRPr lang="ru-RU" altLang="ru-RU" sz="12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000" y="2920002"/>
            <a:ext cx="4500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ctr" eaLnBrk="0" fontAlgn="b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altLang="ru-RU" sz="10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 развитии детей 3-7 лет  детского сада № 35</a:t>
            </a:r>
            <a:endParaRPr lang="ru-RU" altLang="ru-RU" sz="1000" dirty="0">
              <a:latin typeface="+mj-lt"/>
            </a:endParaRPr>
          </a:p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000" b="1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0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психическим процессам и познавательной деятельности </a:t>
            </a:r>
            <a:endParaRPr lang="ru-RU" altLang="ru-RU" sz="1000" b="1" dirty="0" smtClean="0">
              <a:solidFill>
                <a:srgbClr val="0000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6" y="3474000"/>
            <a:ext cx="5354999" cy="2767371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692905"/>
              </p:ext>
            </p:extLst>
          </p:nvPr>
        </p:nvGraphicFramePr>
        <p:xfrm>
          <a:off x="6005189" y="2912365"/>
          <a:ext cx="5850811" cy="3767132"/>
        </p:xfrm>
        <a:graphic>
          <a:graphicData uri="http://schemas.openxmlformats.org/drawingml/2006/table">
            <a:tbl>
              <a:tblPr firstRow="1" firstCol="1" bandRow="1"/>
              <a:tblGrid>
                <a:gridCol w="373875"/>
                <a:gridCol w="373875"/>
                <a:gridCol w="373875"/>
                <a:gridCol w="111713"/>
                <a:gridCol w="111713"/>
                <a:gridCol w="229945"/>
                <a:gridCol w="349257"/>
                <a:gridCol w="374453"/>
                <a:gridCol w="466913"/>
                <a:gridCol w="373875"/>
                <a:gridCol w="373875"/>
                <a:gridCol w="468067"/>
                <a:gridCol w="373875"/>
                <a:gridCol w="373875"/>
                <a:gridCol w="373875"/>
                <a:gridCol w="373875"/>
                <a:gridCol w="373875"/>
              </a:tblGrid>
              <a:tr h="265922">
                <a:tc>
                  <a:txBody>
                    <a:bodyPr/>
                    <a:lstStyle/>
                    <a:p>
                      <a:pPr indent="457200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457200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indent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780">
                <a:tc gridSpan="4">
                  <a:txBody>
                    <a:bodyPr/>
                    <a:lstStyle/>
                    <a:p>
                      <a:pPr algn="ct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2023-2024 уч год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младший возраст 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 3-5 лет 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средний возраст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с 5-6 лет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старший возраст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6-7 </a:t>
                      </a: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по ДОУ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393">
                <a:tc gridSpan="4">
                  <a:txBody>
                    <a:bodyPr/>
                    <a:lstStyle/>
                    <a:p>
                      <a:pPr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ОБЩЕГО И РЕЧЕВОГО РАЗВИТИЯ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 года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850786"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БЛОК            </a:t>
                      </a:r>
                      <a:b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РАННЕЕ ПСИХОМОТОРНОЕ И РЕЧЕВОЕ РАЗВИТИЕ, ПОВЕДЕНИЕ И ПСИХИЧЕСКАЯ СФЕРА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53%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46%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67%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21%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61%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94%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47%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71%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25393"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БЛОК. НЕРЕЧЕВЫЕ ПСИХИЧЕСКИЕ ФУНКЦИИ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44%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61%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16%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70%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15%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94%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58%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17%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272378"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 БЛОК. МОТОРНАЯ СФЕРА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38%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26%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62%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83%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21%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77%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95%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17%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59%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22%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744437"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 БЛОК. ПРОИЗНОСИТЕЛЬНАЯ СТОРОНА РЕЧИ И</a:t>
                      </a:r>
                      <a:b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РЕЧЕВЫЕ ПСИХИЧЕСКИЕ ФУНКЦИИ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23%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34%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11%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57%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77%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69%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86%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16%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66%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16%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06348"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46519"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7000"/>
                        </a:lnSpc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53%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F72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73%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F72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>
                        <a:lnSpc>
                          <a:spcPct val="107000"/>
                        </a:lnSpc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481" marR="564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F729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916000" y="276981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Динамика в развитии детей 3-7 лет  </a:t>
            </a:r>
          </a:p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Общего и речевого развития</a:t>
            </a:r>
            <a:endParaRPr lang="ru-RU" altLang="ru-RU" sz="1000" b="1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53496" y="259999"/>
            <a:ext cx="3319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Результаты </a:t>
            </a:r>
            <a:r>
              <a:rPr lang="ru-RU" altLang="ru-RU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диагностики</a:t>
            </a:r>
            <a:endParaRPr lang="ru-RU" altLang="ru-RU" b="1" dirty="0">
              <a:cs typeface="Times New Roman" panose="02020603050405020304" pitchFamily="18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629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3BD3689-927D-44E0-9168-5B279F27AB2B}"/>
              </a:ext>
            </a:extLst>
          </p:cNvPr>
          <p:cNvSpPr/>
          <p:nvPr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080FEEB-0723-48BB-A3C4-0580E1C81FDC}"/>
              </a:ext>
            </a:extLst>
          </p:cNvPr>
          <p:cNvSpPr/>
          <p:nvPr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23000" y="107876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5400" b="1" dirty="0">
                <a:solidFill>
                  <a:srgbClr val="167373"/>
                </a:solidFill>
              </a:rPr>
              <a:t>Альбом семьи </a:t>
            </a:r>
          </a:p>
          <a:p>
            <a:pPr lvl="0" algn="ctr"/>
            <a:r>
              <a:rPr lang="ru-RU" sz="5400" b="1" dirty="0">
                <a:solidFill>
                  <a:srgbClr val="167373"/>
                </a:solidFill>
              </a:rPr>
              <a:t>Неждановых</a:t>
            </a:r>
            <a:endParaRPr lang="ru-RU" sz="5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000" y="460547"/>
            <a:ext cx="3105655" cy="3105655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000" y="3812848"/>
            <a:ext cx="5426512" cy="2739206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526500"/>
            <a:ext cx="2970000" cy="2970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32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86000" y="438297"/>
            <a:ext cx="4916516" cy="136207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b="1" dirty="0" smtClean="0"/>
              <a:t>Увлечение </a:t>
            </a:r>
            <a:br>
              <a:rPr lang="ru-RU" sz="4400" b="1" dirty="0" smtClean="0"/>
            </a:br>
            <a:r>
              <a:rPr lang="ru-RU" sz="4400" b="1" dirty="0" smtClean="0"/>
              <a:t>«Уральская рыбалка</a:t>
            </a:r>
            <a:r>
              <a:rPr lang="ru-RU" sz="4400" b="1" dirty="0"/>
              <a:t>»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80034" y="1361191"/>
            <a:ext cx="8017669" cy="1447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endParaRPr lang="ru-RU" sz="4800" b="1" dirty="0"/>
          </a:p>
          <a:p>
            <a:r>
              <a:rPr lang="ru-RU" sz="5400" b="1" dirty="0"/>
              <a:t/>
            </a:r>
            <a:br>
              <a:rPr lang="ru-RU" sz="5400" b="1" dirty="0"/>
            </a:br>
            <a:endParaRPr lang="ru-RU" sz="5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26000" y="6399000"/>
            <a:ext cx="356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Лексическая тема в ДОУ: «Рыбы»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166" y="319135"/>
            <a:ext cx="3059115" cy="3059115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00" y="3580897"/>
            <a:ext cx="3087074" cy="3087074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17" y="3391333"/>
            <a:ext cx="2843565" cy="3276638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581" y="2214000"/>
            <a:ext cx="2969902" cy="3959869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19135"/>
            <a:ext cx="2730000" cy="2730000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614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8017" y="131761"/>
            <a:ext cx="3366492" cy="103981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+mn-lt"/>
              </a:rPr>
              <a:t>Уральская рыбалка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000" y="4491836"/>
            <a:ext cx="11250000" cy="191134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У каждого человека есть занятие, которое он по-настоящему любит, и оно разное для каждого из нас. Хобби или увлечение – это занятие, от которого мы никогда не устанем, а будем только наслаждаться и вдохновляться на новые идеи и достижения! </a:t>
            </a:r>
          </a:p>
          <a:p>
            <a:pPr marL="0" indent="0" algn="just">
              <a:buNone/>
            </a:pPr>
            <a:r>
              <a:rPr lang="ru-RU" sz="1600" dirty="0"/>
              <a:t>Вот и в  семье у Нежданова Дмитрия любимое увлечение - рыбалка. Вот где настоящий отдых! Великолепные ленты рек и глади озер поднимают настроение, лечат от любых невзгод и дают заряд энергии и отличного настроения на долгое время. Семья ездит на рыбалку в разные места но самое любимое, красивое и родное это </a:t>
            </a:r>
            <a:r>
              <a:rPr lang="ru-RU" sz="1600" dirty="0" err="1"/>
              <a:t>Рефтинское</a:t>
            </a:r>
            <a:r>
              <a:rPr lang="ru-RU" sz="1600" dirty="0"/>
              <a:t> водохранилище — которое </a:t>
            </a:r>
            <a:r>
              <a:rPr lang="ru-RU" sz="1600" dirty="0" err="1"/>
              <a:t>расположенно</a:t>
            </a:r>
            <a:r>
              <a:rPr lang="ru-RU" sz="1600" dirty="0"/>
              <a:t> неподалеку от родного города на реке </a:t>
            </a:r>
            <a:r>
              <a:rPr lang="ru-RU" sz="1600" dirty="0" err="1"/>
              <a:t>Рефт</a:t>
            </a:r>
            <a:r>
              <a:rPr lang="ru-RU" sz="1600" dirty="0"/>
              <a:t> в Свердловской области России. Вот уж где душа радуется!</a:t>
            </a:r>
          </a:p>
          <a:p>
            <a:pPr marL="0" indent="0" algn="just">
              <a:buNone/>
            </a:pPr>
            <a:r>
              <a:rPr lang="ru-RU" sz="1600" dirty="0"/>
              <a:t>Главное это отдых на природе и красота вокруг!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00" y="368837"/>
            <a:ext cx="2777728" cy="3985419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000" y="651668"/>
            <a:ext cx="3057723" cy="3622676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01" y="962664"/>
            <a:ext cx="2561597" cy="3415463"/>
          </a:xfrm>
          <a:prstGeom prst="rect">
            <a:avLst/>
          </a:prstGeom>
          <a:ln w="38100" cap="sq">
            <a:solidFill>
              <a:schemeClr val="accent6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009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7803" y="70641"/>
            <a:ext cx="2281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Логические задания </a:t>
            </a:r>
            <a:endParaRPr lang="ru-RU" b="1" dirty="0" smtClean="0"/>
          </a:p>
          <a:p>
            <a:pPr algn="ctr"/>
            <a:r>
              <a:rPr lang="ru-RU" b="1" dirty="0" smtClean="0"/>
              <a:t>по теме: «Рыбы»</a:t>
            </a:r>
            <a:endParaRPr lang="ru-RU" b="1" dirty="0"/>
          </a:p>
        </p:txBody>
      </p:sp>
      <p:pic>
        <p:nvPicPr>
          <p:cNvPr id="17410" name="Picture 2" descr="C:\Users\Boris\Downloads\qr (6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6695" y="3754631"/>
            <a:ext cx="900000" cy="900000"/>
          </a:xfrm>
          <a:prstGeom prst="rect">
            <a:avLst/>
          </a:prstGeom>
          <a:noFill/>
        </p:spPr>
      </p:pic>
      <p:pic>
        <p:nvPicPr>
          <p:cNvPr id="19458" name="Picture 2" descr="D:\РАБОТА ЛОГОПЕД\КУЛЬТУРНЫЙ КОД РОССИИ\Новая папка\4a95c982-357b-46f8-ae70-c72c64bf15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000" y="1006397"/>
            <a:ext cx="3384956" cy="2538717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03500" y="4654631"/>
            <a:ext cx="4230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Развитие логического мышления - увлекательное занятие, т.к. никогда не знаешь, какое умозаключение выдаст ребенок. Яркие, интересные карточки помогут сделать занятие логикой еще более увлекательным. </a:t>
            </a:r>
          </a:p>
          <a:p>
            <a:pPr algn="just"/>
            <a:r>
              <a:rPr lang="ru-RU" sz="1600" dirty="0"/>
              <a:t>Данные задания по теме можно скачать наведя на </a:t>
            </a:r>
            <a:r>
              <a:rPr lang="en-US" sz="1600" dirty="0"/>
              <a:t>QR</a:t>
            </a:r>
            <a:r>
              <a:rPr lang="ru-RU" sz="1600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097903" y="53728"/>
            <a:ext cx="2251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Разрезные </a:t>
            </a:r>
            <a:r>
              <a:rPr lang="ru-RU" b="1" dirty="0" smtClean="0"/>
              <a:t>картинки</a:t>
            </a:r>
          </a:p>
          <a:p>
            <a:pPr algn="ctr"/>
            <a:r>
              <a:rPr lang="ru-RU" b="1" dirty="0" smtClean="0"/>
              <a:t> на тему: «Рыбы»</a:t>
            </a:r>
            <a:endParaRPr lang="ru-RU" b="1" dirty="0"/>
          </a:p>
        </p:txBody>
      </p:sp>
      <p:pic>
        <p:nvPicPr>
          <p:cNvPr id="8" name="Picture 2" descr="C:\Users\Boris\Downloads\qr (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56000" y="3633983"/>
            <a:ext cx="831562" cy="831562"/>
          </a:xfrm>
          <a:prstGeom prst="rect">
            <a:avLst/>
          </a:prstGeom>
          <a:noFill/>
        </p:spPr>
      </p:pic>
      <p:pic>
        <p:nvPicPr>
          <p:cNvPr id="9" name="Picture 2" descr="D:\РАБОТА ЛОГОПЕД\КУЛЬТУРНЫЙ КОД РОССИИ\Новая папка\8c513788-8c2c-4a9b-9bb2-100f92c698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3368" y="964916"/>
            <a:ext cx="3440264" cy="2580198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456000" y="4463902"/>
            <a:ext cx="5535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Игра «Разрезные картинки» подходит для занятий дома и в детском саду. Сбор </a:t>
            </a:r>
            <a:r>
              <a:rPr lang="ru-RU" sz="1600" dirty="0" err="1"/>
              <a:t>пазлов</a:t>
            </a:r>
            <a:r>
              <a:rPr lang="ru-RU" sz="1600" dirty="0"/>
              <a:t> – увлекательное занятие,  развивающее память, мыслительную способность, улучшающее моторику пальцев рук и зрительное восприятие информации. Настольно-печатная игра подходит для групповых занятий, способствует развитию коммуникативных навыков.</a:t>
            </a:r>
          </a:p>
          <a:p>
            <a:pPr algn="just"/>
            <a:r>
              <a:rPr lang="ru-RU" sz="1600" dirty="0"/>
              <a:t>Данную игру без труда может создать каждый, наводим на </a:t>
            </a:r>
            <a:r>
              <a:rPr lang="en-US" sz="1600" dirty="0"/>
              <a:t>QR </a:t>
            </a:r>
            <a:r>
              <a:rPr lang="ru-RU" sz="1600" dirty="0"/>
              <a:t>– код скачиваем, распечатываем, вырезаем. </a:t>
            </a:r>
          </a:p>
        </p:txBody>
      </p:sp>
    </p:spTree>
    <p:extLst>
      <p:ext uri="{BB962C8B-B14F-4D97-AF65-F5344CB8AC3E}">
        <p14:creationId xmlns:p14="http://schemas.microsoft.com/office/powerpoint/2010/main" val="295624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561000" y="4149000"/>
            <a:ext cx="10314777" cy="126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sz="1600" dirty="0"/>
          </a:p>
          <a:p>
            <a:pPr marL="0" indent="0" algn="just">
              <a:buNone/>
            </a:pPr>
            <a:r>
              <a:rPr lang="ru-RU" sz="1600" dirty="0"/>
              <a:t>Шнуровка является одним из самых доступных средств развития мелкой моторики детей. Отличительная черта игры- наличие шнурка и предметов для шнурования. Действия с подобными играми способствуют развитию тонкой моторики движений рук а также развитию речи ребёнка.</a:t>
            </a:r>
          </a:p>
          <a:p>
            <a:pPr marL="0" indent="0" algn="just">
              <a:buNone/>
            </a:pPr>
            <a:r>
              <a:rPr lang="ru-RU" sz="1600" dirty="0"/>
              <a:t>Сделать игровой материал для игр со шнурками проще простого. Для этого мы распечатали яркие привлекающие картинки рыб, наклеили на картон и для практичности </a:t>
            </a:r>
            <a:r>
              <a:rPr lang="ru-RU" sz="1600" dirty="0" err="1"/>
              <a:t>заламинировали</a:t>
            </a:r>
            <a:r>
              <a:rPr lang="ru-RU" sz="1600" dirty="0"/>
              <a:t>. Отверстия сделали с помощью дырокола.</a:t>
            </a:r>
          </a:p>
          <a:p>
            <a:pPr marL="0" indent="0" algn="just">
              <a:buNone/>
            </a:pPr>
            <a:r>
              <a:rPr lang="ru-RU" sz="1600" dirty="0"/>
              <a:t> </a:t>
            </a:r>
          </a:p>
        </p:txBody>
      </p:sp>
      <p:pic>
        <p:nvPicPr>
          <p:cNvPr id="17410" name="Picture 2" descr="D:\РАБОТА ЛОГОПЕД\КУЛЬТУРНЫЙ КОД РОССИИ\fefa12c9-2155-46aa-978e-389e4d32e8f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6000" y="914400"/>
            <a:ext cx="3390900" cy="254317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1" name="Picture 3" descr="D:\РАБОТА ЛОГОПЕД\КУЛЬТУРНЫЙ КОД РОССИИ\ed96becb-f110-4c0d-acb6-b6321a23880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61000" y="914400"/>
            <a:ext cx="3492500" cy="261937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241000" y="255436"/>
            <a:ext cx="2967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Шнуровка по теме: «Рыбы»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1234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516000" y="5928089"/>
            <a:ext cx="10890000" cy="928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600" dirty="0"/>
              <a:t>Для группы нами специалистами была создана логопедическая </a:t>
            </a:r>
            <a:r>
              <a:rPr lang="ru-RU" sz="1600" b="1" i="1" dirty="0"/>
              <a:t>игра «Уральская рыбалка» </a:t>
            </a:r>
            <a:r>
              <a:rPr lang="ru-RU" sz="1600" dirty="0"/>
              <a:t>на автоматизацию и дифференциацию звуков [Р], [Л], [Ш], [Ж],[С], [З]; обогащение словарного запаса; формирование звуковой аналитико-синтетической активности как предпосылки обучения грамоте.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00" y="1044000"/>
            <a:ext cx="3257559" cy="280903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900" y="980898"/>
            <a:ext cx="3204782" cy="275827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000" y="1848216"/>
            <a:ext cx="2863430" cy="378190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07"/>
          <a:stretch/>
        </p:blipFill>
        <p:spPr>
          <a:xfrm>
            <a:off x="7795900" y="3963092"/>
            <a:ext cx="2781300" cy="186372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6000" y="4391110"/>
            <a:ext cx="13811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486000" y="314939"/>
            <a:ext cx="4604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Логопедическая </a:t>
            </a:r>
            <a:r>
              <a:rPr lang="ru-RU" b="1" dirty="0"/>
              <a:t>игра «Уральская рыбалка» </a:t>
            </a:r>
          </a:p>
        </p:txBody>
      </p:sp>
    </p:spTree>
    <p:extLst>
      <p:ext uri="{BB962C8B-B14F-4D97-AF65-F5344CB8AC3E}">
        <p14:creationId xmlns:p14="http://schemas.microsoft.com/office/powerpoint/2010/main" val="138363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177" y="123826"/>
            <a:ext cx="4965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Игра «Уральская рыбалка» -  вариант игры № 2</a:t>
            </a:r>
          </a:p>
          <a:p>
            <a:pPr algn="ctr"/>
            <a:r>
              <a:rPr lang="ru-RU" b="1" dirty="0"/>
              <a:t> с использованием песочного столика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323373" y="5589887"/>
            <a:ext cx="9279777" cy="928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Игры с песком выступают в качестве ведущего метода коррекционного воздействия, в том случае если у ребенка имеются какие либо нарушения. А также в качестве вспомогательного средства, который позволяет </a:t>
            </a:r>
            <a:r>
              <a:rPr lang="ru-RU" sz="14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простимулировать</a:t>
            </a:r>
            <a:r>
              <a:rPr lang="ru-RU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ребенка, развить его сенсомоторные навыки, снизить эмоциональное напряжение. Ведь песочницу можно использовать как в качестве диагностического, так и развивающего средства.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ru-RU" sz="1400" dirty="0"/>
              <a:t> </a:t>
            </a:r>
          </a:p>
          <a:p>
            <a:pPr marL="0" indent="0" algn="just">
              <a:buNone/>
            </a:pPr>
            <a:endParaRPr lang="ru-RU" sz="1400" dirty="0"/>
          </a:p>
          <a:p>
            <a:pPr marL="0" indent="0" algn="just">
              <a:buNone/>
            </a:pPr>
            <a:endParaRPr lang="ru-RU" sz="1400" dirty="0"/>
          </a:p>
        </p:txBody>
      </p:sp>
      <p:pic>
        <p:nvPicPr>
          <p:cNvPr id="3073" name="Picture 1" descr="D:\РАБОТА ЛОГОПЕД\КУЛЬТУРНЫЙ КОД РОССИИ\Новая папка (2)\34d15e90-9a8b-48e9-9fe5-785668fbd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2825" y="1009652"/>
            <a:ext cx="2943226" cy="209932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D:\РАБОТА ЛОГОПЕД\КУЛЬТУРНЫЙ КОД РОССИИ\Новая папка (2)\72d767dd-f6e4-4ba7-82c7-75ab1a57e5c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335880"/>
            <a:ext cx="3028950" cy="220432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D:\РАБОТА ЛОГОПЕД\КУЛЬТУРНЫЙ КОД РОССИИ\Новая папка (2)\a4a0a685-d75e-4baf-b207-29a4e7bf32c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6718" y="1013165"/>
            <a:ext cx="3133033" cy="224438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0" name="Picture 2" descr="C:\Users\Boris\Downloads\qr (11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71789" y="3700464"/>
            <a:ext cx="1381125" cy="1381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966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167373"/>
      </a:dk1>
      <a:lt1>
        <a:srgbClr val="DCEFEB"/>
      </a:lt1>
      <a:dk2>
        <a:srgbClr val="000000"/>
      </a:dk2>
      <a:lt2>
        <a:srgbClr val="FFFFFF"/>
      </a:lt2>
      <a:accent1>
        <a:srgbClr val="1E3259"/>
      </a:accent1>
      <a:accent2>
        <a:srgbClr val="167373"/>
      </a:accent2>
      <a:accent3>
        <a:srgbClr val="60BFBF"/>
      </a:accent3>
      <a:accent4>
        <a:srgbClr val="F2C849"/>
      </a:accent4>
      <a:accent5>
        <a:srgbClr val="F29191"/>
      </a:accent5>
      <a:accent6>
        <a:srgbClr val="DCEFEB"/>
      </a:accent6>
      <a:hlink>
        <a:srgbClr val="1E3259"/>
      </a:hlink>
      <a:folHlink>
        <a:srgbClr val="60BFB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1692</Words>
  <Application>Microsoft Office PowerPoint</Application>
  <PresentationFormat>Широкоэкранный</PresentationFormat>
  <Paragraphs>251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 Увлечение  «Уральская рыбалка»</vt:lpstr>
      <vt:lpstr>Уральская рыбалка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Уральские - семейные пельмени! + Сочные чебуречки  по-уральски!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Boris</cp:lastModifiedBy>
  <cp:revision>50</cp:revision>
  <cp:lastPrinted>2024-10-31T07:15:19Z</cp:lastPrinted>
  <dcterms:created xsi:type="dcterms:W3CDTF">2020-06-20T14:12:20Z</dcterms:created>
  <dcterms:modified xsi:type="dcterms:W3CDTF">2025-01-12T13:44:14Z</dcterms:modified>
</cp:coreProperties>
</file>