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60" r:id="rId5"/>
    <p:sldId id="257" r:id="rId6"/>
    <p:sldId id="262" r:id="rId7"/>
    <p:sldId id="264" r:id="rId8"/>
    <p:sldId id="261" r:id="rId9"/>
    <p:sldId id="266" r:id="rId10"/>
    <p:sldId id="267" r:id="rId11"/>
    <p:sldId id="268" r:id="rId12"/>
    <p:sldId id="269" r:id="rId13"/>
    <p:sldId id="270" r:id="rId14"/>
    <p:sldId id="277" r:id="rId15"/>
    <p:sldId id="271" r:id="rId16"/>
    <p:sldId id="272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0F5-4ED6-41FA-A174-E14A365A6810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52FC-8F2F-4680-B9C0-70EA3D6C99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395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0F5-4ED6-41FA-A174-E14A365A6810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52FC-8F2F-4680-B9C0-70EA3D6C99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710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0F5-4ED6-41FA-A174-E14A365A6810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52FC-8F2F-4680-B9C0-70EA3D6C99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964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0F5-4ED6-41FA-A174-E14A365A6810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52FC-8F2F-4680-B9C0-70EA3D6C99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540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0F5-4ED6-41FA-A174-E14A365A6810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52FC-8F2F-4680-B9C0-70EA3D6C99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618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0F5-4ED6-41FA-A174-E14A365A6810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52FC-8F2F-4680-B9C0-70EA3D6C99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464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0F5-4ED6-41FA-A174-E14A365A6810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52FC-8F2F-4680-B9C0-70EA3D6C99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518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0F5-4ED6-41FA-A174-E14A365A6810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52FC-8F2F-4680-B9C0-70EA3D6C99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859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0F5-4ED6-41FA-A174-E14A365A6810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52FC-8F2F-4680-B9C0-70EA3D6C99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503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0F5-4ED6-41FA-A174-E14A365A6810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52FC-8F2F-4680-B9C0-70EA3D6C99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10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70F5-4ED6-41FA-A174-E14A365A6810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52FC-8F2F-4680-B9C0-70EA3D6C99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123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470F5-4ED6-41FA-A174-E14A365A6810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452FC-8F2F-4680-B9C0-70EA3D6C99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44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go.mail.ru/frame.html?&amp;imgurl=http://wsw.ucoz.ru/ORNAMENT/Ornament_PNG/Orn_PNG01/02/05.jpg&amp;pageurl=http://www.yarfoto.ru/flowers_2.html&amp;id=121826665&amp;iid=7&amp;imgwidth=400&amp;imgheight=415&amp;imgsize=70413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60648"/>
            <a:ext cx="7412360" cy="648072"/>
          </a:xfrm>
        </p:spPr>
        <p:txBody>
          <a:bodyPr>
            <a:normAutofit fontScale="90000"/>
          </a:bodyPr>
          <a:lstStyle/>
          <a:p>
            <a:r>
              <a:rPr lang="ru-RU" sz="6700" b="1" i="1" dirty="0" smtClean="0">
                <a:solidFill>
                  <a:schemeClr val="accent1"/>
                </a:solidFill>
              </a:rPr>
              <a:t>Древняя Греция</a:t>
            </a:r>
            <a:br>
              <a:rPr lang="ru-RU" sz="6700" b="1" i="1" dirty="0" smtClean="0">
                <a:solidFill>
                  <a:schemeClr val="accent1"/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836712"/>
            <a:ext cx="6400800" cy="5400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7" descr="http://grechistory.ru/wp-content/uploads/mapgrec_from_%5bgrechistory.ru%5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764704"/>
            <a:ext cx="8215313" cy="587898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92332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4. Крылатые выражения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44014"/>
            <a:ext cx="8784976" cy="559735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Ариаднина нить</a:t>
            </a:r>
          </a:p>
          <a:p>
            <a:pPr marL="0" indent="0">
              <a:buNone/>
            </a:pPr>
            <a:r>
              <a:rPr lang="ru-RU" dirty="0" smtClean="0"/>
              <a:t>Яблоко раздора</a:t>
            </a:r>
          </a:p>
          <a:p>
            <a:pPr marL="0" indent="0">
              <a:buNone/>
            </a:pPr>
            <a:r>
              <a:rPr lang="ru-RU" dirty="0" smtClean="0"/>
              <a:t>Ахиллесова пята</a:t>
            </a:r>
          </a:p>
          <a:p>
            <a:pPr marL="0" indent="0">
              <a:buNone/>
            </a:pPr>
            <a:r>
              <a:rPr lang="ru-RU" dirty="0" smtClean="0"/>
              <a:t>Цербер</a:t>
            </a:r>
          </a:p>
          <a:p>
            <a:pPr marL="0" indent="0">
              <a:buNone/>
            </a:pPr>
            <a:r>
              <a:rPr lang="ru-RU" dirty="0" smtClean="0"/>
              <a:t>Троянский конь</a:t>
            </a:r>
          </a:p>
          <a:p>
            <a:pPr marL="0" indent="0">
              <a:buNone/>
            </a:pPr>
            <a:r>
              <a:rPr lang="ru-RU" dirty="0" smtClean="0"/>
              <a:t>Между </a:t>
            </a:r>
            <a:r>
              <a:rPr lang="ru-RU" dirty="0"/>
              <a:t>С</a:t>
            </a:r>
            <a:r>
              <a:rPr lang="ru-RU" dirty="0" smtClean="0"/>
              <a:t>циллой и Харибдой</a:t>
            </a:r>
          </a:p>
          <a:p>
            <a:endParaRPr lang="ru-RU" dirty="0"/>
          </a:p>
        </p:txBody>
      </p:sp>
      <p:pic>
        <p:nvPicPr>
          <p:cNvPr id="4" name="Picture 1" descr="C:\Documents and Settings\Admin\Рабочий стол\рисунки\goldendelicious3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4677509"/>
            <a:ext cx="1765741" cy="1854538"/>
          </a:xfrm>
          <a:prstGeom prst="rect">
            <a:avLst/>
          </a:prstGeom>
          <a:noFill/>
        </p:spPr>
      </p:pic>
      <p:pic>
        <p:nvPicPr>
          <p:cNvPr id="7" name="Picture 4" descr=" Frant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593" y="1199217"/>
            <a:ext cx="4153463" cy="2591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D:\Мамина работа\мама\Изображение 0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221088"/>
            <a:ext cx="2995392" cy="2376264"/>
          </a:xfrm>
          <a:prstGeom prst="rect">
            <a:avLst/>
          </a:prstGeom>
          <a:noFill/>
        </p:spPr>
      </p:pic>
      <p:pic>
        <p:nvPicPr>
          <p:cNvPr id="9" name="Picture 4" descr="CAIZ0LS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516096"/>
            <a:ext cx="2088232" cy="2177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278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5.Гомер. «Илиада», «Одиссея»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1.Ахиллес</a:t>
            </a:r>
          </a:p>
          <a:p>
            <a:r>
              <a:rPr lang="ru-RU" dirty="0" smtClean="0"/>
              <a:t>2. Одиссей</a:t>
            </a:r>
          </a:p>
          <a:p>
            <a:r>
              <a:rPr lang="ru-RU" dirty="0" smtClean="0"/>
              <a:t>3. Фетида</a:t>
            </a:r>
          </a:p>
          <a:p>
            <a:r>
              <a:rPr lang="ru-RU" dirty="0" smtClean="0"/>
              <a:t>4. Циклоп</a:t>
            </a:r>
          </a:p>
          <a:p>
            <a:r>
              <a:rPr lang="ru-RU" dirty="0" smtClean="0"/>
              <a:t>5. Гектор</a:t>
            </a:r>
          </a:p>
          <a:p>
            <a:r>
              <a:rPr lang="ru-RU" dirty="0" smtClean="0"/>
              <a:t>6. Харибда</a:t>
            </a:r>
          </a:p>
          <a:p>
            <a:r>
              <a:rPr lang="ru-RU" dirty="0" smtClean="0"/>
              <a:t>7. </a:t>
            </a:r>
            <a:r>
              <a:rPr lang="ru-RU" dirty="0" err="1" smtClean="0"/>
              <a:t>Патрокл</a:t>
            </a:r>
            <a:endParaRPr lang="ru-RU" dirty="0" smtClean="0"/>
          </a:p>
          <a:p>
            <a:r>
              <a:rPr lang="ru-RU" dirty="0" smtClean="0"/>
              <a:t>8. Сирены</a:t>
            </a:r>
          </a:p>
          <a:p>
            <a:r>
              <a:rPr lang="ru-RU" dirty="0" smtClean="0"/>
              <a:t>9. </a:t>
            </a:r>
            <a:r>
              <a:rPr lang="ru-RU" dirty="0" err="1" smtClean="0"/>
              <a:t>Андромаха</a:t>
            </a:r>
            <a:endParaRPr lang="ru-RU" dirty="0" smtClean="0"/>
          </a:p>
          <a:p>
            <a:r>
              <a:rPr lang="ru-RU" dirty="0" smtClean="0"/>
              <a:t>10. Пенелопа</a:t>
            </a:r>
            <a:endParaRPr lang="ru-RU" dirty="0"/>
          </a:p>
        </p:txBody>
      </p:sp>
      <p:pic>
        <p:nvPicPr>
          <p:cNvPr id="4" name="Picture 4" descr="Gomer_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3" y="1340769"/>
            <a:ext cx="4628438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60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6. «Священный ОЛИМП»</a:t>
            </a:r>
            <a:endParaRPr lang="ru-RU" dirty="0"/>
          </a:p>
        </p:txBody>
      </p:sp>
      <p:pic>
        <p:nvPicPr>
          <p:cNvPr id="7" name="iml" descr="Олимп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3384376" cy="252028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8" name="Picture 8" descr="C:\Documents and Settings\Admin\Рабочий стол\рисунки\iCAU7U3QL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2" y="1556792"/>
            <a:ext cx="1428750" cy="1355042"/>
          </a:xfrm>
          <a:prstGeom prst="rect">
            <a:avLst/>
          </a:prstGeom>
          <a:noFill/>
        </p:spPr>
      </p:pic>
      <p:pic>
        <p:nvPicPr>
          <p:cNvPr id="9" name="Picture 7" descr="C:\Documents and Settings\Admin\Рабочий стол\рисунки\iCA0GFMC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85314" y="1268760"/>
            <a:ext cx="1643074" cy="1643074"/>
          </a:xfrm>
          <a:prstGeom prst="rect">
            <a:avLst/>
          </a:prstGeom>
          <a:noFill/>
        </p:spPr>
      </p:pic>
      <p:pic>
        <p:nvPicPr>
          <p:cNvPr id="10" name="Picture 6" descr="http://im0-tub-ru.yandex.net/i?id=144665798-08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7" y="3107998"/>
            <a:ext cx="1769375" cy="1321134"/>
          </a:xfrm>
          <a:prstGeom prst="rect">
            <a:avLst/>
          </a:prstGeom>
          <a:noFill/>
        </p:spPr>
      </p:pic>
      <p:pic>
        <p:nvPicPr>
          <p:cNvPr id="11" name="Picture 10" descr="http://im4-tub-ru.yandex.net/i?id=246272911-06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7" y="4730163"/>
            <a:ext cx="1085850" cy="1428750"/>
          </a:xfrm>
          <a:prstGeom prst="rect">
            <a:avLst/>
          </a:prstGeom>
          <a:noFill/>
        </p:spPr>
      </p:pic>
      <p:pic>
        <p:nvPicPr>
          <p:cNvPr id="12" name="Picture 2" descr="C:\Documents and Settings\Admin\Рабочий стол\рисунки\4desktop_ru_Molniya_1024_1045[1].jpg"/>
          <p:cNvPicPr>
            <a:picLocks noChangeAspect="1" noChangeArrowheads="1"/>
          </p:cNvPicPr>
          <p:nvPr/>
        </p:nvPicPr>
        <p:blipFill>
          <a:blip r:embed="rId7" cstate="print"/>
          <a:srcRect l="14737" r="53684" b="26471"/>
          <a:stretch>
            <a:fillRect/>
          </a:stretch>
        </p:blipFill>
        <p:spPr bwMode="auto">
          <a:xfrm>
            <a:off x="7727173" y="332656"/>
            <a:ext cx="1257309" cy="1571636"/>
          </a:xfrm>
          <a:prstGeom prst="rect">
            <a:avLst/>
          </a:prstGeom>
          <a:noFill/>
        </p:spPr>
      </p:pic>
      <p:pic>
        <p:nvPicPr>
          <p:cNvPr id="13" name="Picture 1" descr="C:\Documents and Settings\Admin\Рабочий стол\рисунки\owl[1].jpg"/>
          <p:cNvPicPr>
            <a:picLocks noChangeAspect="1" noChangeArrowheads="1"/>
          </p:cNvPicPr>
          <p:nvPr/>
        </p:nvPicPr>
        <p:blipFill>
          <a:blip r:embed="rId8" cstate="print"/>
          <a:srcRect l="23887" r="13237"/>
          <a:stretch>
            <a:fillRect/>
          </a:stretch>
        </p:blipFill>
        <p:spPr bwMode="auto">
          <a:xfrm>
            <a:off x="7503790" y="5322309"/>
            <a:ext cx="1357322" cy="1357322"/>
          </a:xfrm>
          <a:prstGeom prst="rect">
            <a:avLst/>
          </a:prstGeom>
          <a:noFill/>
        </p:spPr>
      </p:pic>
      <p:pic>
        <p:nvPicPr>
          <p:cNvPr id="14" name="Picture 4" descr="CA4LIF0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36" y="4426163"/>
            <a:ext cx="1625100" cy="1792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у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218812"/>
            <a:ext cx="1924931" cy="2206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CAD4CJPT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564904"/>
            <a:ext cx="1532472" cy="208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073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642194"/>
          </a:xfrm>
        </p:spPr>
        <p:txBody>
          <a:bodyPr/>
          <a:lstStyle/>
          <a:p>
            <a:r>
              <a:rPr lang="ru-RU" dirty="0" smtClean="0"/>
              <a:t>7. Олимпийские игры</a:t>
            </a:r>
            <a:endParaRPr lang="ru-RU" dirty="0"/>
          </a:p>
        </p:txBody>
      </p:sp>
      <p:pic>
        <p:nvPicPr>
          <p:cNvPr id="5" name="Picture 4" descr="Древняя Греция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3563811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ist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430" y="146323"/>
            <a:ext cx="1251616" cy="167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Древняя Грец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957" y="2060848"/>
            <a:ext cx="3802259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407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Вопрос-ответ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Самое главное правило Олимпийских игр?</a:t>
            </a:r>
          </a:p>
          <a:p>
            <a:r>
              <a:rPr lang="ru-RU" dirty="0" smtClean="0"/>
              <a:t>В какое время года проводились? </a:t>
            </a:r>
          </a:p>
          <a:p>
            <a:r>
              <a:rPr lang="ru-RU" dirty="0" smtClean="0"/>
              <a:t>Как часто?</a:t>
            </a:r>
          </a:p>
          <a:p>
            <a:r>
              <a:rPr lang="ru-RU" dirty="0" smtClean="0"/>
              <a:t>Кто не допускался к участию в олимпийских играх?</a:t>
            </a:r>
          </a:p>
          <a:p>
            <a:r>
              <a:rPr lang="ru-RU" dirty="0" smtClean="0"/>
              <a:t>Сколько продолжались игры?</a:t>
            </a:r>
          </a:p>
          <a:p>
            <a:r>
              <a:rPr lang="ru-RU" dirty="0" smtClean="0"/>
              <a:t>Как проходило награждение?</a:t>
            </a:r>
          </a:p>
          <a:p>
            <a:r>
              <a:rPr lang="ru-RU" dirty="0" smtClean="0"/>
              <a:t>Как встречал родной город победителя?</a:t>
            </a:r>
            <a:endParaRPr lang="ru-RU" dirty="0"/>
          </a:p>
        </p:txBody>
      </p:sp>
      <p:pic>
        <p:nvPicPr>
          <p:cNvPr id="4" name="Содержимое 5" descr="http://im7-tub.mail.ru/i?id=121826665&amp;tov=7">
            <a:hlinkClick r:id="rId2"/>
          </p:cNvPr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9512" y="133747"/>
            <a:ext cx="1642305" cy="1495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2469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8. Голоса из прошлого</a:t>
            </a:r>
            <a:endParaRPr lang="ru-RU" dirty="0"/>
          </a:p>
        </p:txBody>
      </p:sp>
      <p:pic>
        <p:nvPicPr>
          <p:cNvPr id="5" name="Picture 7" descr="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552" y="1580795"/>
            <a:ext cx="3672408" cy="4656517"/>
          </a:xfr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Я жил в трудное для Греции время. Сильнейший враг стремился захватить мою родину. В тяжелом бою нам удалось победить. Народ ликовал. Но я понимал- главные испытания еще </a:t>
            </a:r>
            <a:r>
              <a:rPr lang="ru-RU" dirty="0" smtClean="0"/>
              <a:t>впереди.</a:t>
            </a:r>
            <a:endParaRPr lang="ru-RU" dirty="0"/>
          </a:p>
        </p:txBody>
      </p:sp>
      <p:pic>
        <p:nvPicPr>
          <p:cNvPr id="6" name="Picture 5" descr="j033639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52320" y="260648"/>
            <a:ext cx="1366837" cy="1079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0154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Голоса из прошлого</a:t>
            </a:r>
            <a:endParaRPr lang="ru-RU" dirty="0"/>
          </a:p>
        </p:txBody>
      </p:sp>
      <p:pic>
        <p:nvPicPr>
          <p:cNvPr id="5" name="Picture 7" descr="Рисунок1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536" y="1628800"/>
            <a:ext cx="3240360" cy="4648340"/>
          </a:xfrm>
          <a:noFill/>
          <a:ln w="762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  <a:defRPr/>
            </a:pPr>
            <a:r>
              <a:rPr lang="ru-RU" dirty="0"/>
              <a:t>Его обвинили в растрате казны; </a:t>
            </a:r>
          </a:p>
          <a:p>
            <a:pPr>
              <a:buNone/>
              <a:defRPr/>
            </a:pPr>
            <a:r>
              <a:rPr lang="ru-RU" dirty="0"/>
              <a:t>   он хотел вернуть все до последней драхмы при условии что на всех постройках будет написано: «Воздвигнуто …….  на его собственные средства». </a:t>
            </a:r>
          </a:p>
          <a:p>
            <a:endParaRPr lang="ru-RU" dirty="0"/>
          </a:p>
        </p:txBody>
      </p:sp>
      <p:pic>
        <p:nvPicPr>
          <p:cNvPr id="6" name="Picture 5" descr="j033639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52320" y="260648"/>
            <a:ext cx="1366837" cy="1079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3484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http://klaccika2.narod.ru/img/FilippI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6632"/>
            <a:ext cx="3397778" cy="4284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853136"/>
          </a:xfrm>
        </p:spPr>
        <p:txBody>
          <a:bodyPr>
            <a:normAutofit/>
          </a:bodyPr>
          <a:lstStyle/>
          <a:p>
            <a:endParaRPr lang="ru-RU" altLang="ru-RU" sz="1800" dirty="0" smtClean="0"/>
          </a:p>
          <a:p>
            <a:endParaRPr lang="ru-RU" altLang="ru-RU" sz="1800" dirty="0"/>
          </a:p>
          <a:p>
            <a:endParaRPr lang="ru-RU" altLang="ru-RU" sz="1800" dirty="0" smtClean="0"/>
          </a:p>
          <a:p>
            <a:endParaRPr lang="ru-RU" altLang="ru-RU" sz="1800" dirty="0"/>
          </a:p>
          <a:p>
            <a:endParaRPr lang="ru-RU" altLang="ru-RU" sz="1800" dirty="0" smtClean="0"/>
          </a:p>
          <a:p>
            <a:endParaRPr lang="ru-RU" altLang="ru-RU" sz="1800" dirty="0"/>
          </a:p>
          <a:p>
            <a:endParaRPr lang="ru-RU" altLang="ru-RU" sz="1800" dirty="0" smtClean="0"/>
          </a:p>
          <a:p>
            <a:endParaRPr lang="ru-RU" altLang="ru-RU" sz="1800" dirty="0"/>
          </a:p>
          <a:p>
            <a:endParaRPr lang="ru-RU" altLang="ru-RU" sz="1800" dirty="0" smtClean="0"/>
          </a:p>
          <a:p>
            <a:r>
              <a:rPr lang="ru-RU" altLang="ru-RU" sz="2000" dirty="0" smtClean="0"/>
              <a:t>Когда Александр в присутствии отца смог укротить непокорного коня Буцефала, что не удалось сделать никому из людей при дворе, то царь воскликнул: ….</a:t>
            </a:r>
            <a:endParaRPr lang="ru-RU" altLang="ru-RU" sz="2000" dirty="0"/>
          </a:p>
        </p:txBody>
      </p:sp>
      <p:pic>
        <p:nvPicPr>
          <p:cNvPr id="6" name="Picture 4" descr="http://go3.imgsmail.ru/imgpreview?key=http%3A//horse-bryansk.ru/bank/interesting/interesting%5Fnane/bucefal3-big.jpg&amp;mb=imgdb_preview_309&amp;w=15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64904"/>
            <a:ext cx="3491880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Овальная выноска 8"/>
          <p:cNvSpPr/>
          <p:nvPr/>
        </p:nvSpPr>
        <p:spPr>
          <a:xfrm>
            <a:off x="0" y="304800"/>
            <a:ext cx="4419600" cy="1972072"/>
          </a:xfrm>
          <a:prstGeom prst="wedgeEllipseCallout">
            <a:avLst>
              <a:gd name="adj1" fmla="val 71649"/>
              <a:gd name="adj2" fmla="val 6038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Ищи, сын мой, царство по себе, Македония слишком мала для тебя!!!</a:t>
            </a:r>
          </a:p>
        </p:txBody>
      </p:sp>
      <p:pic>
        <p:nvPicPr>
          <p:cNvPr id="7" name="Picture 5" descr="j033639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888" y="116632"/>
            <a:ext cx="1366837" cy="1079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9684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Голоса из прошлого</a:t>
            </a:r>
            <a:endParaRPr lang="ru-RU" dirty="0"/>
          </a:p>
        </p:txBody>
      </p:sp>
      <p:pic>
        <p:nvPicPr>
          <p:cNvPr id="5" name="Picture 6" descr="http://go4.imgsmail.ru/imgpreview?key=http%3A//chekanovigor.com/wp-content/uploads/2012/03/Aleksandr-Makedonskiy.jpg&amp;mb=imgdb_preview_43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4483989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355976" y="1600201"/>
            <a:ext cx="4608512" cy="2044824"/>
          </a:xfrm>
          <a:prstGeom prst="wedgeEllipseCallout">
            <a:avLst>
              <a:gd name="adj1" fmla="val -76591"/>
              <a:gd name="adj2" fmla="val 649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«Филиппу я обязан тем, что живу, а Аристотелю тем, что живу достойно».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60032" y="3933056"/>
            <a:ext cx="41044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dirty="0"/>
              <a:t>Я победил при Гранике, Иссе, Гавгамелах.</a:t>
            </a:r>
          </a:p>
          <a:p>
            <a:pPr>
              <a:buNone/>
              <a:defRPr/>
            </a:pPr>
            <a:r>
              <a:rPr lang="ru-RU" sz="3200" dirty="0"/>
              <a:t>«Власть над миром – вот мой </a:t>
            </a:r>
            <a:r>
              <a:rPr lang="ru-RU" sz="3200" dirty="0" smtClean="0"/>
              <a:t>удел!»</a:t>
            </a:r>
            <a:endParaRPr lang="ru-RU" sz="3200" dirty="0"/>
          </a:p>
        </p:txBody>
      </p:sp>
      <p:pic>
        <p:nvPicPr>
          <p:cNvPr id="8" name="Picture 5" descr="j033639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52320" y="260648"/>
            <a:ext cx="1366837" cy="1079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7207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/>
              <a:t>«Древние </a:t>
            </a:r>
            <a:r>
              <a:rPr lang="ru-RU" sz="4000" b="1" dirty="0"/>
              <a:t>г</a:t>
            </a:r>
            <a:r>
              <a:rPr lang="ru-RU" sz="4000" b="1" dirty="0" smtClean="0"/>
              <a:t>реки, античные греки,</a:t>
            </a:r>
          </a:p>
          <a:p>
            <a:pPr marL="0" indent="0">
              <a:buNone/>
            </a:pPr>
            <a:r>
              <a:rPr lang="ru-RU" sz="4000" b="1" dirty="0" smtClean="0"/>
              <a:t>Многим прославились греки навеки.</a:t>
            </a:r>
          </a:p>
          <a:p>
            <a:pPr marL="0" indent="0">
              <a:buNone/>
            </a:pPr>
            <a:r>
              <a:rPr lang="ru-RU" sz="4000" b="1" dirty="0" smtClean="0"/>
              <a:t>Даже порой удивленье берет:</a:t>
            </a:r>
          </a:p>
          <a:p>
            <a:pPr marL="0" indent="0">
              <a:buNone/>
            </a:pPr>
            <a:r>
              <a:rPr lang="ru-RU" sz="4000" b="1" dirty="0" smtClean="0"/>
              <a:t>Ну, да чего ж знаменитый народ!»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19391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Цели и задачи: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обобщение и систематизация знаний  о  Древней Греции;</a:t>
            </a:r>
          </a:p>
          <a:p>
            <a:r>
              <a:rPr lang="ru-RU" b="1" dirty="0" smtClean="0"/>
              <a:t>выявить пробелы в знаниях;</a:t>
            </a:r>
          </a:p>
          <a:p>
            <a:r>
              <a:rPr lang="ru-RU" b="1" dirty="0" smtClean="0"/>
              <a:t>совершенствовать умения и навыки при работе с текстом, хронологией,  иллюстрациями и исторической картой;</a:t>
            </a:r>
          </a:p>
          <a:p>
            <a:r>
              <a:rPr lang="ru-RU" b="1" dirty="0" smtClean="0"/>
              <a:t>развитие умения ориентироваться в определённой исторической эпохе;</a:t>
            </a:r>
          </a:p>
          <a:p>
            <a:r>
              <a:rPr lang="ru-RU" b="1" dirty="0" smtClean="0"/>
              <a:t>воспитывать уважительное и бережное отношение к историческому наследию древних </a:t>
            </a:r>
            <a:r>
              <a:rPr lang="ru-RU" b="1" dirty="0" smtClean="0"/>
              <a:t>греков.</a:t>
            </a:r>
            <a:endParaRPr lang="ru-RU" b="1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809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904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/>
              <a:t>Я приглашаю всех вас вновь</a:t>
            </a:r>
          </a:p>
          <a:p>
            <a:pPr marL="0" indent="0">
              <a:buNone/>
            </a:pPr>
            <a:r>
              <a:rPr lang="ru-RU" sz="4000" b="1" dirty="0" smtClean="0"/>
              <a:t>Перелистать истории страницы.</a:t>
            </a:r>
          </a:p>
          <a:p>
            <a:pPr marL="0" indent="0">
              <a:buNone/>
            </a:pPr>
            <a:r>
              <a:rPr lang="ru-RU" sz="4000" b="1" dirty="0" smtClean="0"/>
              <a:t>И сквозь века, промчавшись унести, </a:t>
            </a:r>
          </a:p>
          <a:p>
            <a:pPr marL="0" indent="0">
              <a:buNone/>
            </a:pPr>
            <a:r>
              <a:rPr lang="ru-RU" sz="4000" b="1" dirty="0" smtClean="0"/>
              <a:t>Под грохот быстрой колесницы.</a:t>
            </a:r>
          </a:p>
          <a:p>
            <a:pPr marL="0" indent="0">
              <a:buNone/>
            </a:pPr>
            <a:r>
              <a:rPr lang="ru-RU" sz="4000" b="1" dirty="0" smtClean="0"/>
              <a:t>Согласны ли проверить знания свои, </a:t>
            </a:r>
          </a:p>
          <a:p>
            <a:pPr marL="0" indent="0">
              <a:buNone/>
            </a:pPr>
            <a:r>
              <a:rPr lang="ru-RU" sz="4000" b="1" dirty="0" smtClean="0"/>
              <a:t>Которые на уроках получили?</a:t>
            </a:r>
          </a:p>
          <a:p>
            <a:pPr marL="0" indent="0">
              <a:buNone/>
            </a:pPr>
            <a:r>
              <a:rPr lang="ru-RU" sz="4000" b="1" dirty="0" smtClean="0"/>
              <a:t>Тогда скорее, в путь , друзья!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56734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Машина времени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43570" y="1268760"/>
            <a:ext cx="3392926" cy="5089198"/>
          </a:xfrm>
        </p:spPr>
        <p:txBody>
          <a:bodyPr>
            <a:norm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Машина времени готова. </a:t>
            </a:r>
            <a:endParaRPr lang="en-US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чтобы мы могли переместиться во времени, надо прочитать,  какое слово здесь зашифровано.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ru-RU" sz="36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Ц Е Р Г И 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4" descr="http://im0-tub-ru.yandex.net/i?id=162716740-43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124744"/>
            <a:ext cx="5143536" cy="54726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7113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1. Договоримся о терминах</a:t>
            </a:r>
            <a:br>
              <a:rPr lang="ru-RU" b="1" dirty="0" smtClean="0"/>
            </a:br>
            <a:r>
              <a:rPr lang="ru-RU" b="1" dirty="0" smtClean="0"/>
              <a:t>«Переводчик»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4038600" cy="4896544"/>
          </a:xfrm>
        </p:spPr>
        <p:txBody>
          <a:bodyPr>
            <a:normAutofit/>
          </a:bodyPr>
          <a:lstStyle/>
          <a:p>
            <a:r>
              <a:rPr lang="ru-RU" dirty="0" smtClean="0"/>
              <a:t>Ареопаг</a:t>
            </a:r>
          </a:p>
          <a:p>
            <a:r>
              <a:rPr lang="ru-RU" dirty="0" smtClean="0"/>
              <a:t>Долговой камень</a:t>
            </a:r>
          </a:p>
          <a:p>
            <a:r>
              <a:rPr lang="ru-RU" dirty="0" smtClean="0"/>
              <a:t>Илоты</a:t>
            </a:r>
          </a:p>
          <a:p>
            <a:r>
              <a:rPr lang="ru-RU" dirty="0" smtClean="0"/>
              <a:t>Демократия</a:t>
            </a:r>
          </a:p>
          <a:p>
            <a:r>
              <a:rPr lang="ru-RU" dirty="0" smtClean="0"/>
              <a:t>Лаконичная речь</a:t>
            </a:r>
          </a:p>
          <a:p>
            <a:r>
              <a:rPr lang="ru-RU" dirty="0" smtClean="0"/>
              <a:t>Стратег</a:t>
            </a:r>
          </a:p>
          <a:p>
            <a:r>
              <a:rPr lang="ru-RU" dirty="0" smtClean="0"/>
              <a:t>Граждане</a:t>
            </a:r>
          </a:p>
          <a:p>
            <a:r>
              <a:rPr lang="ru-RU" dirty="0" smtClean="0"/>
              <a:t>Переселенцы</a:t>
            </a:r>
          </a:p>
          <a:p>
            <a:r>
              <a:rPr lang="ru-RU" dirty="0" smtClean="0"/>
              <a:t>Триера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556792"/>
            <a:ext cx="4388296" cy="4680520"/>
          </a:xfrm>
        </p:spPr>
        <p:txBody>
          <a:bodyPr>
            <a:normAutofit/>
          </a:bodyPr>
          <a:lstStyle/>
          <a:p>
            <a:r>
              <a:rPr lang="ru-RU" dirty="0" smtClean="0"/>
              <a:t>Амфора</a:t>
            </a:r>
          </a:p>
          <a:p>
            <a:r>
              <a:rPr lang="ru-RU" dirty="0" smtClean="0"/>
              <a:t>Лабиринт</a:t>
            </a:r>
          </a:p>
          <a:p>
            <a:r>
              <a:rPr lang="ru-RU" dirty="0" smtClean="0"/>
              <a:t>Оратор</a:t>
            </a:r>
          </a:p>
          <a:p>
            <a:r>
              <a:rPr lang="ru-RU" dirty="0" smtClean="0"/>
              <a:t>Полис</a:t>
            </a:r>
          </a:p>
          <a:p>
            <a:r>
              <a:rPr lang="ru-RU" dirty="0" smtClean="0"/>
              <a:t>Колония</a:t>
            </a:r>
          </a:p>
          <a:p>
            <a:r>
              <a:rPr lang="ru-RU" dirty="0" smtClean="0"/>
              <a:t>Палестра</a:t>
            </a:r>
          </a:p>
          <a:p>
            <a:r>
              <a:rPr lang="ru-RU" sz="2400" dirty="0" smtClean="0"/>
              <a:t>Фаланга</a:t>
            </a:r>
          </a:p>
          <a:p>
            <a:r>
              <a:rPr lang="ru-RU" dirty="0" smtClean="0"/>
              <a:t>Пифос</a:t>
            </a:r>
          </a:p>
          <a:p>
            <a:r>
              <a:rPr lang="ru-RU" dirty="0" smtClean="0"/>
              <a:t>Ипподром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Picture 4" descr="D:\Мамина работа\мама\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581128"/>
            <a:ext cx="2060537" cy="1440160"/>
          </a:xfrm>
          <a:prstGeom prst="rect">
            <a:avLst/>
          </a:prstGeom>
          <a:noFill/>
        </p:spPr>
      </p:pic>
      <p:pic>
        <p:nvPicPr>
          <p:cNvPr id="6" name="Picture 4" descr="D:\Мамина работа\мама\Изображение 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82947" y="2636912"/>
            <a:ext cx="2381838" cy="1711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" descr="D:\Мамина работа\мама\amfor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0294" y="785264"/>
            <a:ext cx="1287143" cy="1872208"/>
          </a:xfrm>
          <a:prstGeom prst="rect">
            <a:avLst/>
          </a:prstGeom>
          <a:noFill/>
        </p:spPr>
      </p:pic>
      <p:pic>
        <p:nvPicPr>
          <p:cNvPr id="8" name="Picture 2" descr="D:\Мамина работа\мама\Greek_Phalan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5301208"/>
            <a:ext cx="1819233" cy="12311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3043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2. Историческая география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038600" cy="547260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Всем известно и не ново;</a:t>
            </a:r>
            <a:br>
              <a:rPr lang="ru-RU" b="1" dirty="0" smtClean="0"/>
            </a:br>
            <a:r>
              <a:rPr lang="ru-RU" b="1" dirty="0" smtClean="0"/>
              <a:t>Карта-важная основа. Битвы, действия и страны</a:t>
            </a:r>
            <a:br>
              <a:rPr lang="ru-RU" b="1" dirty="0" smtClean="0"/>
            </a:br>
            <a:r>
              <a:rPr lang="ru-RU" b="1" dirty="0" smtClean="0"/>
              <a:t>Вам укажет неустанно.</a:t>
            </a:r>
          </a:p>
          <a:p>
            <a:pPr marL="0" indent="0">
              <a:buNone/>
            </a:pPr>
            <a:r>
              <a:rPr lang="ru-RU" b="1" dirty="0" smtClean="0"/>
              <a:t>Если есть у вас желание</a:t>
            </a:r>
            <a:br>
              <a:rPr lang="ru-RU" b="1" dirty="0" smtClean="0"/>
            </a:br>
            <a:r>
              <a:rPr lang="ru-RU" b="1" dirty="0" smtClean="0"/>
              <a:t>приступаем. </a:t>
            </a:r>
          </a:p>
          <a:p>
            <a:pPr marL="0" indent="0">
              <a:buNone/>
            </a:pPr>
            <a:r>
              <a:rPr lang="ru-RU" b="1" dirty="0" smtClean="0"/>
              <a:t>Все внимание!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038600" cy="5256584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 smtClean="0"/>
              <a:t>В какой части находится Греция?</a:t>
            </a:r>
          </a:p>
          <a:p>
            <a:r>
              <a:rPr lang="ru-RU" sz="2400" dirty="0" smtClean="0"/>
              <a:t>Какими морями омывается Греция?</a:t>
            </a:r>
          </a:p>
          <a:p>
            <a:r>
              <a:rPr lang="ru-RU" sz="2400" dirty="0" smtClean="0"/>
              <a:t>На какие части делится Греция?</a:t>
            </a:r>
          </a:p>
          <a:p>
            <a:r>
              <a:rPr lang="ru-RU" sz="2400" dirty="0" smtClean="0"/>
              <a:t>Как называется южная часть Греции?</a:t>
            </a:r>
          </a:p>
          <a:p>
            <a:r>
              <a:rPr lang="ru-RU" sz="2400" dirty="0" smtClean="0"/>
              <a:t>Назовите самый большой остров Греции?</a:t>
            </a:r>
          </a:p>
          <a:p>
            <a:r>
              <a:rPr lang="ru-RU" sz="2400" dirty="0" smtClean="0"/>
              <a:t>Самая высокая гора в </a:t>
            </a:r>
            <a:r>
              <a:rPr lang="ru-RU" sz="2400" dirty="0"/>
              <a:t>Г</a:t>
            </a:r>
            <a:r>
              <a:rPr lang="ru-RU" sz="2400" dirty="0" smtClean="0"/>
              <a:t>реции?</a:t>
            </a:r>
          </a:p>
          <a:p>
            <a:r>
              <a:rPr lang="ru-RU" sz="2400" dirty="0" smtClean="0"/>
              <a:t>Покажите города Древней Греции?</a:t>
            </a:r>
          </a:p>
          <a:p>
            <a:r>
              <a:rPr lang="ru-RU" sz="2400" dirty="0" smtClean="0"/>
              <a:t>Какой город является современной столицей Греции?</a:t>
            </a:r>
          </a:p>
          <a:p>
            <a:endParaRPr lang="ru-RU" dirty="0"/>
          </a:p>
        </p:txBody>
      </p:sp>
      <p:pic>
        <p:nvPicPr>
          <p:cNvPr id="7" name="Picture 4" descr="p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61048"/>
            <a:ext cx="3347864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713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Климат Древней Греции</a:t>
            </a:r>
            <a:br>
              <a:rPr lang="ru-RU" b="1" dirty="0" smtClean="0"/>
            </a:br>
            <a:r>
              <a:rPr lang="ru-RU" dirty="0" smtClean="0"/>
              <a:t>(«верю-не верю»)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400" dirty="0" smtClean="0"/>
              <a:t>Климат в Греции холодный, так как с трех сторон омывается морями.</a:t>
            </a:r>
          </a:p>
          <a:p>
            <a:r>
              <a:rPr lang="ru-RU" sz="2400" dirty="0" smtClean="0"/>
              <a:t>В Греции , как и в Египте и Междуречье есть полноводные реки.</a:t>
            </a:r>
          </a:p>
          <a:p>
            <a:r>
              <a:rPr lang="ru-RU" sz="2400" dirty="0" smtClean="0"/>
              <a:t>Два месяца в году в Греции льют дожди и реки выходят из берегов.</a:t>
            </a:r>
          </a:p>
          <a:p>
            <a:r>
              <a:rPr lang="ru-RU" sz="2400" dirty="0" smtClean="0"/>
              <a:t>В Греции жаркое засушливое лето и мягкая дождливая зима.</a:t>
            </a:r>
          </a:p>
          <a:p>
            <a:r>
              <a:rPr lang="ru-RU" sz="2400" dirty="0" smtClean="0"/>
              <a:t>В Греции нет полноводных рек.</a:t>
            </a:r>
          </a:p>
          <a:p>
            <a:r>
              <a:rPr lang="ru-RU" sz="2400" dirty="0" smtClean="0"/>
              <a:t>Земли, пригодной под пашню, в Греции немного.</a:t>
            </a:r>
          </a:p>
          <a:p>
            <a:r>
              <a:rPr lang="ru-RU" sz="2400" dirty="0" smtClean="0"/>
              <a:t>Почти все греческие города стоят у моря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4659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/>
              <a:t>3. Мифы . «А ну-ка , вспомни»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10000"/>
          </a:bodyPr>
          <a:lstStyle/>
          <a:p>
            <a:r>
              <a:rPr lang="ru-RU" sz="4000" dirty="0" smtClean="0"/>
              <a:t>Меч и клубок ниток.</a:t>
            </a:r>
          </a:p>
          <a:p>
            <a:r>
              <a:rPr lang="ru-RU" sz="4000" dirty="0" smtClean="0"/>
              <a:t>Перья, воск, нитки.</a:t>
            </a:r>
          </a:p>
          <a:p>
            <a:r>
              <a:rPr lang="ru-RU" sz="4000" dirty="0" smtClean="0"/>
              <a:t>Яблоко с надписью</a:t>
            </a:r>
          </a:p>
          <a:p>
            <a:pPr marL="0" indent="0">
              <a:buNone/>
            </a:pPr>
            <a:r>
              <a:rPr lang="ru-RU" sz="4000" dirty="0"/>
              <a:t> </a:t>
            </a:r>
            <a:r>
              <a:rPr lang="ru-RU" sz="4000" dirty="0" smtClean="0"/>
              <a:t> «Прекраснейшей»</a:t>
            </a:r>
          </a:p>
          <a:p>
            <a:r>
              <a:rPr lang="ru-RU" sz="4000" dirty="0" smtClean="0"/>
              <a:t>Огонь, утес, цепи, орел, печень.</a:t>
            </a:r>
          </a:p>
          <a:p>
            <a:r>
              <a:rPr lang="ru-RU" sz="4000" dirty="0" smtClean="0"/>
              <a:t>Деревянный конь.</a:t>
            </a:r>
          </a:p>
          <a:p>
            <a:r>
              <a:rPr lang="ru-RU" sz="4000" dirty="0" smtClean="0"/>
              <a:t>Город, трезубец, источник с морской водой, копьё, оливковое дерево.</a:t>
            </a:r>
          </a:p>
          <a:p>
            <a:endParaRPr lang="ru-RU" sz="4000" dirty="0"/>
          </a:p>
        </p:txBody>
      </p:sp>
      <p:pic>
        <p:nvPicPr>
          <p:cNvPr id="4" name="Picture 5" descr="CAKUY6K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212977"/>
            <a:ext cx="1656209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36096" y="1124744"/>
            <a:ext cx="1472148" cy="1872208"/>
          </a:xfrm>
          <a:prstGeom prst="rect">
            <a:avLst/>
          </a:prstGeom>
          <a:noFill/>
          <a:ln w="762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http://im8-tub-ru.yandex.net/i?id=276437785-38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9931" y="1180903"/>
            <a:ext cx="1936590" cy="13556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2962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06613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«А ну-ка , вспомни»</a:t>
            </a:r>
            <a:br>
              <a:rPr lang="ru-RU" sz="3200" b="1" dirty="0" smtClean="0"/>
            </a:br>
            <a:r>
              <a:rPr lang="ru-RU" sz="3200" dirty="0" smtClean="0"/>
              <a:t>(</a:t>
            </a:r>
            <a:r>
              <a:rPr lang="ru-RU" sz="2400" dirty="0" smtClean="0"/>
              <a:t>Кто из героев мог бы сказать о себе такие слова?)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«…афиняне, я узнаю этот корабль, но не могу различить цвет паруса…»</a:t>
            </a:r>
          </a:p>
          <a:p>
            <a:r>
              <a:rPr lang="ru-RU" sz="2400" dirty="0" smtClean="0"/>
              <a:t>«Ты забыл про воздух, сын мой! Мы полетим между морем и небом»</a:t>
            </a:r>
          </a:p>
          <a:p>
            <a:r>
              <a:rPr lang="ru-RU" sz="2400" dirty="0" smtClean="0"/>
              <a:t>«О владыка морей, Отец мой! Пусть Одиссей никогда не увидит Отчизны. Если же волею судьбы он достигнет Итаки, пусть возвратится один, на чужом корабле и несчастье найдет в своем доме»</a:t>
            </a:r>
          </a:p>
          <a:p>
            <a:r>
              <a:rPr lang="ru-RU" sz="2400" dirty="0" smtClean="0"/>
              <a:t>Я люблю свою мать и люблю мужа! Но сердце мое разрывается от того, что я не могу жить одновременно с ними обоими!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5270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277</TotalTime>
  <Words>713</Words>
  <Application>Microsoft Office PowerPoint</Application>
  <PresentationFormat>Экран (4:3)</PresentationFormat>
  <Paragraphs>123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Monotype Corsiva</vt:lpstr>
      <vt:lpstr>Times New Roman</vt:lpstr>
      <vt:lpstr>Wingdings</vt:lpstr>
      <vt:lpstr>Тема Office</vt:lpstr>
      <vt:lpstr>Древняя Греция </vt:lpstr>
      <vt:lpstr>Цели и задачи:</vt:lpstr>
      <vt:lpstr>Презентация PowerPoint</vt:lpstr>
      <vt:lpstr>Машина времени</vt:lpstr>
      <vt:lpstr>1. Договоримся о терминах «Переводчик»</vt:lpstr>
      <vt:lpstr>2. Историческая география </vt:lpstr>
      <vt:lpstr>Климат Древней Греции («верю-не верю»)</vt:lpstr>
      <vt:lpstr>3. Мифы . «А ну-ка , вспомни»</vt:lpstr>
      <vt:lpstr>«А ну-ка , вспомни» (Кто из героев мог бы сказать о себе такие слова?)</vt:lpstr>
      <vt:lpstr>4. Крылатые выражения</vt:lpstr>
      <vt:lpstr>5.Гомер. «Илиада», «Одиссея»</vt:lpstr>
      <vt:lpstr>6. «Священный ОЛИМП»</vt:lpstr>
      <vt:lpstr>7. Олимпийские игры</vt:lpstr>
      <vt:lpstr>Вопрос-ответ</vt:lpstr>
      <vt:lpstr>8. Голоса из прошлого</vt:lpstr>
      <vt:lpstr>Голоса из прошлого</vt:lpstr>
      <vt:lpstr>Презентация PowerPoint</vt:lpstr>
      <vt:lpstr>Голоса из прошлого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Древняя Греция</dc:title>
  <dc:creator>Ира</dc:creator>
  <cp:lastModifiedBy>Пользователь Windows</cp:lastModifiedBy>
  <cp:revision>33</cp:revision>
  <dcterms:created xsi:type="dcterms:W3CDTF">2014-03-04T16:47:01Z</dcterms:created>
  <dcterms:modified xsi:type="dcterms:W3CDTF">2022-06-22T17:26:29Z</dcterms:modified>
</cp:coreProperties>
</file>