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2" r:id="rId3"/>
    <p:sldId id="263" r:id="rId4"/>
    <p:sldId id="264" r:id="rId5"/>
    <p:sldId id="265" r:id="rId6"/>
    <p:sldId id="266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9;&#1095;&#1080;&#1090;&#1077;&#1083;&#1100;\&#1056;&#1072;&#1073;&#1086;&#1095;&#1080;&#1081;%20&#1089;&#1090;&#1086;&#1083;\sport%20&amp;%20health\08%20-%20Module%208,%20p.%20SS4.mp3" TargetMode="Externa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3.wmf"/><Relationship Id="rId7" Type="http://schemas.openxmlformats.org/officeDocument/2006/relationships/slide" Target="slide2.xml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image" Target="../media/image5.png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7" Type="http://schemas.openxmlformats.org/officeDocument/2006/relationships/slide" Target="slide2.xml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b="1" spc="3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SPORT &amp; HEALTH</a:t>
            </a:r>
            <a:endParaRPr lang="ru-RU" sz="6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5301208"/>
            <a:ext cx="3332194" cy="1175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 smtClean="0">
                <a:solidFill>
                  <a:prstClr val="black"/>
                </a:solidFill>
              </a:rPr>
              <a:t>Владимирова Е.А.</a:t>
            </a:r>
          </a:p>
          <a:p>
            <a:pPr lvl="0" algn="ctr">
              <a:spcBef>
                <a:spcPct val="20000"/>
              </a:spcBef>
            </a:pPr>
            <a:r>
              <a:rPr lang="ru-RU" sz="3200" dirty="0" smtClean="0">
                <a:solidFill>
                  <a:prstClr val="black"/>
                </a:solidFill>
              </a:rPr>
              <a:t> 2022 год</a:t>
            </a:r>
            <a:endParaRPr lang="ru-RU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3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Olympic Games Quiz</a:t>
            </a:r>
            <a:endParaRPr lang="ru-RU" dirty="0"/>
          </a:p>
        </p:txBody>
      </p:sp>
      <p:pic>
        <p:nvPicPr>
          <p:cNvPr id="4" name="Содержимое 3" descr="The Olympic Flag is made up of five interconnected rings on a white background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571612"/>
            <a:ext cx="5572131" cy="414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 flipH="1">
            <a:off x="214282" y="5929330"/>
            <a:ext cx="1071570" cy="78581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pc="3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Match the name of the sportsman and the sport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504351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 </a:t>
            </a:r>
            <a:r>
              <a:rPr lang="en-US" sz="3000" dirty="0" smtClean="0"/>
              <a:t>Muhammad Ali – boxing</a:t>
            </a:r>
          </a:p>
          <a:p>
            <a:pPr>
              <a:buFont typeface="Wingdings" pitchFamily="2" charset="2"/>
              <a:buChar char="ü"/>
            </a:pPr>
            <a:r>
              <a:rPr lang="en-US" sz="3000" dirty="0" smtClean="0"/>
              <a:t> Pele – football</a:t>
            </a:r>
          </a:p>
          <a:p>
            <a:pPr>
              <a:buFont typeface="Wingdings" pitchFamily="2" charset="2"/>
              <a:buChar char="ü"/>
            </a:pPr>
            <a:r>
              <a:rPr lang="en-US" sz="3000" dirty="0" smtClean="0"/>
              <a:t> Tiger Woods – golf</a:t>
            </a:r>
            <a:endParaRPr lang="ru-RU" sz="3000" dirty="0" smtClean="0"/>
          </a:p>
          <a:p>
            <a:pPr>
              <a:buFont typeface="Wingdings" pitchFamily="2" charset="2"/>
              <a:buChar char="ü"/>
            </a:pPr>
            <a:r>
              <a:rPr lang="en-US" sz="3000" dirty="0" smtClean="0"/>
              <a:t> Carl Lewis – athletics</a:t>
            </a:r>
          </a:p>
          <a:p>
            <a:pPr>
              <a:buFont typeface="Wingdings" pitchFamily="2" charset="2"/>
              <a:buChar char="ü"/>
            </a:pPr>
            <a:r>
              <a:rPr lang="en-US" sz="3000" dirty="0" smtClean="0"/>
              <a:t> Michael Jordan – basketball</a:t>
            </a:r>
          </a:p>
          <a:p>
            <a:pPr>
              <a:buFont typeface="Wingdings" pitchFamily="2" charset="2"/>
              <a:buChar char="ü"/>
            </a:pPr>
            <a:r>
              <a:rPr lang="en-US" sz="3000" dirty="0" smtClean="0"/>
              <a:t> Billie Jean King – tennis</a:t>
            </a:r>
          </a:p>
          <a:p>
            <a:pPr>
              <a:buFont typeface="Wingdings" pitchFamily="2" charset="2"/>
              <a:buChar char="ü"/>
            </a:pPr>
            <a:r>
              <a:rPr lang="en-US" sz="3000" dirty="0" smtClean="0"/>
              <a:t> Olga </a:t>
            </a:r>
            <a:r>
              <a:rPr lang="en-US" sz="3000" dirty="0" err="1" smtClean="0"/>
              <a:t>Korbut</a:t>
            </a:r>
            <a:r>
              <a:rPr lang="en-US" sz="3000" dirty="0" smtClean="0"/>
              <a:t> – gymnastics</a:t>
            </a:r>
          </a:p>
          <a:p>
            <a:pPr>
              <a:buFont typeface="Wingdings" pitchFamily="2" charset="2"/>
              <a:buChar char="ü"/>
            </a:pPr>
            <a:r>
              <a:rPr lang="en-US" sz="3000" dirty="0" smtClean="0"/>
              <a:t> Lance Armstrong – cycling</a:t>
            </a:r>
          </a:p>
          <a:p>
            <a:pPr>
              <a:buFont typeface="Wingdings" pitchFamily="2" charset="2"/>
              <a:buChar char="ü"/>
            </a:pPr>
            <a:r>
              <a:rPr lang="en-US" sz="3000" dirty="0" smtClean="0"/>
              <a:t> Michael Schumacher – racing</a:t>
            </a:r>
            <a:endParaRPr lang="ru-RU" sz="3000" dirty="0" smtClean="0"/>
          </a:p>
          <a:p>
            <a:pPr>
              <a:buFont typeface="Wingdings" pitchFamily="2" charset="2"/>
              <a:buChar char="ü"/>
            </a:pPr>
            <a:r>
              <a:rPr lang="en-US" sz="3000" dirty="0" smtClean="0"/>
              <a:t> Kelly Slater – surfing</a:t>
            </a:r>
            <a:endParaRPr lang="ru-RU" sz="3000" dirty="0" smtClean="0"/>
          </a:p>
        </p:txBody>
      </p:sp>
      <p:pic>
        <p:nvPicPr>
          <p:cNvPr id="4" name="Содержимое 3" descr="muhammad_ali_versus_sonny_list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1571612"/>
            <a:ext cx="2786083" cy="2490759"/>
          </a:xfrm>
          <a:prstGeom prst="rect">
            <a:avLst/>
          </a:prstGeom>
        </p:spPr>
      </p:pic>
      <p:pic>
        <p:nvPicPr>
          <p:cNvPr id="5" name="Рисунок 4" descr="alg_tiger-wood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143116"/>
            <a:ext cx="3286128" cy="2117727"/>
          </a:xfrm>
          <a:prstGeom prst="rect">
            <a:avLst/>
          </a:prstGeom>
        </p:spPr>
      </p:pic>
      <p:pic>
        <p:nvPicPr>
          <p:cNvPr id="6" name="Рисунок 5" descr="carl-lewis.jpg"/>
          <p:cNvPicPr>
            <a:picLocks noChangeAspect="1"/>
          </p:cNvPicPr>
          <p:nvPr/>
        </p:nvPicPr>
        <p:blipFill>
          <a:blip r:embed="rId4" cstate="print"/>
          <a:srcRect l="38327" r="15418" b="8499"/>
          <a:stretch>
            <a:fillRect/>
          </a:stretch>
        </p:blipFill>
        <p:spPr>
          <a:xfrm>
            <a:off x="6643702" y="3000372"/>
            <a:ext cx="2240352" cy="3078069"/>
          </a:xfrm>
          <a:prstGeom prst="rect">
            <a:avLst/>
          </a:prstGeom>
        </p:spPr>
      </p:pic>
      <p:pic>
        <p:nvPicPr>
          <p:cNvPr id="7" name="Рисунок 6" descr="s_mjord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29190" y="2928934"/>
            <a:ext cx="2352311" cy="2443053"/>
          </a:xfrm>
          <a:prstGeom prst="rect">
            <a:avLst/>
          </a:prstGeom>
        </p:spPr>
      </p:pic>
      <p:pic>
        <p:nvPicPr>
          <p:cNvPr id="8" name="Рисунок 7" descr="lance-thumb-512x33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2067" y="4447388"/>
            <a:ext cx="3357586" cy="2223089"/>
          </a:xfrm>
          <a:prstGeom prst="rect">
            <a:avLst/>
          </a:prstGeom>
        </p:spPr>
      </p:pic>
      <p:pic>
        <p:nvPicPr>
          <p:cNvPr id="9" name="Рисунок 8" descr="kellyslater2.jpg"/>
          <p:cNvPicPr>
            <a:picLocks noChangeAspect="1"/>
          </p:cNvPicPr>
          <p:nvPr/>
        </p:nvPicPr>
        <p:blipFill>
          <a:blip r:embed="rId7" cstate="print"/>
          <a:srcRect l="19034" t="1988" r="31001"/>
          <a:stretch>
            <a:fillRect/>
          </a:stretch>
        </p:blipFill>
        <p:spPr>
          <a:xfrm>
            <a:off x="4786314" y="1500174"/>
            <a:ext cx="2500330" cy="3286147"/>
          </a:xfrm>
          <a:prstGeom prst="rect">
            <a:avLst/>
          </a:prstGeom>
        </p:spPr>
      </p:pic>
      <p:sp>
        <p:nvSpPr>
          <p:cNvPr id="10" name="Стрелка вправо 9">
            <a:hlinkClick r:id="rId8" action="ppaction://hlinksldjump"/>
          </p:cNvPr>
          <p:cNvSpPr/>
          <p:nvPr/>
        </p:nvSpPr>
        <p:spPr>
          <a:xfrm flipH="1">
            <a:off x="214282" y="6215082"/>
            <a:ext cx="642942" cy="50006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pc="3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What sport this equipment is used in</a:t>
            </a:r>
            <a:r>
              <a:rPr lang="ru-RU" b="1" spc="3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4769" y="1600200"/>
            <a:ext cx="321446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785926"/>
            <a:ext cx="5284793" cy="4172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1785926"/>
            <a:ext cx="5005897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1714488"/>
            <a:ext cx="5857916" cy="4549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794" y="1571612"/>
            <a:ext cx="5715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D:\Documents and Settings\1\Рабочий стол\мероприятие\оборудование\shutterstock_361279061266923415_xwidth3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1500174"/>
            <a:ext cx="3214710" cy="4832781"/>
          </a:xfrm>
          <a:prstGeom prst="rect">
            <a:avLst/>
          </a:prstGeom>
          <a:noFill/>
        </p:spPr>
      </p:pic>
      <p:sp>
        <p:nvSpPr>
          <p:cNvPr id="9" name="Стрелка вправо 8">
            <a:hlinkClick r:id="rId8" action="ppaction://hlinksldjump"/>
          </p:cNvPr>
          <p:cNvSpPr/>
          <p:nvPr/>
        </p:nvSpPr>
        <p:spPr>
          <a:xfrm flipH="1">
            <a:off x="142844" y="5857892"/>
            <a:ext cx="1071570" cy="78581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3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Do a crossword puzzle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714488"/>
            <a:ext cx="59090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Good luck!!!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C:\Users\Panika\Pictures\картинки\картинки\Cartoon Characters\CRCTR421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571744"/>
            <a:ext cx="4336058" cy="3780045"/>
          </a:xfrm>
          <a:prstGeom prst="rect">
            <a:avLst/>
          </a:prstGeom>
          <a:noFill/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 flipH="1">
            <a:off x="214282" y="5857892"/>
            <a:ext cx="1071570" cy="78581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</p:spPr>
        <p:txBody>
          <a:bodyPr>
            <a:normAutofit fontScale="90000"/>
          </a:bodyPr>
          <a:lstStyle/>
          <a:p>
            <a:r>
              <a:rPr lang="en-US" b="1" spc="3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Listen to the song, what sports are mentioned there</a:t>
            </a:r>
            <a:r>
              <a:rPr lang="ru-RU" b="1" spc="3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dirty="0"/>
          </a:p>
        </p:txBody>
      </p:sp>
      <p:pic>
        <p:nvPicPr>
          <p:cNvPr id="4" name="08 - Module 8, p. SS4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714744" y="2928934"/>
            <a:ext cx="1714512" cy="1714512"/>
          </a:xfrm>
          <a:prstGeom prst="rect">
            <a:avLst/>
          </a:prstGeom>
        </p:spPr>
      </p:pic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 flipH="1">
            <a:off x="214282" y="5857892"/>
            <a:ext cx="1071570" cy="78581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9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r>
              <a:rPr lang="en-US" b="1" spc="3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Choose the task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ru-RU" sz="36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285852" y="1357298"/>
          <a:ext cx="6619900" cy="467520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654975"/>
                <a:gridCol w="1654975"/>
                <a:gridCol w="1654975"/>
                <a:gridCol w="1654975"/>
              </a:tblGrid>
              <a:tr h="1558402">
                <a:tc>
                  <a:txBody>
                    <a:bodyPr/>
                    <a:lstStyle/>
                    <a:p>
                      <a:pPr algn="ctr"/>
                      <a:r>
                        <a:rPr lang="en-US" sz="40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hlinkClick r:id="rId2" action="ppaction://hlinksldjump"/>
                        </a:rPr>
                        <a:t>1</a:t>
                      </a:r>
                      <a:endParaRPr lang="ru-RU" sz="4000" b="1" u="non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hlinkClick r:id="rId3" action="ppaction://hlinksldjump"/>
                        </a:rPr>
                        <a:t>2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hlinkClick r:id="rId4" action="ppaction://hlinksldjump"/>
                        </a:rPr>
                        <a:t>3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hlinkClick r:id="rId5" action="ppaction://hlinksldjump"/>
                        </a:rPr>
                        <a:t>4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1558402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hlinkClick r:id="rId6" action="ppaction://hlinksldjump"/>
                        </a:rPr>
                        <a:t>5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hlinkClick r:id="rId7" action="ppaction://hlinksldjump"/>
                        </a:rPr>
                        <a:t>6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hlinkClick r:id="rId8" action="ppaction://hlinksldjump"/>
                        </a:rPr>
                        <a:t>7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hlinkClick r:id="rId9" action="ppaction://hlinksldjump"/>
                        </a:rPr>
                        <a:t>8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1558402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hlinkClick r:id="rId10" action="ppaction://hlinksldjump"/>
                        </a:rPr>
                        <a:t>9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hlinkClick r:id="rId11" action="ppaction://hlinksldjump"/>
                        </a:rPr>
                        <a:t>10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hlinkClick r:id="rId12" action="ppaction://hlinksldjump"/>
                        </a:rPr>
                        <a:t>11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hlinkClick r:id="rId13" action="ppaction://hlinksldjump"/>
                        </a:rPr>
                        <a:t>12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3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Guess the kind of sport</a:t>
            </a:r>
            <a:endParaRPr lang="ru-RU" dirty="0"/>
          </a:p>
        </p:txBody>
      </p:sp>
      <p:pic>
        <p:nvPicPr>
          <p:cNvPr id="4" name="Picture 2" descr="C:\Users\Panika\Pictures\картинки\картинки\ToonADay\BBALLCOL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348518" y="1600200"/>
            <a:ext cx="4446963" cy="4525963"/>
          </a:xfrm>
          <a:prstGeom prst="rect">
            <a:avLst/>
          </a:prstGeom>
          <a:noFill/>
        </p:spPr>
      </p:pic>
      <p:pic>
        <p:nvPicPr>
          <p:cNvPr id="5" name="Picture 3" descr="C:\Users\Panika\Pictures\картинки\картинки\ToonADay\LITTLELE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00297" y="1214422"/>
            <a:ext cx="3786214" cy="5234928"/>
          </a:xfrm>
          <a:prstGeom prst="rect">
            <a:avLst/>
          </a:prstGeom>
          <a:noFill/>
        </p:spPr>
      </p:pic>
      <p:pic>
        <p:nvPicPr>
          <p:cNvPr id="6" name="Picture 7" descr="C:\Users\Panika\Pictures\картинки\картинки\ToonADay\SCCR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643042" y="1857364"/>
            <a:ext cx="6025765" cy="419850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1142984"/>
            <a:ext cx="2928958" cy="505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Users\Panika\Pictures\картинки\картинки\Cartoon Characters\CRCTR529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785794"/>
            <a:ext cx="4194188" cy="5448311"/>
          </a:xfrm>
          <a:prstGeom prst="rect">
            <a:avLst/>
          </a:prstGeom>
          <a:noFill/>
        </p:spPr>
      </p:pic>
      <p:sp>
        <p:nvSpPr>
          <p:cNvPr id="8" name="Стрелка вправо 7">
            <a:hlinkClick r:id="rId7" action="ppaction://hlinksldjump"/>
          </p:cNvPr>
          <p:cNvSpPr/>
          <p:nvPr/>
        </p:nvSpPr>
        <p:spPr>
          <a:xfrm flipH="1">
            <a:off x="214282" y="5857892"/>
            <a:ext cx="1071570" cy="78581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3" descr="C:\Users\Panika\Pictures\картинки\картинки\Cartoon Objects &amp; Zips\COBJ016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8992" y="1643050"/>
            <a:ext cx="2813657" cy="45976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3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Find the odd word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800" dirty="0" smtClean="0"/>
              <a:t>hockey, ice skating, snowboarding, golf</a:t>
            </a:r>
            <a:r>
              <a:rPr lang="ru-RU" sz="2800" dirty="0" smtClean="0"/>
              <a:t>,</a:t>
            </a:r>
            <a:r>
              <a:rPr lang="en-US" sz="2800" dirty="0" smtClean="0"/>
              <a:t> ice climbing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800" dirty="0" smtClean="0"/>
              <a:t> volleyball, rugby, climbing, tennis, football, cricket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800" dirty="0" smtClean="0"/>
              <a:t> spectator, trainer, coach, instructor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800" dirty="0" smtClean="0"/>
              <a:t> bat, racquet, skis, helmet, squash, skates, swimsuit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800" dirty="0" smtClean="0"/>
              <a:t> score, win, lose, beat, gain victory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800" dirty="0" smtClean="0"/>
              <a:t> basketball, baseball, rugby, hockey, football, chess</a:t>
            </a:r>
            <a:endParaRPr lang="ru-RU" sz="2800" dirty="0" smtClean="0"/>
          </a:p>
          <a:p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786446" y="1714488"/>
            <a:ext cx="928694" cy="64294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10800000" flipV="1">
            <a:off x="5786446" y="1643050"/>
            <a:ext cx="928694" cy="7143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643306" y="2500306"/>
            <a:ext cx="928694" cy="64294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3643306" y="2428868"/>
            <a:ext cx="928694" cy="7143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214414" y="3214686"/>
            <a:ext cx="928694" cy="64294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1214414" y="3143248"/>
            <a:ext cx="928694" cy="7143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857752" y="3929066"/>
            <a:ext cx="928694" cy="64294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 flipV="1">
            <a:off x="4857752" y="3857628"/>
            <a:ext cx="928694" cy="7143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428860" y="4643446"/>
            <a:ext cx="928694" cy="64294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 flipV="1">
            <a:off x="2428860" y="4572008"/>
            <a:ext cx="928694" cy="7143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358082" y="5357826"/>
            <a:ext cx="928694" cy="64294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 flipV="1">
            <a:off x="7358082" y="5286388"/>
            <a:ext cx="928694" cy="71438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Стрелка вправо 15">
            <a:hlinkClick r:id="rId2" action="ppaction://hlinksldjump"/>
          </p:cNvPr>
          <p:cNvSpPr/>
          <p:nvPr/>
        </p:nvSpPr>
        <p:spPr>
          <a:xfrm flipH="1">
            <a:off x="214282" y="5857892"/>
            <a:ext cx="1071570" cy="78581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1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1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1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1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pc="3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Decode using the cipher key</a:t>
            </a:r>
            <a:endParaRPr lang="ru-RU" dirty="0"/>
          </a:p>
        </p:txBody>
      </p:sp>
      <p:grpSp>
        <p:nvGrpSpPr>
          <p:cNvPr id="14" name="Содержимое 13"/>
          <p:cNvGrpSpPr>
            <a:grpSpLocks noGrp="1"/>
          </p:cNvGrpSpPr>
          <p:nvPr/>
        </p:nvGrpSpPr>
        <p:grpSpPr>
          <a:xfrm>
            <a:off x="4786314" y="4143380"/>
            <a:ext cx="3971924" cy="1911345"/>
            <a:chOff x="1142976" y="2357430"/>
            <a:chExt cx="3071834" cy="1285884"/>
          </a:xfrm>
        </p:grpSpPr>
        <p:sp>
          <p:nvSpPr>
            <p:cNvPr id="15" name="Багетная рамка 14"/>
            <p:cNvSpPr/>
            <p:nvPr/>
          </p:nvSpPr>
          <p:spPr>
            <a:xfrm>
              <a:off x="1142976" y="2357430"/>
              <a:ext cx="1000132" cy="428628"/>
            </a:xfrm>
            <a:prstGeom prst="bevel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tx1"/>
                  </a:solidFill>
                </a:rPr>
                <a:t>1</a:t>
              </a:r>
              <a:r>
                <a:rPr lang="ru-RU" b="1" dirty="0" smtClean="0">
                  <a:solidFill>
                    <a:schemeClr val="tx1"/>
                  </a:solidFill>
                </a:rPr>
                <a:t> </a:t>
              </a:r>
              <a:r>
                <a:rPr lang="en-US" b="1" dirty="0" smtClean="0">
                  <a:solidFill>
                    <a:schemeClr val="tx1"/>
                  </a:solidFill>
                </a:rPr>
                <a:t> a b c</a:t>
              </a:r>
              <a:r>
                <a:rPr lang="ru-RU" b="1" dirty="0" smtClean="0">
                  <a:solidFill>
                    <a:schemeClr val="tx1"/>
                  </a:solidFill>
                </a:rPr>
                <a:t> 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Багетная рамка 15"/>
            <p:cNvSpPr/>
            <p:nvPr/>
          </p:nvSpPr>
          <p:spPr>
            <a:xfrm>
              <a:off x="2143108" y="2357430"/>
              <a:ext cx="1071570" cy="428628"/>
            </a:xfrm>
            <a:prstGeom prst="bevel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tx1"/>
                  </a:solidFill>
                </a:rPr>
                <a:t>2 </a:t>
              </a:r>
              <a:r>
                <a:rPr lang="en-US" b="1" dirty="0" smtClean="0">
                  <a:solidFill>
                    <a:schemeClr val="tx1"/>
                  </a:solidFill>
                </a:rPr>
                <a:t> d e f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Багетная рамка 16"/>
            <p:cNvSpPr/>
            <p:nvPr/>
          </p:nvSpPr>
          <p:spPr>
            <a:xfrm>
              <a:off x="3214678" y="2357430"/>
              <a:ext cx="1000132" cy="428628"/>
            </a:xfrm>
            <a:prstGeom prst="bevel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tx1"/>
                  </a:solidFill>
                </a:rPr>
                <a:t>3 </a:t>
              </a:r>
              <a:r>
                <a:rPr lang="en-US" b="1" dirty="0" smtClean="0">
                  <a:solidFill>
                    <a:schemeClr val="tx1"/>
                  </a:solidFill>
                </a:rPr>
                <a:t> g h i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Багетная рамка 17"/>
            <p:cNvSpPr/>
            <p:nvPr/>
          </p:nvSpPr>
          <p:spPr>
            <a:xfrm>
              <a:off x="1142976" y="2786058"/>
              <a:ext cx="1000132" cy="428628"/>
            </a:xfrm>
            <a:prstGeom prst="bevel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tx1"/>
                  </a:solidFill>
                </a:rPr>
                <a:t>4 </a:t>
              </a:r>
              <a:r>
                <a:rPr lang="en-US" b="1" dirty="0" smtClean="0">
                  <a:solidFill>
                    <a:schemeClr val="tx1"/>
                  </a:solidFill>
                </a:rPr>
                <a:t> j k l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Багетная рамка 18"/>
            <p:cNvSpPr/>
            <p:nvPr/>
          </p:nvSpPr>
          <p:spPr>
            <a:xfrm>
              <a:off x="2143108" y="2786058"/>
              <a:ext cx="1071570" cy="428628"/>
            </a:xfrm>
            <a:prstGeom prst="bevel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tx1"/>
                  </a:solidFill>
                </a:rPr>
                <a:t>5 </a:t>
              </a:r>
              <a:r>
                <a:rPr lang="en-US" b="1" dirty="0" smtClean="0">
                  <a:solidFill>
                    <a:schemeClr val="tx1"/>
                  </a:solidFill>
                </a:rPr>
                <a:t> m n o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Багетная рамка 19"/>
            <p:cNvSpPr/>
            <p:nvPr/>
          </p:nvSpPr>
          <p:spPr>
            <a:xfrm>
              <a:off x="3214678" y="2786058"/>
              <a:ext cx="1000132" cy="428628"/>
            </a:xfrm>
            <a:prstGeom prst="bevel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tx1"/>
                  </a:solidFill>
                </a:rPr>
                <a:t>6</a:t>
              </a:r>
              <a:r>
                <a:rPr lang="en-US" b="1" dirty="0" smtClean="0">
                  <a:solidFill>
                    <a:schemeClr val="tx1"/>
                  </a:solidFill>
                </a:rPr>
                <a:t>  p q r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Багетная рамка 20"/>
            <p:cNvSpPr/>
            <p:nvPr/>
          </p:nvSpPr>
          <p:spPr>
            <a:xfrm>
              <a:off x="1142976" y="3214686"/>
              <a:ext cx="1000132" cy="428628"/>
            </a:xfrm>
            <a:prstGeom prst="bevel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tx1"/>
                  </a:solidFill>
                </a:rPr>
                <a:t>7 </a:t>
              </a:r>
              <a:r>
                <a:rPr lang="en-US" b="1" dirty="0" smtClean="0">
                  <a:solidFill>
                    <a:schemeClr val="tx1"/>
                  </a:solidFill>
                </a:rPr>
                <a:t> s t u 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Багетная рамка 21"/>
            <p:cNvSpPr/>
            <p:nvPr/>
          </p:nvSpPr>
          <p:spPr>
            <a:xfrm>
              <a:off x="2143108" y="3214686"/>
              <a:ext cx="1071570" cy="428628"/>
            </a:xfrm>
            <a:prstGeom prst="bevel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tx1"/>
                  </a:solidFill>
                </a:rPr>
                <a:t>8 </a:t>
              </a:r>
              <a:r>
                <a:rPr lang="en-US" b="1" dirty="0" smtClean="0">
                  <a:solidFill>
                    <a:schemeClr val="tx1"/>
                  </a:solidFill>
                </a:rPr>
                <a:t> v w 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Багетная рамка 22"/>
            <p:cNvSpPr/>
            <p:nvPr/>
          </p:nvSpPr>
          <p:spPr>
            <a:xfrm>
              <a:off x="3214678" y="3214686"/>
              <a:ext cx="1000132" cy="428628"/>
            </a:xfrm>
            <a:prstGeom prst="bevel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tx1"/>
                  </a:solidFill>
                </a:rPr>
                <a:t>9 </a:t>
              </a:r>
              <a:r>
                <a:rPr lang="en-US" b="1" dirty="0" smtClean="0">
                  <a:solidFill>
                    <a:schemeClr val="tx1"/>
                  </a:solidFill>
                </a:rPr>
                <a:t> x y z 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24" name="Picture 4" descr="C:\Users\Panika\Pictures\картинки\картинки\European Cartoons\INSPCTR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428736"/>
            <a:ext cx="3324227" cy="2447145"/>
          </a:xfrm>
          <a:prstGeom prst="rect">
            <a:avLst/>
          </a:prstGeom>
          <a:noFill/>
        </p:spPr>
      </p:pic>
      <p:sp>
        <p:nvSpPr>
          <p:cNvPr id="25" name="Содержимое 2"/>
          <p:cNvSpPr txBox="1">
            <a:spLocks/>
          </p:cNvSpPr>
          <p:nvPr/>
        </p:nvSpPr>
        <p:spPr>
          <a:xfrm>
            <a:off x="457200" y="1600200"/>
            <a:ext cx="8229600" cy="4972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3200" dirty="0" smtClean="0"/>
              <a:t> 7 2 5 5 3 7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/>
              <a:t>	 </a:t>
            </a:r>
            <a:r>
              <a:rPr lang="en-US" sz="3600" b="1" dirty="0" smtClean="0">
                <a:solidFill>
                  <a:schemeClr val="accent2"/>
                </a:solidFill>
              </a:rPr>
              <a:t>t e n </a:t>
            </a:r>
            <a:r>
              <a:rPr lang="en-US" sz="3600" b="1" dirty="0" err="1" smtClean="0">
                <a:solidFill>
                  <a:schemeClr val="accent2"/>
                </a:solidFill>
              </a:rPr>
              <a:t>n</a:t>
            </a:r>
            <a:r>
              <a:rPr lang="en-US" sz="3600" b="1" dirty="0" smtClean="0">
                <a:solidFill>
                  <a:schemeClr val="accent2"/>
                </a:solidFill>
              </a:rPr>
              <a:t> </a:t>
            </a:r>
            <a:r>
              <a:rPr lang="en-US" sz="3600" b="1" dirty="0" err="1" smtClean="0">
                <a:solidFill>
                  <a:schemeClr val="accent2"/>
                </a:solidFill>
              </a:rPr>
              <a:t>i</a:t>
            </a:r>
            <a:r>
              <a:rPr lang="en-US" sz="3600" b="1" dirty="0" smtClean="0">
                <a:solidFill>
                  <a:schemeClr val="accent2"/>
                </a:solidFill>
              </a:rPr>
              <a:t> s</a:t>
            </a: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3 5 1 4 2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9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/>
              <a:t>	 </a:t>
            </a:r>
            <a:r>
              <a:rPr lang="en-US" sz="3200" b="1" dirty="0" smtClean="0">
                <a:solidFill>
                  <a:schemeClr val="accent2"/>
                </a:solidFill>
              </a:rPr>
              <a:t>h o c k e y</a:t>
            </a:r>
            <a:endParaRPr lang="en-US" sz="3200" b="1" dirty="0" smtClean="0"/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8 3 5 2 7 7 6 2 3 5 3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3200" dirty="0" smtClean="0"/>
              <a:t>	 </a:t>
            </a:r>
            <a:r>
              <a:rPr lang="en-US" sz="3600" b="1" dirty="0" smtClean="0">
                <a:solidFill>
                  <a:schemeClr val="accent2"/>
                </a:solidFill>
              </a:rPr>
              <a:t>w </a:t>
            </a:r>
            <a:r>
              <a:rPr lang="en-US" sz="3600" b="1" dirty="0" err="1" smtClean="0">
                <a:solidFill>
                  <a:schemeClr val="accent2"/>
                </a:solidFill>
              </a:rPr>
              <a:t>i</a:t>
            </a:r>
            <a:r>
              <a:rPr lang="en-US" sz="3600" b="1" dirty="0" smtClean="0">
                <a:solidFill>
                  <a:schemeClr val="accent2"/>
                </a:solidFill>
              </a:rPr>
              <a:t> n d s u r f </a:t>
            </a:r>
            <a:r>
              <a:rPr lang="en-US" sz="3600" b="1" dirty="0" err="1" smtClean="0">
                <a:solidFill>
                  <a:schemeClr val="accent2"/>
                </a:solidFill>
              </a:rPr>
              <a:t>i</a:t>
            </a:r>
            <a:r>
              <a:rPr lang="en-US" sz="3600" b="1" dirty="0" smtClean="0">
                <a:solidFill>
                  <a:schemeClr val="accent2"/>
                </a:solidFill>
              </a:rPr>
              <a:t> n g</a:t>
            </a:r>
            <a:endParaRPr lang="en-US" sz="3200" dirty="0" smtClean="0"/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ü"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7 5 5 8 1 5 1 6 2 3 5 3</a:t>
            </a:r>
          </a:p>
          <a:p>
            <a:pPr marL="342900" lvl="0" indent="-342900">
              <a:spcBef>
                <a:spcPct val="20000"/>
              </a:spcBef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 n o w b o a r d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 g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Стрелка вправо 25">
            <a:hlinkClick r:id="rId3" action="ppaction://hlinksldjump"/>
          </p:cNvPr>
          <p:cNvSpPr/>
          <p:nvPr/>
        </p:nvSpPr>
        <p:spPr>
          <a:xfrm flipH="1">
            <a:off x="142844" y="6072206"/>
            <a:ext cx="785818" cy="64296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1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1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1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1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1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1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1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1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1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1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100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100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00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100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100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00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3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Put the letters in order</a:t>
            </a:r>
            <a:endParaRPr lang="ru-RU" dirty="0"/>
          </a:p>
        </p:txBody>
      </p:sp>
      <p:pic>
        <p:nvPicPr>
          <p:cNvPr id="15" name="Picture 2" descr="C:\Users\Panika\Pictures\картинки\картинки\Cartoon Characters\CRCTR30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2000240"/>
            <a:ext cx="2554434" cy="2134470"/>
          </a:xfrm>
          <a:prstGeom prst="rect">
            <a:avLst/>
          </a:prstGeom>
          <a:noFill/>
        </p:spPr>
      </p:pic>
      <p:pic>
        <p:nvPicPr>
          <p:cNvPr id="17" name="Picture 4" descr="C:\Users\Panika\Pictures\картинки\картинки\Cartoon Characters\CRCTR193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1785926"/>
            <a:ext cx="1375182" cy="2444767"/>
          </a:xfrm>
          <a:prstGeom prst="rect">
            <a:avLst/>
          </a:prstGeom>
          <a:noFill/>
        </p:spPr>
      </p:pic>
      <p:pic>
        <p:nvPicPr>
          <p:cNvPr id="18" name="Picture 4" descr="C:\Users\Panika\Pictures\картинки\картинки\Cartoon Characters\CRCTR330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1928802"/>
            <a:ext cx="2305480" cy="1857388"/>
          </a:xfrm>
          <a:prstGeom prst="rect">
            <a:avLst/>
          </a:prstGeom>
          <a:noFill/>
        </p:spPr>
      </p:pic>
      <p:pic>
        <p:nvPicPr>
          <p:cNvPr id="20" name="Picture 2" descr="C:\Users\Panika\Pictures\картинки\картинки\Cartoon Characters\CRCTR195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496307"/>
            <a:ext cx="1316493" cy="2361693"/>
          </a:xfrm>
          <a:prstGeom prst="rect">
            <a:avLst/>
          </a:prstGeom>
          <a:noFill/>
        </p:spPr>
      </p:pic>
      <p:pic>
        <p:nvPicPr>
          <p:cNvPr id="21" name="Picture 6" descr="C:\Users\Panika\Pictures\картинки\картинки\Cartoon Characters\CRCTR529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4074072"/>
            <a:ext cx="2143108" cy="2783928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142844" y="1500174"/>
            <a:ext cx="2714644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n g </a:t>
            </a:r>
            <a:r>
              <a:rPr lang="en-US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i</a:t>
            </a: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g o g j</a:t>
            </a:r>
          </a:p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428992" y="1500174"/>
            <a:ext cx="2714644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r e t a </a:t>
            </a:r>
            <a:r>
              <a:rPr lang="en-US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</a:t>
            </a: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k</a:t>
            </a:r>
          </a:p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572264" y="1357298"/>
            <a:ext cx="23574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v n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i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g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i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d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714480" y="4071942"/>
            <a:ext cx="2598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g n a s t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i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k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857752" y="4071942"/>
            <a:ext cx="2082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y g u b r </a:t>
            </a:r>
            <a:endParaRPr lang="ru-RU" sz="3200" b="1" dirty="0" smtClean="0"/>
          </a:p>
        </p:txBody>
      </p:sp>
      <p:sp>
        <p:nvSpPr>
          <p:cNvPr id="13" name="Стрелка вправо 12">
            <a:hlinkClick r:id="rId7" action="ppaction://hlinksldjump"/>
          </p:cNvPr>
          <p:cNvSpPr/>
          <p:nvPr/>
        </p:nvSpPr>
        <p:spPr>
          <a:xfrm flipH="1">
            <a:off x="142844" y="5857892"/>
            <a:ext cx="1071570" cy="78581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spc="3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Try and show</a:t>
            </a:r>
            <a:endParaRPr lang="ru-RU" dirty="0"/>
          </a:p>
        </p:txBody>
      </p:sp>
      <p:pic>
        <p:nvPicPr>
          <p:cNvPr id="2051" name="Picture 3" descr="C:\Users\Panika\Pictures\картинки\картинки\Cartoon Characters\CRCTR53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357298"/>
            <a:ext cx="3979874" cy="4862938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 flipH="1">
            <a:off x="142844" y="5929330"/>
            <a:ext cx="1071570" cy="78581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/>
          </a:bodyPr>
          <a:lstStyle/>
          <a:p>
            <a:r>
              <a:rPr lang="en-US" b="1" spc="3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Make as many words as possible from the letters of the word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967334"/>
            <a:ext cx="828680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 o r s e r a c </a:t>
            </a:r>
            <a:r>
              <a:rPr lang="en-US" sz="8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en-US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n g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 flipH="1">
            <a:off x="214282" y="5929330"/>
            <a:ext cx="1071570" cy="78581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pc="3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Match the beginning of the proverb with its end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643998" cy="504351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en-US" dirty="0" smtClean="0"/>
              <a:t>Sound mind in a sound body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en-US" dirty="0" smtClean="0"/>
              <a:t>Early to bed and early to rise makes a man healthy, wealthy and wise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en-US" dirty="0" smtClean="0"/>
              <a:t>After dinner sit a while, after supper walk a mile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en-US" dirty="0" smtClean="0"/>
              <a:t>Good health is above wealth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en-US" dirty="0" smtClean="0"/>
              <a:t>Live not to eat</a:t>
            </a:r>
            <a:r>
              <a:rPr lang="ru-RU" dirty="0" smtClean="0"/>
              <a:t>, </a:t>
            </a:r>
            <a:r>
              <a:rPr lang="en-US" dirty="0" smtClean="0"/>
              <a:t>but eat to live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en-US" dirty="0" smtClean="0"/>
              <a:t>Health is not valued till sickness comes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en-US" dirty="0" smtClean="0"/>
              <a:t>An apple a day keeps a doctor away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 flipH="1">
            <a:off x="142844" y="6072206"/>
            <a:ext cx="857256" cy="64291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</TotalTime>
  <Words>382</Words>
  <Application>Microsoft Office PowerPoint</Application>
  <PresentationFormat>Экран (4:3)</PresentationFormat>
  <Paragraphs>76</Paragraphs>
  <Slides>14</Slides>
  <Notes>0</Notes>
  <HiddenSlides>12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SPORT &amp; HEALTH</vt:lpstr>
      <vt:lpstr>Choose the task</vt:lpstr>
      <vt:lpstr>Guess the kind of sport</vt:lpstr>
      <vt:lpstr>Find the odd word</vt:lpstr>
      <vt:lpstr>Decode using the cipher key</vt:lpstr>
      <vt:lpstr>Put the letters in order</vt:lpstr>
      <vt:lpstr>Try and show</vt:lpstr>
      <vt:lpstr>Make as many words as possible from the letters of the word</vt:lpstr>
      <vt:lpstr>Match the beginning of the proverb with its end</vt:lpstr>
      <vt:lpstr>Olympic Games Quiz</vt:lpstr>
      <vt:lpstr>Match the name of the sportsman and the sport</vt:lpstr>
      <vt:lpstr>What sport this equipment is used in?</vt:lpstr>
      <vt:lpstr>Do a crossword puzzle</vt:lpstr>
      <vt:lpstr>Listen to the song, what sports are mentioned there?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Find the odd word</dc:title>
  <dc:creator>Катя</dc:creator>
  <cp:lastModifiedBy>Катя</cp:lastModifiedBy>
  <cp:revision>90</cp:revision>
  <dcterms:modified xsi:type="dcterms:W3CDTF">2022-02-13T14:55:50Z</dcterms:modified>
</cp:coreProperties>
</file>