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0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91" r:id="rId14"/>
    <p:sldId id="268" r:id="rId15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3" d="100"/>
          <a:sy n="43" d="100"/>
        </p:scale>
        <p:origin x="-360" y="-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1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648998" y="2543995"/>
            <a:ext cx="8990003" cy="101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5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90428" y="5841120"/>
            <a:ext cx="8307143" cy="1073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50" b="0" i="0">
                <a:solidFill>
                  <a:srgbClr val="40404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10/20/2024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10/20/2024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10/20/2024</a:t>
            </a:fld>
            <a:endParaRPr lang="en-US" dirty="0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10/20/2024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F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10/20/2024</a:t>
            </a:fld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FF5E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31097" y="4175050"/>
            <a:ext cx="10825804" cy="240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4196" y="4678334"/>
            <a:ext cx="10739607" cy="2400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00" b="0" i="0">
                <a:solidFill>
                  <a:srgbClr val="40404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10/20/2024</a:t>
            </a:fld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User\Desktop\&#1088;&#1086;&#1076;%20&#1089;&#1086;&#1073;\&#1063;&#1090;&#1086;%20&#1077;&#1089;&#1083;&#1080;%20&#1076;&#1077;&#1090;&#1080;%20&#1073;&#1091;&#1076;&#1091;&#1090;%20&#1074;&#1077;&#1089;&#1090;&#1080;%20&#1089;&#1077;&#1073;&#1103;%20&#1090;&#1072;&#1082;%20&#1078;&#1077;,%20&#1082;&#1072;&#1082;%20&#1074;&#1079;&#1088;&#1086;&#1089;&#1083;&#1099;&#1077;_.mp4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BE8DD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22951" y="0"/>
            <a:ext cx="2771774" cy="20481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672190" y="6737842"/>
            <a:ext cx="1615809" cy="217169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246804" y="8701539"/>
            <a:ext cx="1724024" cy="15854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286820" y="2212154"/>
            <a:ext cx="7580895" cy="561044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209762" y="3006823"/>
            <a:ext cx="6978650" cy="5052665"/>
          </a:xfrm>
          <a:prstGeom prst="rect">
            <a:avLst/>
          </a:prstGeom>
        </p:spPr>
        <p:txBody>
          <a:bodyPr vert="horz" wrap="square" lIns="0" tIns="203200" rIns="0" bIns="0" rtlCol="0">
            <a:spAutoFit/>
          </a:bodyPr>
          <a:lstStyle/>
          <a:p>
            <a:pPr marL="12700" algn="ctr">
              <a:spcBef>
                <a:spcPts val="1600"/>
              </a:spcBef>
            </a:pPr>
            <a:r>
              <a:rPr lang="ru-RU" sz="8000" dirty="0" smtClean="0"/>
              <a:t>«Третий год жизни или я сам!» </a:t>
            </a:r>
            <a:br>
              <a:rPr lang="ru-RU" sz="8000" dirty="0" smtClean="0"/>
            </a:br>
            <a:endParaRPr sz="7500"/>
          </a:p>
        </p:txBody>
      </p:sp>
      <p:sp>
        <p:nvSpPr>
          <p:cNvPr id="8" name="object 8"/>
          <p:cNvSpPr txBox="1"/>
          <p:nvPr/>
        </p:nvSpPr>
        <p:spPr>
          <a:xfrm>
            <a:off x="1209762" y="6465983"/>
            <a:ext cx="8537575" cy="45529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129643" y="1214410"/>
            <a:ext cx="45719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5500"/>
          </a:p>
        </p:txBody>
      </p:sp>
      <p:sp>
        <p:nvSpPr>
          <p:cNvPr id="14" name="object 13"/>
          <p:cNvSpPr txBox="1">
            <a:spLocks/>
          </p:cNvSpPr>
          <p:nvPr/>
        </p:nvSpPr>
        <p:spPr>
          <a:xfrm>
            <a:off x="685800" y="63437"/>
            <a:ext cx="15164435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97525" marR="5080" lvl="0" indent="-558546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5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Trebuchet MS"/>
                <a:ea typeface="+mj-ea"/>
                <a:cs typeface="Trebuchet MS"/>
              </a:rPr>
              <a:t>ВОСПИТАНИЕ САМОСТОЯТЕЛЬНОСТИ</a:t>
            </a:r>
            <a:endParaRPr kumimoji="0" lang="ru-RU" sz="5500" b="0" i="0" u="none" strike="noStrike" kern="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Trebuchet MS"/>
              <a:ea typeface="+mj-ea"/>
              <a:cs typeface="Trebuchet M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4382" y="1071534"/>
            <a:ext cx="7117636" cy="438852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20" y="5786442"/>
            <a:ext cx="7107476" cy="4315255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 rotWithShape="1">
          <a:blip r:embed="rId4"/>
          <a:srcRect l="27361" t="40078" r="43807" b="11608"/>
          <a:stretch/>
        </p:blipFill>
        <p:spPr bwMode="auto">
          <a:xfrm>
            <a:off x="10144132" y="5723775"/>
            <a:ext cx="6743383" cy="45632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72694" y="1142972"/>
            <a:ext cx="6641369" cy="4396587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5861994" y="4000493"/>
            <a:ext cx="1781807" cy="1629156"/>
            <a:chOff x="3135664" y="8007916"/>
            <a:chExt cx="1476374" cy="1428749"/>
          </a:xfrm>
        </p:grpSpPr>
        <p:pic>
          <p:nvPicPr>
            <p:cNvPr id="20" name="object 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35664" y="8007916"/>
              <a:ext cx="1476374" cy="1428749"/>
            </a:xfrm>
            <a:prstGeom prst="rect">
              <a:avLst/>
            </a:prstGeom>
          </p:spPr>
        </p:pic>
        <p:sp>
          <p:nvSpPr>
            <p:cNvPr id="21" name="object 15"/>
            <p:cNvSpPr txBox="1"/>
            <p:nvPr/>
          </p:nvSpPr>
          <p:spPr>
            <a:xfrm>
              <a:off x="3779553" y="8480987"/>
              <a:ext cx="188595" cy="4826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3000" spc="-290" dirty="0">
                  <a:solidFill>
                    <a:srgbClr val="404040"/>
                  </a:solidFill>
                  <a:latin typeface="Trebuchet MS"/>
                  <a:cs typeface="Trebuchet MS"/>
                </a:rPr>
                <a:t>1</a:t>
              </a:r>
              <a:endParaRPr sz="3000">
                <a:latin typeface="Trebuchet MS"/>
                <a:cs typeface="Trebuchet MS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0359960" y="3935496"/>
            <a:ext cx="1476374" cy="1428749"/>
            <a:chOff x="1028700" y="4795420"/>
            <a:chExt cx="1476374" cy="1428749"/>
          </a:xfrm>
        </p:grpSpPr>
        <p:pic>
          <p:nvPicPr>
            <p:cNvPr id="23" name="object 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28700" y="4795420"/>
              <a:ext cx="1476374" cy="1428749"/>
            </a:xfrm>
            <a:prstGeom prst="rect">
              <a:avLst/>
            </a:prstGeom>
          </p:spPr>
        </p:pic>
        <p:sp>
          <p:nvSpPr>
            <p:cNvPr id="24" name="object 16"/>
            <p:cNvSpPr txBox="1"/>
            <p:nvPr/>
          </p:nvSpPr>
          <p:spPr>
            <a:xfrm>
              <a:off x="1648476" y="5210851"/>
              <a:ext cx="234315" cy="4826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3000" spc="70" dirty="0">
                  <a:solidFill>
                    <a:srgbClr val="404040"/>
                  </a:solidFill>
                  <a:latin typeface="Trebuchet MS"/>
                  <a:cs typeface="Trebuchet MS"/>
                </a:rPr>
                <a:t>2</a:t>
              </a:r>
              <a:endParaRPr sz="3000" dirty="0">
                <a:latin typeface="Trebuchet MS"/>
                <a:cs typeface="Trebuchet MS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0359960" y="8740272"/>
            <a:ext cx="1476374" cy="1428749"/>
            <a:chOff x="1028700" y="6579164"/>
            <a:chExt cx="1476374" cy="1428749"/>
          </a:xfrm>
        </p:grpSpPr>
        <p:pic>
          <p:nvPicPr>
            <p:cNvPr id="26" name="object 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28700" y="6579164"/>
              <a:ext cx="1476374" cy="1428749"/>
            </a:xfrm>
            <a:prstGeom prst="rect">
              <a:avLst/>
            </a:prstGeom>
          </p:spPr>
        </p:pic>
        <p:sp>
          <p:nvSpPr>
            <p:cNvPr id="27" name="object 17"/>
            <p:cNvSpPr txBox="1"/>
            <p:nvPr/>
          </p:nvSpPr>
          <p:spPr>
            <a:xfrm>
              <a:off x="1644160" y="7001057"/>
              <a:ext cx="242570" cy="4826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3000" spc="135" dirty="0">
                  <a:solidFill>
                    <a:srgbClr val="404040"/>
                  </a:solidFill>
                  <a:latin typeface="Trebuchet MS"/>
                  <a:cs typeface="Trebuchet MS"/>
                </a:rPr>
                <a:t>3</a:t>
              </a:r>
              <a:endParaRPr sz="3000" dirty="0">
                <a:latin typeface="Trebuchet MS"/>
                <a:cs typeface="Trebuchet MS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861994" y="8740272"/>
            <a:ext cx="1476374" cy="1428749"/>
            <a:chOff x="1028700" y="6579164"/>
            <a:chExt cx="1476374" cy="1428749"/>
          </a:xfrm>
        </p:grpSpPr>
        <p:pic>
          <p:nvPicPr>
            <p:cNvPr id="29" name="object 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28700" y="6579164"/>
              <a:ext cx="1476374" cy="1428749"/>
            </a:xfrm>
            <a:prstGeom prst="rect">
              <a:avLst/>
            </a:prstGeom>
          </p:spPr>
        </p:pic>
        <p:sp>
          <p:nvSpPr>
            <p:cNvPr id="30" name="object 17"/>
            <p:cNvSpPr txBox="1"/>
            <p:nvPr/>
          </p:nvSpPr>
          <p:spPr>
            <a:xfrm>
              <a:off x="1644160" y="7001057"/>
              <a:ext cx="242570" cy="47448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ru-RU" sz="3000" spc="135" dirty="0">
                  <a:solidFill>
                    <a:srgbClr val="404040"/>
                  </a:solidFill>
                  <a:latin typeface="Trebuchet MS"/>
                  <a:cs typeface="Trebuchet MS"/>
                </a:rPr>
                <a:t>4</a:t>
              </a:r>
              <a:endParaRPr sz="3000" dirty="0">
                <a:latin typeface="Trebuchet MS"/>
                <a:cs typeface="Trebuchet M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73089" cy="277327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381851" y="930289"/>
            <a:ext cx="1906148" cy="29717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071770" y="571469"/>
            <a:ext cx="12154631" cy="121251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lang="ru-RU" spc="535" dirty="0" smtClean="0"/>
              <a:t>Кейс советов и </a:t>
            </a:r>
            <a:r>
              <a:rPr lang="ru-RU" spc="535" dirty="0" err="1" smtClean="0"/>
              <a:t>антисоветов</a:t>
            </a:r>
            <a:r>
              <a:rPr lang="ru-RU" spc="535" dirty="0" smtClean="0"/>
              <a:t> - создай правила для себя и своей семьи.</a:t>
            </a:r>
            <a:endParaRPr spc="535" dirty="0"/>
          </a:p>
        </p:txBody>
      </p:sp>
      <p:pic>
        <p:nvPicPr>
          <p:cNvPr id="9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43274" y="2357418"/>
            <a:ext cx="10496548" cy="6086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773089" cy="277327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8018" y="8420144"/>
            <a:ext cx="4312098" cy="186685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731097" y="4175050"/>
            <a:ext cx="10825804" cy="6123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95"/>
              </a:spcBef>
            </a:pPr>
            <a:r>
              <a:rPr lang="ru-RU" spc="690" dirty="0" smtClean="0"/>
              <a:t>Просмотр видео</a:t>
            </a:r>
            <a:endParaRPr spc="690" dirty="0"/>
          </a:p>
        </p:txBody>
      </p:sp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381851" y="930289"/>
            <a:ext cx="1906148" cy="2971799"/>
          </a:xfrm>
          <a:prstGeom prst="rect">
            <a:avLst/>
          </a:prstGeom>
        </p:spPr>
      </p:pic>
      <p:pic>
        <p:nvPicPr>
          <p:cNvPr id="6" name="Что если дети будут вести себя так же, как взрослые_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2500266" y="352733"/>
            <a:ext cx="13930410" cy="98271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513725"/>
            <a:ext cx="2773089" cy="2773275"/>
          </a:xfrm>
          <a:prstGeom prst="rect">
            <a:avLst/>
          </a:prstGeom>
        </p:spPr>
      </p:pic>
      <p:pic>
        <p:nvPicPr>
          <p:cNvPr id="3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381852" y="285716"/>
            <a:ext cx="1906148" cy="2971799"/>
          </a:xfrm>
          <a:prstGeom prst="rect">
            <a:avLst/>
          </a:prstGeom>
        </p:spPr>
      </p:pic>
      <p:pic>
        <p:nvPicPr>
          <p:cNvPr id="4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716032" y="8420145"/>
            <a:ext cx="4312098" cy="1866855"/>
          </a:xfrm>
          <a:prstGeom prst="rect">
            <a:avLst/>
          </a:prstGeom>
        </p:spPr>
      </p:pic>
      <p:pic>
        <p:nvPicPr>
          <p:cNvPr id="5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-642978"/>
            <a:ext cx="3634654" cy="4617343"/>
          </a:xfrm>
          <a:prstGeom prst="rect">
            <a:avLst/>
          </a:prstGeom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500398" y="2285980"/>
            <a:ext cx="13144592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стенде помещен рисунок ребенка, рядом в красивой коробочке нарезаны кружочки желтого, зеленого и синего цвета.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«Каково Ваше отношение к </a:t>
            </a:r>
            <a:r>
              <a:rPr lang="ru-RU" sz="440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сегодняшней встрече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Если Ваш ответ: «Была полезна, интересна», то «подарите» ребенку (приклейте) «мяч» желтого цвета. Если «Было скучно, впустую провели время» – то синего цвета. Если Вам необходима дополнительная информация о Вашем ребенке на индивидуальной консультации – зеленого цвета».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8929686" y="1714476"/>
            <a:ext cx="9144064" cy="2412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ru-RU" dirty="0" smtClean="0"/>
              <a:t>Самостоятельные дети – развитые дети! Давайте будем стремиться к развитию наших детей!</a:t>
            </a:r>
            <a:br>
              <a:rPr lang="ru-RU" dirty="0" smtClean="0"/>
            </a:br>
            <a:endParaRPr spc="580" dirty="0"/>
          </a:p>
        </p:txBody>
      </p:sp>
      <p:pic>
        <p:nvPicPr>
          <p:cNvPr id="13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14378" y="0"/>
            <a:ext cx="11916093" cy="10286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72170" y="0"/>
            <a:ext cx="6008828" cy="432241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669656"/>
            <a:ext cx="3634654" cy="461734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311918" y="1423546"/>
            <a:ext cx="2976081" cy="455726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647771" y="6559827"/>
            <a:ext cx="5236550" cy="37271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21333" t="23136" r="21067"/>
          <a:stretch/>
        </p:blipFill>
        <p:spPr>
          <a:xfrm>
            <a:off x="144262" y="184476"/>
            <a:ext cx="3886199" cy="51859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13999" t="9156" r="14001" b="16063"/>
          <a:stretch/>
        </p:blipFill>
        <p:spPr>
          <a:xfrm>
            <a:off x="237487" y="5669656"/>
            <a:ext cx="5486400" cy="40458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/>
          <a:srcRect l="9070" r="11230" b="17432"/>
          <a:stretch/>
        </p:blipFill>
        <p:spPr>
          <a:xfrm>
            <a:off x="8280998" y="229845"/>
            <a:ext cx="5039557" cy="49806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t="3622"/>
          <a:stretch/>
        </p:blipFill>
        <p:spPr>
          <a:xfrm>
            <a:off x="13999732" y="105206"/>
            <a:ext cx="4143670" cy="502387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39804" y="5391083"/>
            <a:ext cx="4344950" cy="43449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1"/>
          <a:srcRect t="12667" b="10000"/>
          <a:stretch/>
        </p:blipFill>
        <p:spPr>
          <a:xfrm>
            <a:off x="11662955" y="5478727"/>
            <a:ext cx="5528129" cy="42750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7487" y="4610100"/>
            <a:ext cx="3792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Я как в тумане…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9424" y="9521665"/>
            <a:ext cx="50809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Ничего не хочу делать…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91074" y="4802062"/>
            <a:ext cx="5802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Я сам могу вас всему научить…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115800" y="9521665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Кругом какая-то безысходность…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138983" y="9721882"/>
            <a:ext cx="58910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Зачем мы вообще собрались…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172026" y="4779375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А мне все нравится…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2"/>
          <a:srcRect l="28666" t="4549" r="26667" b="5746"/>
          <a:stretch/>
        </p:blipFill>
        <p:spPr>
          <a:xfrm>
            <a:off x="4605219" y="342900"/>
            <a:ext cx="2934171" cy="44196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055133" y="4779375"/>
            <a:ext cx="4607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Кто тут сказал «Гав…»</a:t>
            </a:r>
          </a:p>
        </p:txBody>
      </p:sp>
    </p:spTree>
    <p:extLst>
      <p:ext uri="{BB962C8B-B14F-4D97-AF65-F5344CB8AC3E}">
        <p14:creationId xmlns:p14="http://schemas.microsoft.com/office/powerpoint/2010/main" xmlns="" val="263472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429620" y="857220"/>
            <a:ext cx="5793334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6500" dirty="0" smtClean="0">
                <a:latin typeface="Tahoma"/>
                <a:cs typeface="Tahoma"/>
              </a:rPr>
              <a:t>Самолетики</a:t>
            </a:r>
            <a:endParaRPr sz="65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87008" y="3000358"/>
            <a:ext cx="7572428" cy="47525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Очень часто родители сравнивают детей между собой. И сейчас, мы с вами попробуем наглядно объяснить то, что нет кого-то лучше или хуже. Каждый ребенок индивидуален. </a:t>
            </a:r>
            <a:endParaRPr sz="4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4" name="Picture 6" descr="https://avatars.mds.yandex.net/i?id=dfa4391e4324c81f3fa70c11394c6419e09b8303-4074117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16" y="2285980"/>
            <a:ext cx="8655483" cy="639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F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7125" y="4638481"/>
            <a:ext cx="123825" cy="123824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982000" y="956905"/>
            <a:ext cx="6403340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sz="6500"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7125" y="5480868"/>
            <a:ext cx="123825" cy="1238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7125" y="6866180"/>
            <a:ext cx="123825" cy="12382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347125" y="7708566"/>
            <a:ext cx="123825" cy="1238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72760" y="714344"/>
            <a:ext cx="6429420" cy="1295399"/>
          </a:xfrm>
          <a:prstGeom prst="rect">
            <a:avLst/>
          </a:prstGeom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26" y="1142972"/>
            <a:ext cx="6088482" cy="7786742"/>
          </a:xfrm>
          <a:prstGeom prst="rect">
            <a:avLst/>
          </a:prstGeom>
          <a:noFill/>
        </p:spPr>
      </p:pic>
      <p:pic>
        <p:nvPicPr>
          <p:cNvPr id="31748" name="Picture 4" descr="Picture backgroun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50" y="704850"/>
            <a:ext cx="9753600" cy="9582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FAF5F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72170" y="0"/>
            <a:ext cx="6008828" cy="432241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669656"/>
            <a:ext cx="3634654" cy="461734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311919" y="-714416"/>
            <a:ext cx="2976081" cy="455726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073222" y="6559828"/>
            <a:ext cx="5236550" cy="372717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653576" y="3143236"/>
            <a:ext cx="6490952" cy="20746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7655" algn="ctr">
              <a:lnSpc>
                <a:spcPct val="100000"/>
              </a:lnSpc>
              <a:spcBef>
                <a:spcPts val="100"/>
              </a:spcBef>
            </a:pPr>
            <a:r>
              <a:rPr lang="ru-RU" sz="6500" dirty="0" smtClean="0">
                <a:latin typeface="Trebuchet MS"/>
                <a:cs typeface="Trebuchet MS"/>
              </a:rPr>
              <a:t>Какой мой ребенок?</a:t>
            </a:r>
            <a:endParaRPr sz="65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ubTitle" idx="4"/>
          </p:nvPr>
        </p:nvSpPr>
        <p:spPr>
          <a:xfrm rot="10800000" flipV="1">
            <a:off x="8858247" y="6945523"/>
            <a:ext cx="8072493" cy="19573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91435" marR="5080" indent="-2171065" algn="l">
              <a:lnSpc>
                <a:spcPct val="116500"/>
              </a:lnSpc>
              <a:spcBef>
                <a:spcPts val="100"/>
              </a:spcBef>
            </a:pPr>
            <a:r>
              <a:rPr lang="ru-RU" sz="5400" b="1" dirty="0" smtClean="0"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что изменилось в </a:t>
            </a:r>
            <a:r>
              <a:rPr lang="ru-RU" sz="5400" b="1" dirty="0" smtClean="0"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его    поведении</a:t>
            </a:r>
            <a:r>
              <a:rPr lang="ru-RU" sz="5400" b="1" dirty="0" smtClean="0">
                <a:latin typeface="Trebuchet MS" pitchFamily="34" charset="0"/>
                <a:ea typeface="Arial Unicode MS" pitchFamily="34" charset="-128"/>
                <a:cs typeface="Arial Unicode MS" pitchFamily="34" charset="-128"/>
              </a:rPr>
              <a:t>?</a:t>
            </a:r>
            <a:endParaRPr sz="5400" b="1" spc="-395" dirty="0">
              <a:latin typeface="Trebuchet MS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9" name="object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358842" y="2357418"/>
            <a:ext cx="2717648" cy="4655831"/>
          </a:xfrm>
          <a:prstGeom prst="rect">
            <a:avLst/>
          </a:prstGeom>
        </p:spPr>
      </p:pic>
      <p:pic>
        <p:nvPicPr>
          <p:cNvPr id="10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43076" y="4429120"/>
            <a:ext cx="6296024" cy="4391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16" y="2571732"/>
            <a:ext cx="690556" cy="64293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3010" y="1857352"/>
            <a:ext cx="642942" cy="57150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85754" y="4571996"/>
            <a:ext cx="714380" cy="71438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393130" y="428592"/>
            <a:ext cx="15502255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5500" spc="1255" dirty="0" smtClean="0"/>
              <a:t>Кризис 3х лет</a:t>
            </a:r>
            <a:endParaRPr sz="5500"/>
          </a:p>
        </p:txBody>
      </p:sp>
      <p:sp>
        <p:nvSpPr>
          <p:cNvPr id="7" name="object 7"/>
          <p:cNvSpPr txBox="1"/>
          <p:nvPr/>
        </p:nvSpPr>
        <p:spPr>
          <a:xfrm>
            <a:off x="2571705" y="1785914"/>
            <a:ext cx="7358114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100" dirty="0" smtClean="0">
                <a:latin typeface="Verdana"/>
                <a:cs typeface="Verdana"/>
              </a:rPr>
              <a:t>«Я большой», «Я сам»</a:t>
            </a:r>
            <a:endParaRPr sz="31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71572" y="2571732"/>
            <a:ext cx="7643866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100" spc="5" dirty="0" smtClean="0">
                <a:solidFill>
                  <a:srgbClr val="404040"/>
                </a:solidFill>
                <a:latin typeface="Verdana"/>
                <a:cs typeface="Verdana"/>
              </a:rPr>
              <a:t>Самостоятельность ребенка</a:t>
            </a:r>
            <a:endParaRPr sz="3100">
              <a:latin typeface="Verdana"/>
              <a:cs typeface="Verdana"/>
            </a:endParaRPr>
          </a:p>
        </p:txBody>
      </p:sp>
      <p:pic>
        <p:nvPicPr>
          <p:cNvPr id="13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 flipV="1">
            <a:off x="1357258" y="3571864"/>
            <a:ext cx="642942" cy="642941"/>
          </a:xfrm>
          <a:prstGeom prst="rect">
            <a:avLst/>
          </a:prstGeom>
        </p:spPr>
      </p:pic>
      <p:pic>
        <p:nvPicPr>
          <p:cNvPr id="14" name="object 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71572" y="5500690"/>
            <a:ext cx="690556" cy="785807"/>
          </a:xfrm>
          <a:prstGeom prst="rect">
            <a:avLst/>
          </a:prstGeom>
        </p:spPr>
      </p:pic>
      <p:pic>
        <p:nvPicPr>
          <p:cNvPr id="15" name="object 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00068" y="6429384"/>
            <a:ext cx="690556" cy="714369"/>
          </a:xfrm>
          <a:prstGeom prst="rect">
            <a:avLst/>
          </a:prstGeom>
        </p:spPr>
      </p:pic>
      <p:pic>
        <p:nvPicPr>
          <p:cNvPr id="16" name="object 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1572" y="7429516"/>
            <a:ext cx="690556" cy="714369"/>
          </a:xfrm>
          <a:prstGeom prst="rect">
            <a:avLst/>
          </a:prstGeom>
        </p:spPr>
      </p:pic>
      <p:sp>
        <p:nvSpPr>
          <p:cNvPr id="20" name="object 9"/>
          <p:cNvSpPr txBox="1"/>
          <p:nvPr/>
        </p:nvSpPr>
        <p:spPr>
          <a:xfrm>
            <a:off x="2285952" y="3643302"/>
            <a:ext cx="1014419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7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Trebuchet MS"/>
              </a:rPr>
              <a:t>Новое</a:t>
            </a:r>
            <a:r>
              <a:rPr lang="ru-RU" sz="3000" spc="70" dirty="0" smtClean="0">
                <a:solidFill>
                  <a:srgbClr val="404040"/>
                </a:solidFill>
                <a:latin typeface="Trebuchet MS"/>
                <a:cs typeface="Trebuchet MS"/>
              </a:rPr>
              <a:t> отношение родителей</a:t>
            </a:r>
            <a:endParaRPr sz="3000">
              <a:latin typeface="Trebuchet MS"/>
              <a:cs typeface="Trebuchet MS"/>
            </a:endParaRPr>
          </a:p>
        </p:txBody>
      </p:sp>
      <p:sp>
        <p:nvSpPr>
          <p:cNvPr id="21" name="object 9"/>
          <p:cNvSpPr txBox="1"/>
          <p:nvPr/>
        </p:nvSpPr>
        <p:spPr>
          <a:xfrm flipH="1">
            <a:off x="1785885" y="4714872"/>
            <a:ext cx="971556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7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Trebuchet MS"/>
              </a:rPr>
              <a:t>Потребность в уважении и доверии</a:t>
            </a:r>
            <a:endParaRPr sz="3200">
              <a:latin typeface="Verdana" pitchFamily="34" charset="0"/>
              <a:ea typeface="Verdana" pitchFamily="34" charset="0"/>
              <a:cs typeface="Trebuchet MS"/>
            </a:endParaRPr>
          </a:p>
        </p:txBody>
      </p:sp>
      <p:sp>
        <p:nvSpPr>
          <p:cNvPr id="22" name="object 9"/>
          <p:cNvSpPr txBox="1"/>
          <p:nvPr/>
        </p:nvSpPr>
        <p:spPr>
          <a:xfrm>
            <a:off x="2786018" y="5643566"/>
            <a:ext cx="592935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70" dirty="0" smtClean="0">
                <a:solidFill>
                  <a:srgbClr val="404040"/>
                </a:solidFill>
                <a:latin typeface="Trebuchet MS"/>
                <a:cs typeface="Trebuchet MS"/>
              </a:rPr>
              <a:t>Негативизм </a:t>
            </a:r>
            <a:r>
              <a:rPr lang="ru-RU" sz="3200" spc="7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Trebuchet MS"/>
              </a:rPr>
              <a:t>ребенка</a:t>
            </a:r>
            <a:endParaRPr sz="3200">
              <a:latin typeface="Verdana" pitchFamily="34" charset="0"/>
              <a:ea typeface="Verdana" pitchFamily="34" charset="0"/>
              <a:cs typeface="Trebuchet MS"/>
            </a:endParaRPr>
          </a:p>
        </p:txBody>
      </p:sp>
      <p:sp>
        <p:nvSpPr>
          <p:cNvPr id="23" name="object 9"/>
          <p:cNvSpPr txBox="1"/>
          <p:nvPr/>
        </p:nvSpPr>
        <p:spPr>
          <a:xfrm>
            <a:off x="1857324" y="6643698"/>
            <a:ext cx="9715568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7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Trebuchet MS"/>
              </a:rPr>
              <a:t>Сформированная привязанность</a:t>
            </a:r>
            <a:endParaRPr sz="3200">
              <a:latin typeface="Verdana" pitchFamily="34" charset="0"/>
              <a:ea typeface="Verdana" pitchFamily="34" charset="0"/>
              <a:cs typeface="Trebuchet MS"/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2643142" y="7643830"/>
            <a:ext cx="6215106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70" dirty="0" smtClean="0">
                <a:solidFill>
                  <a:srgbClr val="404040"/>
                </a:solidFill>
                <a:latin typeface="Trebuchet MS"/>
                <a:cs typeface="Trebuchet MS"/>
              </a:rPr>
              <a:t>Праздник</a:t>
            </a:r>
            <a:r>
              <a:rPr lang="ru-RU" sz="3000" spc="70" dirty="0" smtClean="0">
                <a:solidFill>
                  <a:srgbClr val="404040"/>
                </a:solidFill>
                <a:latin typeface="Trebuchet MS"/>
                <a:cs typeface="Trebuchet MS"/>
              </a:rPr>
              <a:t> </a:t>
            </a:r>
            <a:r>
              <a:rPr lang="ru-RU" sz="3200" spc="7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Trebuchet MS"/>
              </a:rPr>
              <a:t>развития</a:t>
            </a:r>
            <a:endParaRPr sz="3200">
              <a:latin typeface="Verdana" pitchFamily="34" charset="0"/>
              <a:ea typeface="Verdana" pitchFamily="34" charset="0"/>
              <a:cs typeface="Trebuchet MS"/>
            </a:endParaRPr>
          </a:p>
        </p:txBody>
      </p:sp>
      <p:sp>
        <p:nvSpPr>
          <p:cNvPr id="25" name="object 9"/>
          <p:cNvSpPr txBox="1"/>
          <p:nvPr/>
        </p:nvSpPr>
        <p:spPr>
          <a:xfrm>
            <a:off x="9286876" y="6429384"/>
            <a:ext cx="9001124" cy="34599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200" spc="70" dirty="0" smtClean="0">
                <a:solidFill>
                  <a:srgbClr val="404040"/>
                </a:solidFill>
                <a:latin typeface="Verdana" pitchFamily="34" charset="0"/>
                <a:ea typeface="Verdana" pitchFamily="34" charset="0"/>
                <a:cs typeface="Trebuchet MS"/>
              </a:rPr>
              <a:t>Негативизм –одно из самых ярких симптомов кризис трехлетнего возраста. И это прекрасно! Можно отметить его наступление как праздник развития. Ребенок переходит к позиции «Я САМ» –важному элементу осознанности!</a:t>
            </a:r>
            <a:endParaRPr sz="3200">
              <a:latin typeface="Verdana" pitchFamily="34" charset="0"/>
              <a:ea typeface="Verdana" pitchFamily="34" charset="0"/>
              <a:cs typeface="Trebuchet MS"/>
            </a:endParaRPr>
          </a:p>
        </p:txBody>
      </p:sp>
      <p:pic>
        <p:nvPicPr>
          <p:cNvPr id="26" name="object 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58644" y="357154"/>
            <a:ext cx="5165286" cy="6215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49685" y="898556"/>
            <a:ext cx="15388590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770120" marR="5080" indent="-4758055">
              <a:lnSpc>
                <a:spcPct val="100000"/>
              </a:lnSpc>
              <a:spcBef>
                <a:spcPts val="100"/>
              </a:spcBef>
            </a:pPr>
            <a:endParaRPr sz="5500"/>
          </a:p>
        </p:txBody>
      </p:sp>
      <p:pic>
        <p:nvPicPr>
          <p:cNvPr id="13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18287999" cy="1028699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142944" y="714344"/>
            <a:ext cx="36433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14382" y="3786178"/>
            <a:ext cx="9929882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080" algn="ctr">
              <a:lnSpc>
                <a:spcPct val="114900"/>
              </a:lnSpc>
              <a:spcBef>
                <a:spcPts val="100"/>
              </a:spcBef>
            </a:pPr>
            <a:r>
              <a:rPr lang="ru-RU" sz="3600" spc="-95" dirty="0" smtClean="0">
                <a:solidFill>
                  <a:srgbClr val="404040"/>
                </a:solidFill>
                <a:latin typeface="Verdana"/>
                <a:cs typeface="Verdana"/>
              </a:rPr>
              <a:t>Две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-40" dirty="0" smtClean="0">
                <a:solidFill>
                  <a:srgbClr val="404040"/>
                </a:solidFill>
                <a:latin typeface="Verdana"/>
                <a:cs typeface="Verdana"/>
              </a:rPr>
              <a:t>к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spc="285" dirty="0" smtClean="0">
                <a:solidFill>
                  <a:srgbClr val="404040"/>
                </a:solidFill>
                <a:latin typeface="Verdana"/>
                <a:cs typeface="Verdana"/>
              </a:rPr>
              <a:t>м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110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д</a:t>
            </a:r>
            <a:r>
              <a:rPr lang="ru-RU" sz="3600" spc="-30" dirty="0" smtClean="0">
                <a:solidFill>
                  <a:srgbClr val="404040"/>
                </a:solidFill>
                <a:latin typeface="Verdana"/>
                <a:cs typeface="Verdana"/>
              </a:rPr>
              <a:t>ы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-225" dirty="0" smtClean="0">
                <a:solidFill>
                  <a:srgbClr val="404040"/>
                </a:solidFill>
                <a:latin typeface="Verdana"/>
                <a:cs typeface="Verdana"/>
              </a:rPr>
              <a:t>-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-40" dirty="0" smtClean="0">
                <a:solidFill>
                  <a:srgbClr val="404040"/>
                </a:solidFill>
                <a:latin typeface="Verdana"/>
                <a:cs typeface="Verdana"/>
              </a:rPr>
              <a:t>к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spc="285" dirty="0" smtClean="0">
                <a:solidFill>
                  <a:srgbClr val="404040"/>
                </a:solidFill>
                <a:latin typeface="Verdana"/>
                <a:cs typeface="Verdana"/>
              </a:rPr>
              <a:t>м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110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д</a:t>
            </a:r>
            <a:r>
              <a:rPr lang="ru-RU" sz="3600" spc="-55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190" dirty="0" smtClean="0">
                <a:solidFill>
                  <a:srgbClr val="404040"/>
                </a:solidFill>
                <a:latin typeface="Verdana"/>
                <a:cs typeface="Verdana"/>
              </a:rPr>
              <a:t>р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од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-80" dirty="0" smtClean="0">
                <a:solidFill>
                  <a:srgbClr val="404040"/>
                </a:solidFill>
                <a:latin typeface="Verdana"/>
                <a:cs typeface="Verdana"/>
              </a:rPr>
              <a:t>т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30" dirty="0" smtClean="0">
                <a:solidFill>
                  <a:srgbClr val="404040"/>
                </a:solidFill>
                <a:latin typeface="Verdana"/>
                <a:cs typeface="Verdana"/>
              </a:rPr>
              <a:t>л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145" dirty="0" smtClean="0">
                <a:solidFill>
                  <a:srgbClr val="404040"/>
                </a:solidFill>
                <a:latin typeface="Verdana"/>
                <a:cs typeface="Verdana"/>
              </a:rPr>
              <a:t>й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220" dirty="0" smtClean="0">
                <a:solidFill>
                  <a:srgbClr val="404040"/>
                </a:solidFill>
                <a:latin typeface="Verdana"/>
                <a:cs typeface="Verdana"/>
              </a:rPr>
              <a:t>П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-80" dirty="0" smtClean="0">
                <a:solidFill>
                  <a:srgbClr val="404040"/>
                </a:solidFill>
                <a:latin typeface="Verdana"/>
                <a:cs typeface="Verdana"/>
              </a:rPr>
              <a:t>т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-459" dirty="0" smtClean="0">
                <a:solidFill>
                  <a:srgbClr val="404040"/>
                </a:solidFill>
                <a:latin typeface="Verdana"/>
                <a:cs typeface="Verdana"/>
              </a:rPr>
              <a:t>,  </a:t>
            </a:r>
            <a:r>
              <a:rPr lang="ru-RU" sz="3600" spc="55" dirty="0" smtClean="0">
                <a:solidFill>
                  <a:srgbClr val="404040"/>
                </a:solidFill>
                <a:latin typeface="Verdana"/>
                <a:cs typeface="Verdana"/>
              </a:rPr>
              <a:t>команда</a:t>
            </a:r>
            <a:r>
              <a:rPr lang="ru-RU" sz="3600" spc="-27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родителей</a:t>
            </a:r>
            <a:r>
              <a:rPr lang="ru-RU" sz="3600" spc="-27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Степы</a:t>
            </a:r>
            <a:r>
              <a:rPr lang="ru-RU" sz="3600" spc="-10" dirty="0" smtClean="0">
                <a:solidFill>
                  <a:srgbClr val="404040"/>
                </a:solidFill>
                <a:latin typeface="Verdana"/>
                <a:cs typeface="Verdana"/>
              </a:rPr>
              <a:t>.</a:t>
            </a:r>
            <a:endParaRPr lang="ru-RU" sz="3600" dirty="0" smtClean="0">
              <a:latin typeface="Verdana"/>
              <a:cs typeface="Verdana"/>
            </a:endParaRPr>
          </a:p>
          <a:p>
            <a:pPr marL="473075" marR="464820" algn="ctr">
              <a:lnSpc>
                <a:spcPct val="114900"/>
              </a:lnSpc>
            </a:pPr>
            <a:r>
              <a:rPr lang="ru-RU" sz="3600" spc="20" dirty="0" smtClean="0">
                <a:solidFill>
                  <a:srgbClr val="404040"/>
                </a:solidFill>
                <a:latin typeface="Verdana"/>
                <a:cs typeface="Verdana"/>
              </a:rPr>
              <a:t>К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ж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д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15" dirty="0" smtClean="0">
                <a:solidFill>
                  <a:srgbClr val="404040"/>
                </a:solidFill>
                <a:latin typeface="Verdana"/>
                <a:cs typeface="Verdana"/>
              </a:rPr>
              <a:t>я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-40" dirty="0" smtClean="0">
                <a:solidFill>
                  <a:srgbClr val="404040"/>
                </a:solidFill>
                <a:latin typeface="Verdana"/>
                <a:cs typeface="Verdana"/>
              </a:rPr>
              <a:t>к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spc="285" dirty="0" smtClean="0">
                <a:solidFill>
                  <a:srgbClr val="404040"/>
                </a:solidFill>
                <a:latin typeface="Verdana"/>
                <a:cs typeface="Verdana"/>
              </a:rPr>
              <a:t>м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110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д</a:t>
            </a:r>
            <a:r>
              <a:rPr lang="ru-RU" sz="3600" spc="-55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до</a:t>
            </a:r>
            <a:r>
              <a:rPr lang="ru-RU" sz="3600" spc="30" dirty="0" smtClean="0">
                <a:solidFill>
                  <a:srgbClr val="404040"/>
                </a:solidFill>
                <a:latin typeface="Verdana"/>
                <a:cs typeface="Verdana"/>
              </a:rPr>
              <a:t>л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ж</a:t>
            </a:r>
            <a:r>
              <a:rPr lang="ru-RU" sz="3600" spc="110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spc="-55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105" dirty="0" smtClean="0">
                <a:solidFill>
                  <a:srgbClr val="404040"/>
                </a:solidFill>
                <a:latin typeface="Verdana"/>
                <a:cs typeface="Verdana"/>
              </a:rPr>
              <a:t>п</a:t>
            </a:r>
            <a:r>
              <a:rPr lang="ru-RU" sz="3600" spc="190" dirty="0" smtClean="0">
                <a:solidFill>
                  <a:srgbClr val="404040"/>
                </a:solidFill>
                <a:latin typeface="Verdana"/>
                <a:cs typeface="Verdana"/>
              </a:rPr>
              <a:t>р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д</a:t>
            </a:r>
            <a:r>
              <a:rPr lang="ru-RU" sz="3600" spc="30" dirty="0" smtClean="0">
                <a:solidFill>
                  <a:srgbClr val="404040"/>
                </a:solidFill>
                <a:latin typeface="Verdana"/>
                <a:cs typeface="Verdana"/>
              </a:rPr>
              <a:t>л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ж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-80" dirty="0" smtClean="0">
                <a:solidFill>
                  <a:srgbClr val="404040"/>
                </a:solidFill>
                <a:latin typeface="Verdana"/>
                <a:cs typeface="Verdana"/>
              </a:rPr>
              <a:t>т</a:t>
            </a:r>
            <a:r>
              <a:rPr lang="ru-RU" sz="3600" spc="-25" dirty="0" smtClean="0">
                <a:solidFill>
                  <a:srgbClr val="404040"/>
                </a:solidFill>
                <a:latin typeface="Verdana"/>
                <a:cs typeface="Verdana"/>
              </a:rPr>
              <a:t>ь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с</a:t>
            </a:r>
            <a:r>
              <a:rPr lang="ru-RU" sz="3600" spc="35" dirty="0" smtClean="0">
                <a:solidFill>
                  <a:srgbClr val="404040"/>
                </a:solidFill>
                <a:latin typeface="Verdana"/>
                <a:cs typeface="Verdana"/>
              </a:rPr>
              <a:t>в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spc="100" dirty="0" smtClean="0">
                <a:solidFill>
                  <a:srgbClr val="404040"/>
                </a:solidFill>
                <a:latin typeface="Verdana"/>
                <a:cs typeface="Verdana"/>
              </a:rPr>
              <a:t>й  </a:t>
            </a:r>
            <a:r>
              <a:rPr lang="ru-RU" sz="3600" spc="35" dirty="0" smtClean="0">
                <a:solidFill>
                  <a:srgbClr val="404040"/>
                </a:solidFill>
                <a:latin typeface="Verdana"/>
                <a:cs typeface="Verdana"/>
              </a:rPr>
              <a:t>в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190" dirty="0" smtClean="0">
                <a:solidFill>
                  <a:srgbClr val="404040"/>
                </a:solidFill>
                <a:latin typeface="Verdana"/>
                <a:cs typeface="Verdana"/>
              </a:rPr>
              <a:t>р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110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spc="-75" dirty="0" smtClean="0">
                <a:solidFill>
                  <a:srgbClr val="404040"/>
                </a:solidFill>
                <a:latin typeface="Verdana"/>
                <a:cs typeface="Verdana"/>
              </a:rPr>
              <a:t>т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190" dirty="0" smtClean="0">
                <a:solidFill>
                  <a:srgbClr val="404040"/>
                </a:solidFill>
                <a:latin typeface="Verdana"/>
                <a:cs typeface="Verdana"/>
              </a:rPr>
              <a:t>р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155" dirty="0" smtClean="0">
                <a:solidFill>
                  <a:srgbClr val="404040"/>
                </a:solidFill>
                <a:latin typeface="Verdana"/>
                <a:cs typeface="Verdana"/>
              </a:rPr>
              <a:t>ш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110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15" dirty="0" smtClean="0">
                <a:solidFill>
                  <a:srgbClr val="404040"/>
                </a:solidFill>
                <a:latin typeface="Verdana"/>
                <a:cs typeface="Verdana"/>
              </a:rPr>
              <a:t>я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-40" dirty="0" smtClean="0">
                <a:solidFill>
                  <a:srgbClr val="404040"/>
                </a:solidFill>
                <a:latin typeface="Verdana"/>
                <a:cs typeface="Verdana"/>
              </a:rPr>
              <a:t>к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й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с</a:t>
            </a:r>
            <a:r>
              <a:rPr lang="ru-RU" sz="3600" spc="-6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spc="-475" dirty="0" smtClean="0">
                <a:solidFill>
                  <a:srgbClr val="404040"/>
                </a:solidFill>
                <a:latin typeface="Verdana"/>
                <a:cs typeface="Verdana"/>
              </a:rPr>
              <a:t>,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с</a:t>
            </a:r>
            <a:r>
              <a:rPr lang="ru-RU" sz="3600" spc="-210" dirty="0" smtClean="0">
                <a:solidFill>
                  <a:srgbClr val="404040"/>
                </a:solidFill>
                <a:latin typeface="Verdana"/>
                <a:cs typeface="Verdana"/>
              </a:rPr>
              <a:t>х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од</a:t>
            </a:r>
            <a:r>
              <a:rPr lang="ru-RU" sz="3600" spc="15" dirty="0" smtClean="0">
                <a:solidFill>
                  <a:srgbClr val="404040"/>
                </a:solidFill>
                <a:latin typeface="Verdana"/>
                <a:cs typeface="Verdana"/>
              </a:rPr>
              <a:t>я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1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spc="25" dirty="0" smtClean="0">
                <a:solidFill>
                  <a:srgbClr val="404040"/>
                </a:solidFill>
                <a:latin typeface="Verdana"/>
                <a:cs typeface="Verdana"/>
              </a:rPr>
              <a:t>з</a:t>
            </a:r>
            <a:r>
              <a:rPr lang="ru-RU" sz="3600" spc="-280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spc="80" dirty="0" smtClean="0">
                <a:solidFill>
                  <a:srgbClr val="404040"/>
                </a:solidFill>
                <a:latin typeface="Verdana"/>
                <a:cs typeface="Verdana"/>
              </a:rPr>
              <a:t>с</a:t>
            </a:r>
            <a:r>
              <a:rPr lang="ru-RU" sz="3600" spc="35" dirty="0" smtClean="0">
                <a:solidFill>
                  <a:srgbClr val="404040"/>
                </a:solidFill>
                <a:latin typeface="Verdana"/>
                <a:cs typeface="Verdana"/>
              </a:rPr>
              <a:t>в</a:t>
            </a:r>
            <a:r>
              <a:rPr lang="ru-RU" sz="3600" spc="85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spc="6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spc="100" dirty="0" smtClean="0">
                <a:solidFill>
                  <a:srgbClr val="404040"/>
                </a:solidFill>
                <a:latin typeface="Verdana"/>
                <a:cs typeface="Verdana"/>
              </a:rPr>
              <a:t>й  </a:t>
            </a:r>
            <a:r>
              <a:rPr lang="ru-RU" sz="3600" spc="35" dirty="0" smtClean="0">
                <a:solidFill>
                  <a:srgbClr val="404040"/>
                </a:solidFill>
                <a:latin typeface="Verdana"/>
                <a:cs typeface="Verdana"/>
              </a:rPr>
              <a:t>позиции.</a:t>
            </a:r>
            <a:endParaRPr lang="ru-RU" sz="3600" dirty="0" smtClean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lang="ru-RU" sz="3600" dirty="0" smtClean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lang="ru-RU" sz="3600" b="1" spc="-8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b="1" spc="-18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b="1" spc="-370" dirty="0" smtClean="0">
                <a:solidFill>
                  <a:srgbClr val="404040"/>
                </a:solidFill>
                <a:latin typeface="Verdana"/>
                <a:cs typeface="Verdana"/>
              </a:rPr>
              <a:t>3</a:t>
            </a:r>
            <a:r>
              <a:rPr lang="ru-RU" sz="3600" b="1" spc="-18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b="1" spc="-55" dirty="0" smtClean="0">
                <a:solidFill>
                  <a:srgbClr val="404040"/>
                </a:solidFill>
                <a:latin typeface="Verdana"/>
                <a:cs typeface="Verdana"/>
              </a:rPr>
              <a:t>м</a:t>
            </a:r>
            <a:r>
              <a:rPr lang="ru-RU" sz="3600" b="1" spc="-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b="1" spc="-85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b="1" spc="-120" dirty="0" smtClean="0">
                <a:solidFill>
                  <a:srgbClr val="404040"/>
                </a:solidFill>
                <a:latin typeface="Verdana"/>
                <a:cs typeface="Verdana"/>
              </a:rPr>
              <a:t>у</a:t>
            </a:r>
            <a:r>
              <a:rPr lang="ru-RU" sz="3600" b="1" spc="-10" dirty="0" smtClean="0">
                <a:solidFill>
                  <a:srgbClr val="404040"/>
                </a:solidFill>
                <a:latin typeface="Verdana"/>
                <a:cs typeface="Verdana"/>
              </a:rPr>
              <a:t>т</a:t>
            </a:r>
            <a:r>
              <a:rPr lang="ru-RU" sz="3600" b="1" spc="-245" dirty="0" smtClean="0">
                <a:solidFill>
                  <a:srgbClr val="404040"/>
                </a:solidFill>
                <a:latin typeface="Verdana"/>
                <a:cs typeface="Verdana"/>
              </a:rPr>
              <a:t>ы</a:t>
            </a:r>
            <a:r>
              <a:rPr lang="ru-RU" sz="3600" b="1" spc="-18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b="1" spc="-85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b="1" spc="-200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b="1" spc="-18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b="1" spc="-25" dirty="0" smtClean="0">
                <a:solidFill>
                  <a:srgbClr val="404040"/>
                </a:solidFill>
                <a:latin typeface="Verdana"/>
                <a:cs typeface="Verdana"/>
              </a:rPr>
              <a:t>р</a:t>
            </a:r>
            <a:r>
              <a:rPr lang="ru-RU" sz="3600" b="1" spc="-75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b="1" spc="-105" dirty="0" smtClean="0">
                <a:solidFill>
                  <a:srgbClr val="404040"/>
                </a:solidFill>
                <a:latin typeface="Verdana"/>
                <a:cs typeface="Verdana"/>
              </a:rPr>
              <a:t>ш</a:t>
            </a:r>
            <a:r>
              <a:rPr lang="ru-RU" sz="3600" b="1" spc="-75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b="1" spc="-85" dirty="0" smtClean="0">
                <a:solidFill>
                  <a:srgbClr val="404040"/>
                </a:solidFill>
                <a:latin typeface="Verdana"/>
                <a:cs typeface="Verdana"/>
              </a:rPr>
              <a:t>н</a:t>
            </a:r>
            <a:r>
              <a:rPr lang="ru-RU" sz="3600" b="1" spc="-40" dirty="0" smtClean="0">
                <a:solidFill>
                  <a:srgbClr val="404040"/>
                </a:solidFill>
                <a:latin typeface="Verdana"/>
                <a:cs typeface="Verdana"/>
              </a:rPr>
              <a:t>и</a:t>
            </a:r>
            <a:r>
              <a:rPr lang="ru-RU" sz="3600" b="1" spc="-70" dirty="0" smtClean="0">
                <a:solidFill>
                  <a:srgbClr val="404040"/>
                </a:solidFill>
                <a:latin typeface="Verdana"/>
                <a:cs typeface="Verdana"/>
              </a:rPr>
              <a:t>е</a:t>
            </a:r>
            <a:r>
              <a:rPr lang="ru-RU" sz="3600" b="1" spc="-185" dirty="0" smtClean="0">
                <a:solidFill>
                  <a:srgbClr val="404040"/>
                </a:solidFill>
                <a:latin typeface="Verdana"/>
                <a:cs typeface="Verdana"/>
              </a:rPr>
              <a:t> </a:t>
            </a:r>
            <a:r>
              <a:rPr lang="ru-RU" sz="3600" b="1" spc="-180" dirty="0" smtClean="0">
                <a:solidFill>
                  <a:srgbClr val="404040"/>
                </a:solidFill>
                <a:latin typeface="Verdana"/>
                <a:cs typeface="Verdana"/>
              </a:rPr>
              <a:t>в</a:t>
            </a:r>
            <a:r>
              <a:rPr lang="ru-RU" sz="3600" b="1" spc="-110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b="1" spc="-114" dirty="0" smtClean="0">
                <a:solidFill>
                  <a:srgbClr val="404040"/>
                </a:solidFill>
                <a:latin typeface="Verdana"/>
                <a:cs typeface="Verdana"/>
              </a:rPr>
              <a:t>п</a:t>
            </a:r>
            <a:r>
              <a:rPr lang="ru-RU" sz="3600" b="1" spc="-25" dirty="0" smtClean="0">
                <a:solidFill>
                  <a:srgbClr val="404040"/>
                </a:solidFill>
                <a:latin typeface="Verdana"/>
                <a:cs typeface="Verdana"/>
              </a:rPr>
              <a:t>р</a:t>
            </a:r>
            <a:r>
              <a:rPr lang="ru-RU" sz="3600" b="1" spc="-110" dirty="0" smtClean="0">
                <a:solidFill>
                  <a:srgbClr val="404040"/>
                </a:solidFill>
                <a:latin typeface="Verdana"/>
                <a:cs typeface="Verdana"/>
              </a:rPr>
              <a:t>о</a:t>
            </a:r>
            <a:r>
              <a:rPr lang="ru-RU" sz="3600" b="1" spc="-25" dirty="0" smtClean="0">
                <a:solidFill>
                  <a:srgbClr val="404040"/>
                </a:solidFill>
                <a:latin typeface="Verdana"/>
                <a:cs typeface="Verdana"/>
              </a:rPr>
              <a:t>с</a:t>
            </a:r>
            <a:r>
              <a:rPr lang="ru-RU" sz="3600" b="1" spc="-204" dirty="0" smtClean="0">
                <a:solidFill>
                  <a:srgbClr val="404040"/>
                </a:solidFill>
                <a:latin typeface="Verdana"/>
                <a:cs typeface="Verdana"/>
              </a:rPr>
              <a:t>а</a:t>
            </a:r>
            <a:r>
              <a:rPr lang="ru-RU" sz="3600" b="1" spc="-310" dirty="0" smtClean="0">
                <a:solidFill>
                  <a:srgbClr val="404040"/>
                </a:solidFill>
                <a:latin typeface="Verdana"/>
                <a:cs typeface="Verdana"/>
              </a:rPr>
              <a:t>.</a:t>
            </a:r>
            <a:endParaRPr lang="ru-RU" sz="3600" dirty="0">
              <a:latin typeface="Verdana"/>
              <a:cs typeface="Verdana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57192" y="1214410"/>
            <a:ext cx="8858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lang="ru-RU" sz="6000" dirty="0" smtClean="0">
                <a:latin typeface="Verdana"/>
                <a:cs typeface="Verdana"/>
              </a:rPr>
              <a:t>Командная работа</a:t>
            </a:r>
            <a:endParaRPr lang="ru-RU" sz="6000" dirty="0" smtClean="0">
              <a:latin typeface="Verdana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1000068" y="571468"/>
            <a:ext cx="15164435" cy="859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97525" marR="5080" indent="-5585460" algn="ctr">
              <a:lnSpc>
                <a:spcPct val="100000"/>
              </a:lnSpc>
              <a:spcBef>
                <a:spcPts val="100"/>
              </a:spcBef>
            </a:pPr>
            <a:r>
              <a:rPr lang="ru-RU" sz="5500" dirty="0" smtClean="0"/>
              <a:t>саду</a:t>
            </a:r>
            <a:endParaRPr sz="5500"/>
          </a:p>
        </p:txBody>
      </p:sp>
      <p:pic>
        <p:nvPicPr>
          <p:cNvPr id="23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3406" y="0"/>
            <a:ext cx="13644594" cy="10001284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4857720" y="1071534"/>
            <a:ext cx="9715568" cy="923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spc="819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Утром </a:t>
            </a:r>
            <a:r>
              <a:rPr lang="ru-RU" sz="5400" spc="819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П</a:t>
            </a:r>
            <a:r>
              <a:rPr lang="ru-RU" sz="5400" spc="819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етя капризничал и захотел взять в детский сад дорогую игрушку. Играя группе с другом он подарил эту игрушку Степе и тот довольный ушел с ней домой.</a:t>
            </a:r>
          </a:p>
          <a:p>
            <a:r>
              <a:rPr lang="en-US" sz="5400" spc="819" dirty="0" err="1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ps</a:t>
            </a:r>
            <a:r>
              <a:rPr lang="ru-RU" sz="5400" spc="819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.Мама в шоке, ведь игрушка была очень дорогой.</a:t>
            </a:r>
            <a:endParaRPr lang="ru-RU" sz="5400" dirty="0"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72100" y="0"/>
            <a:ext cx="77153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Ситуация в детском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 flipH="1">
            <a:off x="500002" y="928658"/>
            <a:ext cx="3357586" cy="8120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773089" cy="277327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08018" y="8420144"/>
            <a:ext cx="4312098" cy="186685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71770" y="357155"/>
            <a:ext cx="12787402" cy="6123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ru-RU" b="1" dirty="0" smtClean="0"/>
              <a:t>Разбираемся с КЕЙСОМ</a:t>
            </a:r>
            <a:endParaRPr spc="860" dirty="0"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381852" y="1428724"/>
            <a:ext cx="1906148" cy="2971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382" y="1282631"/>
            <a:ext cx="13658598" cy="9004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0404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1059</TotalTime>
  <Words>347</Words>
  <Application>Microsoft Office PowerPoint</Application>
  <PresentationFormat>Произвольный</PresentationFormat>
  <Paragraphs>41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«Третий год жизни или я сам!»  </vt:lpstr>
      <vt:lpstr>Слайд 2</vt:lpstr>
      <vt:lpstr>Слайд 3</vt:lpstr>
      <vt:lpstr>Слайд 4</vt:lpstr>
      <vt:lpstr>Слайд 5</vt:lpstr>
      <vt:lpstr>Кризис 3х лет</vt:lpstr>
      <vt:lpstr>Слайд 7</vt:lpstr>
      <vt:lpstr>саду</vt:lpstr>
      <vt:lpstr>Разбираемся с КЕЙСОМ</vt:lpstr>
      <vt:lpstr>Слайд 10</vt:lpstr>
      <vt:lpstr>Кейс советов и антисоветов - создай правила для себя и своей семьи.</vt:lpstr>
      <vt:lpstr>Просмотр видео</vt:lpstr>
      <vt:lpstr>Слайд 13</vt:lpstr>
      <vt:lpstr>Самостоятельные дети – развитые дети! Давайте будем стремиться к развитию наших детей!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"Год семьи - каждый год"</dc:title>
  <dc:creator>Irina Pshenichnaya</dc:creator>
  <cp:keywords>DAGKjAvgMKI,BADvYnMHbAg</cp:keywords>
  <cp:lastModifiedBy>Пользователь Windows</cp:lastModifiedBy>
  <cp:revision>37</cp:revision>
  <dcterms:created xsi:type="dcterms:W3CDTF">2024-10-14T16:36:57Z</dcterms:created>
  <dcterms:modified xsi:type="dcterms:W3CDTF">2024-10-20T18:56:52Z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2024-07-11T00:00:00Z</vt:filetime>
  </property>
  <property fmtid="{D5CDD505-2E9C-101B-9397-08002B2CF9AE}" pid="3" name="Creator">
    <vt:lpwstr>Canva</vt:lpwstr>
  </property>
  <property fmtid="{D5CDD505-2E9C-101B-9397-08002B2CF9AE}" pid="4" name="LastSaved">
    <vt:filetime>2024-10-14T00:00:00Z</vt:filetime>
  </property>
</Properties>
</file>