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394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2E3CE-0EF9-4A3D-8894-F30BA0C538C3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7BDF1-21C0-4C56-A21D-294EA78EBF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2E3CE-0EF9-4A3D-8894-F30BA0C538C3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7BDF1-21C0-4C56-A21D-294EA78EBF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2E3CE-0EF9-4A3D-8894-F30BA0C538C3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7BDF1-21C0-4C56-A21D-294EA78EBF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2E3CE-0EF9-4A3D-8894-F30BA0C538C3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7BDF1-21C0-4C56-A21D-294EA78EBF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2E3CE-0EF9-4A3D-8894-F30BA0C538C3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7BDF1-21C0-4C56-A21D-294EA78EBF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2E3CE-0EF9-4A3D-8894-F30BA0C538C3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7BDF1-21C0-4C56-A21D-294EA78EBF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2E3CE-0EF9-4A3D-8894-F30BA0C538C3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7BDF1-21C0-4C56-A21D-294EA78EBF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2E3CE-0EF9-4A3D-8894-F30BA0C538C3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7BDF1-21C0-4C56-A21D-294EA78EBF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2E3CE-0EF9-4A3D-8894-F30BA0C538C3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7BDF1-21C0-4C56-A21D-294EA78EBF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2E3CE-0EF9-4A3D-8894-F30BA0C538C3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7BDF1-21C0-4C56-A21D-294EA78EBF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2E3CE-0EF9-4A3D-8894-F30BA0C538C3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7BDF1-21C0-4C56-A21D-294EA78EBF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>
                <a:alpha val="47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C2E3CE-0EF9-4A3D-8894-F30BA0C538C3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57BDF1-21C0-4C56-A21D-294EA78EBF8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edg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A1%D1%82%D1%80%D0%B0%D0%BD%D0%B0" TargetMode="External"/><Relationship Id="rId3" Type="http://schemas.openxmlformats.org/officeDocument/2006/relationships/hyperlink" Target="http://ru.wikipedia.org/wiki/%D0%97%D0%BD%D0%B0%D0%BA" TargetMode="External"/><Relationship Id="rId7" Type="http://schemas.openxmlformats.org/officeDocument/2006/relationships/hyperlink" Target="http://ru.wikipedia.org/wiki/%D0%93%D0%BE%D1%80%D0%BE%D0%B4" TargetMode="External"/><Relationship Id="rId2" Type="http://schemas.openxmlformats.org/officeDocument/2006/relationships/hyperlink" Target="http://ru.wikipedia.org/wiki/%D0%AD%D0%BC%D0%B1%D0%BB%D0%B5%D0%BC%D0%B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A0%D0%BE%D0%B4_(%D0%B3%D0%B5%D0%BD%D0%B5%D0%B0%D0%BB%D0%BE%D0%B3%D0%B8%D1%8F)" TargetMode="External"/><Relationship Id="rId5" Type="http://schemas.openxmlformats.org/officeDocument/2006/relationships/hyperlink" Target="http://ru.wikipedia.org/wiki/%D0%A1%D0%BE%D1%81%D0%BB%D0%BE%D0%B2%D0%B8%D0%B5" TargetMode="External"/><Relationship Id="rId4" Type="http://schemas.openxmlformats.org/officeDocument/2006/relationships/hyperlink" Target="http://ru.wikipedia.org/wiki/%D0%A7%D0%B5%D0%BB%D0%BE%D0%B2%D0%B5%D0%BA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14357"/>
            <a:ext cx="7772400" cy="1928825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chemeClr val="bg1"/>
                </a:solidFill>
                <a:cs typeface="Mongolian Baiti" pitchFamily="66" charset="0"/>
              </a:rPr>
              <a:t>Геральдика</a:t>
            </a:r>
            <a:endParaRPr lang="ru-RU" sz="6600" b="1" dirty="0">
              <a:solidFill>
                <a:schemeClr val="bg1"/>
              </a:solidFill>
              <a:cs typeface="Mongolian Baiti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643182"/>
            <a:ext cx="7415242" cy="2995618"/>
          </a:xfrm>
        </p:spPr>
        <p:txBody>
          <a:bodyPr>
            <a:normAutofit lnSpcReduction="10000"/>
          </a:bodyPr>
          <a:lstStyle/>
          <a:p>
            <a:r>
              <a:rPr lang="ru-RU" sz="4800" dirty="0" smtClean="0">
                <a:solidFill>
                  <a:schemeClr val="bg1"/>
                </a:solidFill>
              </a:rPr>
              <a:t>- это раздел </a:t>
            </a:r>
            <a:r>
              <a:rPr lang="ru-RU" sz="4800" dirty="0">
                <a:solidFill>
                  <a:schemeClr val="bg1"/>
                </a:solidFill>
              </a:rPr>
              <a:t>исторической науки, изучающей гербы и их историю; описание гербов.</a:t>
            </a:r>
          </a:p>
          <a:p>
            <a:endParaRPr lang="ru-RU" dirty="0"/>
          </a:p>
        </p:txBody>
      </p:sp>
      <p:pic>
        <p:nvPicPr>
          <p:cNvPr id="4" name="Рисунок 3" descr="Герб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428604"/>
            <a:ext cx="1619250" cy="20955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9704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Тема урока: История герба Нижнегалинского сельского поселения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" name="Содержимое 5" descr="http://www.heraldicum.ru/russia/subjects/towns/images/n_galino2.gif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1857364"/>
            <a:ext cx="3357585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Билет на машину времени для полёта в прошлое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2071678"/>
          <a:ext cx="8229600" cy="36433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43296"/>
                <a:gridCol w="4686304"/>
              </a:tblGrid>
              <a:tr h="1821669"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sz="3600" dirty="0" smtClean="0">
                          <a:cs typeface="Mongolian Baiti" pitchFamily="66" charset="0"/>
                        </a:rPr>
                        <a:t>Опасения</a:t>
                      </a:r>
                      <a:endParaRPr lang="ru-RU" sz="3600" dirty="0">
                        <a:cs typeface="Mongolian Baiti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cs typeface="Mongolian Baiti" pitchFamily="66" charset="0"/>
                      </a:endParaRPr>
                    </a:p>
                    <a:p>
                      <a:pPr algn="ctr"/>
                      <a:r>
                        <a:rPr lang="ru-RU" sz="3600" dirty="0" smtClean="0">
                          <a:cs typeface="Mongolian Baiti" pitchFamily="66" charset="0"/>
                        </a:rPr>
                        <a:t>Ожидания</a:t>
                      </a:r>
                      <a:endParaRPr lang="ru-RU" sz="3600" dirty="0">
                        <a:cs typeface="Mongolian Baiti" pitchFamily="66" charset="0"/>
                      </a:endParaRPr>
                    </a:p>
                  </a:txBody>
                  <a:tcPr/>
                </a:tc>
              </a:tr>
              <a:tr h="1821669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bg1"/>
                          </a:solidFill>
                        </a:rPr>
                        <a:t>Заполнить и отдать учителю.</a:t>
                      </a:r>
                      <a:endParaRPr lang="ru-RU" sz="3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bg1"/>
                          </a:solidFill>
                        </a:rPr>
                        <a:t>Заполнить</a:t>
                      </a:r>
                    </a:p>
                    <a:p>
                      <a:pPr algn="ctr"/>
                      <a:r>
                        <a:rPr lang="ru-RU" sz="3600" dirty="0" smtClean="0">
                          <a:solidFill>
                            <a:schemeClr val="bg1"/>
                          </a:solidFill>
                        </a:rPr>
                        <a:t> и оставить у себя.</a:t>
                      </a:r>
                      <a:endParaRPr lang="ru-RU" sz="3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Правила </a:t>
            </a:r>
            <a:r>
              <a:rPr lang="ru-RU" dirty="0" err="1" smtClean="0">
                <a:solidFill>
                  <a:schemeClr val="bg1"/>
                </a:solidFill>
              </a:rPr>
              <a:t>квест-игры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 «Назад в прошлое»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01080" cy="4972072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Н</a:t>
            </a:r>
            <a:r>
              <a:rPr lang="ru-RU" sz="2400" dirty="0" smtClean="0">
                <a:solidFill>
                  <a:schemeClr val="bg1"/>
                </a:solidFill>
              </a:rPr>
              <a:t>а </a:t>
            </a:r>
            <a:r>
              <a:rPr lang="ru-RU" sz="2400" dirty="0" smtClean="0">
                <a:solidFill>
                  <a:schemeClr val="bg1"/>
                </a:solidFill>
              </a:rPr>
              <a:t>машине времени нужно долететь до конвертов: 1 группа – конверт «Начало-мамонт», 2 группа – конверт «Начало-ресурсы», 3 группа или обучающиеся, которые хотят работать индивидуально – конверт «Начало – фон».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Изучить информацию и перейти к следующему конверту по часовой стрелке. 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Выполнить задание и сносить его на проверку учителю. При правильном выполнении учитель даст деталь от герба.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Выполнить задания во всех конвертах по кругу. Когда дошли до своего первого конверта, то создаём машину времени и возвращаемся обратно на свои места за партой.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Игра «Есть контакт»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Приглашаю 10 желающих, проверить свои знания новых определений.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Карточку со стола учителя.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Каждому </a:t>
            </a:r>
            <a:r>
              <a:rPr lang="ru-RU" dirty="0">
                <a:solidFill>
                  <a:schemeClr val="bg1"/>
                </a:solidFill>
              </a:rPr>
              <a:t>участнику с термином нужно найти участника с определением</a:t>
            </a:r>
            <a:r>
              <a:rPr lang="ru-RU" dirty="0" smtClean="0">
                <a:solidFill>
                  <a:schemeClr val="bg1"/>
                </a:solidFill>
              </a:rPr>
              <a:t>. И наоборот.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Когда </a:t>
            </a:r>
            <a:r>
              <a:rPr lang="ru-RU" dirty="0" smtClean="0">
                <a:solidFill>
                  <a:schemeClr val="bg1"/>
                </a:solidFill>
              </a:rPr>
              <a:t>вы найдёте друг друга, </a:t>
            </a:r>
            <a:r>
              <a:rPr lang="ru-RU" dirty="0">
                <a:solidFill>
                  <a:schemeClr val="bg1"/>
                </a:solidFill>
              </a:rPr>
              <a:t>то </a:t>
            </a:r>
            <a:r>
              <a:rPr lang="ru-RU" dirty="0" smtClean="0">
                <a:solidFill>
                  <a:schemeClr val="bg1"/>
                </a:solidFill>
              </a:rPr>
              <a:t>возьмитесь </a:t>
            </a:r>
            <a:r>
              <a:rPr lang="ru-RU" dirty="0">
                <a:solidFill>
                  <a:schemeClr val="bg1"/>
                </a:solidFill>
              </a:rPr>
              <a:t>за руки и </a:t>
            </a:r>
            <a:r>
              <a:rPr lang="ru-RU" dirty="0" smtClean="0">
                <a:solidFill>
                  <a:schemeClr val="bg1"/>
                </a:solidFill>
              </a:rPr>
              <a:t>крикните: </a:t>
            </a:r>
            <a:r>
              <a:rPr lang="ru-RU" dirty="0">
                <a:solidFill>
                  <a:schemeClr val="bg1"/>
                </a:solidFill>
              </a:rPr>
              <a:t>«Есть контакт</a:t>
            </a:r>
            <a:r>
              <a:rPr lang="ru-RU" dirty="0" smtClean="0">
                <a:solidFill>
                  <a:schemeClr val="bg1"/>
                </a:solidFill>
              </a:rPr>
              <a:t>!»</a:t>
            </a:r>
            <a:r>
              <a:rPr lang="ru-RU" dirty="0">
                <a:solidFill>
                  <a:schemeClr val="bg1"/>
                </a:solidFill>
              </a:rPr>
              <a:t> </a:t>
            </a:r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Проверка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7295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3098"/>
                <a:gridCol w="618650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Термин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Определение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kern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Устье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место впадения реки в другую реку, море или озеро.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Музей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учреждение, занимающееся собиранием, изучением, хранением и экспонированием предметов – памятников естественной истории, материальной и духовной культуры, а так же просветительской и популяризаторской деятельностью.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kern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Герб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b="1" u="sng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hlinkClick r:id="rId2"/>
                        </a:rPr>
                        <a:t>эмблема</a:t>
                      </a:r>
                      <a:r>
                        <a:rPr lang="ru-RU" sz="1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, отличительный </a:t>
                      </a:r>
                      <a:r>
                        <a:rPr lang="ru-RU" sz="1800" b="1" u="sng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знак</a:t>
                      </a:r>
                      <a:r>
                        <a:rPr lang="ru-RU" sz="1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, передаваемый по наследству, на котором изображаются предметы, символизирующие владельца герба (</a:t>
                      </a:r>
                      <a:r>
                        <a:rPr lang="ru-RU" sz="1800" b="1" u="sng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человека</a:t>
                      </a:r>
                      <a:r>
                        <a:rPr lang="ru-RU" sz="1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, </a:t>
                      </a:r>
                      <a:r>
                        <a:rPr lang="ru-RU" sz="1800" b="1" u="sng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hlinkClick r:id="rId5"/>
                        </a:rPr>
                        <a:t>сословие</a:t>
                      </a:r>
                      <a:r>
                        <a:rPr lang="ru-RU" sz="1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, </a:t>
                      </a:r>
                      <a:r>
                        <a:rPr lang="ru-RU" sz="1800" b="1" u="sng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hlinkClick r:id="rId6"/>
                        </a:rPr>
                        <a:t>род</a:t>
                      </a:r>
                      <a:r>
                        <a:rPr lang="ru-RU" sz="1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, </a:t>
                      </a:r>
                      <a:r>
                        <a:rPr lang="ru-RU" sz="1800" b="1" u="sng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hlinkClick r:id="rId7"/>
                        </a:rPr>
                        <a:t>город</a:t>
                      </a:r>
                      <a:r>
                        <a:rPr lang="ru-RU" sz="1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, </a:t>
                      </a:r>
                      <a:r>
                        <a:rPr lang="ru-RU" sz="1800" b="1" u="sng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hlinkClick r:id="rId8"/>
                        </a:rPr>
                        <a:t>страну</a:t>
                      </a:r>
                      <a:r>
                        <a:rPr lang="ru-RU" sz="1800" b="1" u="sng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и т. п.).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Мамонт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ископаемое млекопитающее семейства слонов с длинной шерстью и большими загнутыми бивнями.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alibri"/>
                          <a:cs typeface="Mongolian Baiti" pitchFamily="66" charset="0"/>
                        </a:rPr>
                        <a:t>Геральдика</a:t>
                      </a:r>
                      <a:endParaRPr lang="ru-RU" sz="2400" b="1" dirty="0">
                        <a:latin typeface="Calibri"/>
                        <a:cs typeface="Mongolian Baiti" pitchFamily="66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раздел исторической науки, изучающей гербы и их историю; описание гербов.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9704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Герб Нижнегалинского сельского поселения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" name="Содержимое 5" descr="http://www.heraldicum.ru/russia/subjects/towns/images/n_galino2.gif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1857364"/>
            <a:ext cx="3357585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86861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Домашнее задание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Узнать историю герба г. Верещагино, Верещагинского района или любого другого сельского поселения.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http://www.heraldicum.ru/russia/subjects/towns/images/veresag1.gif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4143380"/>
            <a:ext cx="1781175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heraldicum.ru/russia/subjects/towns/images/veresag3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4286256"/>
            <a:ext cx="15621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enc.permculture.ru/getImage.do?object=1805019821&amp;original=1&amp;compatible=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64" y="4143380"/>
            <a:ext cx="14859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Спасибо за внимание!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Конфеты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805780"/>
            <a:ext cx="8229600" cy="4409301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278</Words>
  <Application>Microsoft Office PowerPoint</Application>
  <PresentationFormat>Экран (4:3)</PresentationFormat>
  <Paragraphs>37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Геральдика</vt:lpstr>
      <vt:lpstr>Тема урока: История герба Нижнегалинского сельского поселения</vt:lpstr>
      <vt:lpstr>Билет на машину времени для полёта в прошлое</vt:lpstr>
      <vt:lpstr>Правила квест-игры  «Назад в прошлое»</vt:lpstr>
      <vt:lpstr>Игра «Есть контакт»</vt:lpstr>
      <vt:lpstr>Проверка</vt:lpstr>
      <vt:lpstr>Герб Нижнегалинского сельского поселения</vt:lpstr>
      <vt:lpstr>  Домашнее задание Узнать историю герба г. Верещагино, Верещагинского района или любого другого сельского поселения.  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Геральдика</dc:title>
  <dc:creator>Антон Сергеевич</dc:creator>
  <cp:lastModifiedBy>дом</cp:lastModifiedBy>
  <cp:revision>3</cp:revision>
  <dcterms:created xsi:type="dcterms:W3CDTF">2021-02-12T09:35:53Z</dcterms:created>
  <dcterms:modified xsi:type="dcterms:W3CDTF">2021-02-12T02:28:13Z</dcterms:modified>
</cp:coreProperties>
</file>