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9" r:id="rId3"/>
    <p:sldId id="263" r:id="rId4"/>
    <p:sldId id="268" r:id="rId5"/>
    <p:sldId id="269" r:id="rId6"/>
    <p:sldId id="258" r:id="rId7"/>
    <p:sldId id="270" r:id="rId8"/>
    <p:sldId id="261" r:id="rId9"/>
    <p:sldId id="282" r:id="rId10"/>
    <p:sldId id="259" r:id="rId11"/>
    <p:sldId id="281" r:id="rId12"/>
    <p:sldId id="274" r:id="rId13"/>
    <p:sldId id="265" r:id="rId14"/>
    <p:sldId id="277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184"/>
    <a:srgbClr val="222C8E"/>
    <a:srgbClr val="FAD434"/>
    <a:srgbClr val="F63245"/>
    <a:srgbClr val="FED08C"/>
    <a:srgbClr val="E5EFFB"/>
    <a:srgbClr val="E84524"/>
    <a:srgbClr val="FADEAC"/>
    <a:srgbClr val="F4BA52"/>
    <a:srgbClr val="3075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>
      <p:cViewPr varScale="1">
        <p:scale>
          <a:sx n="86" d="100"/>
          <a:sy n="86" d="100"/>
        </p:scale>
        <p:origin x="6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Document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3" y="15703"/>
            <a:ext cx="9081271" cy="6842297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</p:pic>
      <p:sp>
        <p:nvSpPr>
          <p:cNvPr id="6" name="Блок-схема: несколько документов 5"/>
          <p:cNvSpPr/>
          <p:nvPr/>
        </p:nvSpPr>
        <p:spPr>
          <a:xfrm>
            <a:off x="1005121" y="1280925"/>
            <a:ext cx="7086600" cy="1922909"/>
          </a:xfrm>
          <a:prstGeom prst="flowChartMultidocument">
            <a:avLst/>
          </a:prstGeom>
          <a:solidFill>
            <a:srgbClr val="F4BA52"/>
          </a:solidFill>
          <a:ln>
            <a:solidFill>
              <a:srgbClr val="00206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sz="6000" b="1" dirty="0">
              <a:ln/>
              <a:solidFill>
                <a:srgbClr val="C00000"/>
              </a:solidFill>
              <a:latin typeface="Franklin Gothic Heavy" panose="020B0903020102020204" pitchFamily="34" charset="0"/>
            </a:endParaRPr>
          </a:p>
          <a:p>
            <a:pPr algn="r"/>
            <a:r>
              <a:rPr lang="en-US" sz="6000" b="1" dirty="0">
                <a:ln/>
                <a:solidFill>
                  <a:srgbClr val="C00000"/>
                </a:solidFill>
                <a:latin typeface="Franklin Gothic Heavy" panose="020B0903020102020204" pitchFamily="34" charset="0"/>
              </a:rPr>
              <a:t>  </a:t>
            </a:r>
            <a:r>
              <a:rPr lang="ru-RU" sz="6000" b="1" dirty="0">
                <a:ln/>
                <a:solidFill>
                  <a:srgbClr val="C00000"/>
                </a:solidFill>
                <a:latin typeface="Franklin Gothic Heavy" panose="020B0903020102020204" pitchFamily="34" charset="0"/>
              </a:rPr>
              <a:t>Технология </a:t>
            </a:r>
            <a:r>
              <a:rPr lang="en-US" sz="6000" b="1" dirty="0">
                <a:ln/>
                <a:solidFill>
                  <a:srgbClr val="C00000"/>
                </a:solidFill>
                <a:latin typeface="Franklin Gothic Heavy" panose="020B0903020102020204" pitchFamily="34" charset="0"/>
              </a:rPr>
              <a:t>                                                                           </a:t>
            </a:r>
            <a:r>
              <a:rPr lang="en-US" sz="10000" b="1" dirty="0" err="1">
                <a:ln/>
                <a:solidFill>
                  <a:srgbClr val="C00000"/>
                </a:solidFill>
                <a:latin typeface="Franklin Gothic Heavy" panose="020B0903020102020204" pitchFamily="34" charset="0"/>
              </a:rPr>
              <a:t>Lapbooka</a:t>
            </a:r>
            <a:endParaRPr lang="ru-RU" sz="10000" b="1" dirty="0">
              <a:ln/>
              <a:solidFill>
                <a:srgbClr val="C00000"/>
              </a:solidFill>
              <a:latin typeface="Franklin Gothic Heavy" panose="020B0903020102020204" pitchFamily="34" charset="0"/>
            </a:endParaRPr>
          </a:p>
          <a:p>
            <a:pPr algn="r"/>
            <a:endParaRPr lang="ru-RU" sz="2800" b="1" dirty="0">
              <a:ln/>
              <a:solidFill>
                <a:srgbClr val="C00000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184131"/>
            <a:ext cx="6553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222C8E"/>
                </a:solidFill>
              </a:rPr>
              <a:t>Муниципальное казенное дошкольное образовательное учреждение «Детский сад №88» </a:t>
            </a:r>
            <a:r>
              <a:rPr lang="ru-RU" sz="2000" b="1" dirty="0" err="1">
                <a:solidFill>
                  <a:srgbClr val="222C8E"/>
                </a:solidFill>
              </a:rPr>
              <a:t>г.Кирова</a:t>
            </a:r>
            <a:r>
              <a:rPr lang="ru-RU" sz="2000" b="1" dirty="0">
                <a:solidFill>
                  <a:srgbClr val="222C8E"/>
                </a:solidFill>
              </a:rPr>
              <a:t>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Georgia" panose="02040502050405020303" pitchFamily="18" charset="0"/>
              </a:rPr>
              <a:t>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25165" y="5842122"/>
            <a:ext cx="3581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203184"/>
                </a:solidFill>
              </a:rPr>
              <a:t>Седельникова</a:t>
            </a:r>
          </a:p>
          <a:p>
            <a:pPr algn="ctr"/>
            <a:r>
              <a:rPr lang="ru-RU" b="1" dirty="0">
                <a:solidFill>
                  <a:srgbClr val="203184"/>
                </a:solidFill>
              </a:rPr>
              <a:t> Мария Ивановна </a:t>
            </a:r>
          </a:p>
          <a:p>
            <a:pPr algn="ctr"/>
            <a:r>
              <a:rPr lang="ru-RU" b="1" dirty="0">
                <a:solidFill>
                  <a:srgbClr val="203184"/>
                </a:solidFill>
              </a:rPr>
              <a:t>воспитатель</a:t>
            </a:r>
          </a:p>
          <a:p>
            <a:pPr algn="ctr"/>
            <a:endParaRPr lang="ru-RU" sz="14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221" y="4264040"/>
            <a:ext cx="4944179" cy="24098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4301F6-2375-4F49-94AE-B07D9EF9173D}"/>
              </a:ext>
            </a:extLst>
          </p:cNvPr>
          <p:cNvSpPr txBox="1"/>
          <p:nvPr/>
        </p:nvSpPr>
        <p:spPr>
          <a:xfrm>
            <a:off x="1873221" y="3776526"/>
            <a:ext cx="50281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(цели, задачи, назначение)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40"/>
            <a:ext cx="912785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7624" y="337748"/>
            <a:ext cx="72317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Лепбук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вид совместной                                                   </a:t>
            </a:r>
          </a:p>
          <a:p>
            <a:pPr lvl="0"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деятельности взрослого и ребенка</a:t>
            </a:r>
            <a:endParaRPr lang="ru-RU" sz="3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1311" y="1739664"/>
            <a:ext cx="538828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</a:rPr>
              <a:t>Создание </a:t>
            </a:r>
            <a:r>
              <a:rPr lang="ru-RU" sz="2400" b="1" dirty="0" err="1">
                <a:solidFill>
                  <a:srgbClr val="002060"/>
                </a:solidFill>
              </a:rPr>
              <a:t>лэпбука</a:t>
            </a:r>
            <a:r>
              <a:rPr lang="ru-RU" sz="2400" b="1" dirty="0">
                <a:solidFill>
                  <a:srgbClr val="002060"/>
                </a:solidFill>
              </a:rPr>
              <a:t> - эффективное средство для привлечения родителей к сотрудничеству. </a:t>
            </a:r>
          </a:p>
          <a:p>
            <a:pPr lvl="0"/>
            <a:r>
              <a:rPr lang="ru-RU" sz="2400" b="1" dirty="0">
                <a:solidFill>
                  <a:srgbClr val="002060"/>
                </a:solidFill>
              </a:rPr>
              <a:t>Родители обеспечивают поддержку: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</a:rPr>
              <a:t> организационную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</a:rPr>
              <a:t>техническую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</a:rPr>
              <a:t> информационную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</a:rPr>
              <a:t> мотивационную 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 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029487"/>
              </p:ext>
            </p:extLst>
          </p:nvPr>
        </p:nvGraphicFramePr>
        <p:xfrm>
          <a:off x="5004048" y="3456342"/>
          <a:ext cx="3948121" cy="2470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Документ" r:id="rId4" imgW="5925852" imgH="3708979" progId="Word.Document.12">
                  <p:embed/>
                </p:oleObj>
              </mc:Choice>
              <mc:Fallback>
                <p:oleObj name="Документ" r:id="rId4" imgW="5925852" imgH="37089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04048" y="3456342"/>
                        <a:ext cx="3948121" cy="2470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95328" y="836712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Georgia" panose="02040502050405020303" pitchFamily="18" charset="0"/>
              </a:rPr>
              <a:t>            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b="1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endParaRPr lang="ru-RU" sz="16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9614" y="769313"/>
            <a:ext cx="524733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Минусы в создании </a:t>
            </a:r>
            <a:r>
              <a:rPr lang="ru-RU" sz="3200" b="1" dirty="0" err="1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лэпбука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11E304-C28D-4142-A84F-00FE5289916F}"/>
              </a:ext>
            </a:extLst>
          </p:cNvPr>
          <p:cNvSpPr txBox="1"/>
          <p:nvPr/>
        </p:nvSpPr>
        <p:spPr>
          <a:xfrm>
            <a:off x="2879305" y="1545908"/>
            <a:ext cx="4861048" cy="1697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b="1" dirty="0">
                <a:solidFill>
                  <a:srgbClr val="002060"/>
                </a:solidFill>
              </a:rPr>
              <a:t>в</a:t>
            </a:r>
            <a:r>
              <a:rPr kumimoji="0" lang="ru-RU" sz="2400" b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rPr>
              <a:t>ремя</a:t>
            </a:r>
            <a:r>
              <a:rPr kumimoji="0" lang="ru-RU" sz="24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rPr>
              <a:t> для создания и поиска 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rPr>
              <a:t>       информации;</a:t>
            </a:r>
          </a:p>
          <a:p>
            <a:pPr marL="457200" marR="0" lvl="0" indent="-4572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b="1" dirty="0">
                <a:solidFill>
                  <a:srgbClr val="002060"/>
                </a:solidFill>
              </a:rPr>
              <a:t>оценивание работ</a:t>
            </a:r>
            <a:endParaRPr kumimoji="0" lang="ru-RU" sz="24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1CB707E-5E4C-4386-BB2D-6CEDFAE7F8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38"/>
          <a:stretch/>
        </p:blipFill>
        <p:spPr>
          <a:xfrm>
            <a:off x="2059886" y="4019571"/>
            <a:ext cx="6904602" cy="270109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46F70D6-8101-4A8F-A159-E64C7B203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48" y="4019570"/>
            <a:ext cx="1727347" cy="270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7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85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711199" y="836712"/>
            <a:ext cx="5012929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</a:p>
          <a:p>
            <a:pPr algn="ctr"/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Лэпбук</a:t>
            </a:r>
            <a:r>
              <a:rPr lang="ru-RU" sz="2400" b="1" dirty="0">
                <a:solidFill>
                  <a:srgbClr val="222C8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— это не просто метод, помогающий закрепить и отработать полученные знания, это полет фантазии, это исследование, которые однажды начавшись, будет продолжаться всю жизнь</a:t>
            </a:r>
            <a:endParaRPr lang="ru-RU" sz="2400" b="1" dirty="0">
              <a:solidFill>
                <a:srgbClr val="222C8E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412776"/>
            <a:ext cx="3196704" cy="328804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66026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24" y="0"/>
            <a:ext cx="912785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2988" y="188640"/>
            <a:ext cx="748883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5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Пожелание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 dirty="0">
                <a:solidFill>
                  <a:srgbClr val="2031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Пусть муза, вдохновляющая на создание шедевров, никогда Вас не покидает.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 dirty="0">
                <a:solidFill>
                  <a:srgbClr val="2031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А каждое ваше творческое начинание, сопровождается успехом и признанием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90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57" y="0"/>
            <a:ext cx="9172857" cy="69573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15816" y="928670"/>
            <a:ext cx="60486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Georgia" panose="02040502050405020303" pitchFamily="18" charset="0"/>
              </a:rPr>
              <a:t>            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b="1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endParaRPr lang="ru-RU" sz="1600" b="1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Georgia" panose="02040502050405020303" pitchFamily="18" charset="0"/>
              </a:rPr>
              <a:t>  </a:t>
            </a:r>
            <a:r>
              <a:rPr lang="ru-RU" sz="2400" b="1" dirty="0">
                <a:solidFill>
                  <a:srgbClr val="002060"/>
                </a:solidFill>
                <a:latin typeface="Georgia" panose="02040502050405020303" pitchFamily="18" charset="0"/>
              </a:rPr>
              <a:t>Фольклор/промыслы Вятского края (2 – 4 года)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Georgia" panose="02040502050405020303" pitchFamily="18" charset="0"/>
              </a:rPr>
              <a:t>  Достопримечательности родного города (4 – 5 лет)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Georgia" panose="02040502050405020303" pitchFamily="18" charset="0"/>
              </a:rPr>
              <a:t>Великие люди Вятки (5 – 6 лет)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Georgia" panose="02040502050405020303" pitchFamily="18" charset="0"/>
              </a:rPr>
              <a:t> Природа родного края (6 – 7 лет)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29058" y="928670"/>
            <a:ext cx="341388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solidFill>
                  <a:srgbClr val="C00000"/>
                </a:solidFill>
              </a:rPr>
              <a:t>Темы для </a:t>
            </a:r>
            <a:r>
              <a:rPr lang="ru-RU" sz="3200" b="1" dirty="0" err="1">
                <a:ln w="11430"/>
                <a:solidFill>
                  <a:srgbClr val="C00000"/>
                </a:solidFill>
              </a:rPr>
              <a:t>лэпбука</a:t>
            </a:r>
            <a:endParaRPr lang="ru-RU" sz="3200" b="1" dirty="0">
              <a:ln w="11430"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18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3" y="-13032"/>
            <a:ext cx="9144000" cy="69573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331398-2265-4CB5-82C5-0132C2229C1D}"/>
              </a:ext>
            </a:extLst>
          </p:cNvPr>
          <p:cNvSpPr txBox="1"/>
          <p:nvPr/>
        </p:nvSpPr>
        <p:spPr>
          <a:xfrm>
            <a:off x="2667288" y="5057027"/>
            <a:ext cx="59462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203184"/>
                </a:solidFill>
                <a:effectLst/>
                <a:uLnTx/>
                <a:uFillTx/>
                <a:latin typeface="Calibri"/>
                <a:ea typeface="+mn-ea"/>
                <a:cs typeface="Times New Roman" pitchFamily="18" charset="0"/>
              </a:rPr>
              <a:t>Аспектом современного                     Российского образования является                                                «НАУЧИТЬ УЧИТЬСЯ САМОМУ»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D2E25C-74E8-428E-B1A5-C9A80B131696}"/>
              </a:ext>
            </a:extLst>
          </p:cNvPr>
          <p:cNvSpPr txBox="1"/>
          <p:nvPr/>
        </p:nvSpPr>
        <p:spPr>
          <a:xfrm>
            <a:off x="2667288" y="508722"/>
            <a:ext cx="6336704" cy="4026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203184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	Федеральный государственный стандарт дошкольного образования (ФГОС ДО) ориентирует педагогов, на создание благоприятных условий для развития детей в соответствии с их возрастными и индивидуальными особенностями, развития способностей и творческого потенциала каждого ребенка как субъекта отношений с самим собой, другими детьми, взрослыми и окружающим миром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60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57" y="-99392"/>
            <a:ext cx="9161657" cy="6957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69456" y="344118"/>
            <a:ext cx="6324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лэпбук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D2E7C6-D0AC-417C-9101-250F7538F2D0}"/>
              </a:ext>
            </a:extLst>
          </p:cNvPr>
          <p:cNvSpPr txBox="1"/>
          <p:nvPr/>
        </p:nvSpPr>
        <p:spPr>
          <a:xfrm>
            <a:off x="1168931" y="1758549"/>
            <a:ext cx="74168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Лэпбук</a:t>
            </a:r>
            <a:r>
              <a:rPr lang="ru-RU" sz="2400" b="1" spc="5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(</a:t>
            </a:r>
            <a:r>
              <a:rPr lang="ru-RU" sz="2400" b="1" dirty="0" err="1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lapbook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)</a:t>
            </a:r>
            <a:r>
              <a:rPr lang="ru-RU" sz="2400" b="1" spc="5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–в</a:t>
            </a:r>
            <a:r>
              <a:rPr lang="ru-RU" sz="2400" b="1" spc="5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дословном</a:t>
            </a:r>
            <a:r>
              <a:rPr lang="ru-RU" sz="2400" b="1" spc="5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переводе</a:t>
            </a:r>
            <a:r>
              <a:rPr lang="ru-RU" sz="2400" b="1" spc="5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с</a:t>
            </a:r>
            <a:r>
              <a:rPr lang="ru-RU" sz="2400" b="1" spc="5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английского значит «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наколенная книга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» (</a:t>
            </a:r>
            <a:r>
              <a:rPr lang="ru-RU" sz="2400" b="1" dirty="0" err="1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lap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 –колени, </a:t>
            </a:r>
            <a:r>
              <a:rPr lang="ru-RU" sz="2400" b="1" dirty="0" err="1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book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-</a:t>
            </a:r>
            <a:r>
              <a:rPr lang="ru-RU" sz="2400" b="1" spc="5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ffectLst/>
                <a:ea typeface="Calibri" panose="020F0502020204030204" pitchFamily="34" charset="0"/>
              </a:rPr>
              <a:t>книга)</a:t>
            </a:r>
            <a:endParaRPr lang="ru-RU" sz="2400" b="1" dirty="0">
              <a:solidFill>
                <a:srgbClr val="203184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42E87C-5266-420D-A912-0E745E4D7CEF}"/>
              </a:ext>
            </a:extLst>
          </p:cNvPr>
          <p:cNvSpPr txBox="1"/>
          <p:nvPr/>
        </p:nvSpPr>
        <p:spPr>
          <a:xfrm>
            <a:off x="1168931" y="3011053"/>
            <a:ext cx="74168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/>
            <a:r>
              <a:rPr lang="ru-RU" sz="2400" b="1" i="1" dirty="0" err="1">
                <a:solidFill>
                  <a:srgbClr val="C00000"/>
                </a:solidFill>
                <a:ea typeface="Calibri" panose="020F0502020204030204" pitchFamily="34" charset="0"/>
              </a:rPr>
              <a:t>Лэпбук</a:t>
            </a:r>
            <a:r>
              <a:rPr lang="ru-RU" sz="2400" b="1" dirty="0">
                <a:solidFill>
                  <a:srgbClr val="C00000"/>
                </a:solidFill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</a:rPr>
              <a:t>-</a:t>
            </a:r>
            <a:r>
              <a:rPr lang="ru-RU" sz="2400" b="1" spc="5" dirty="0">
                <a:solidFill>
                  <a:srgbClr val="203184"/>
                </a:solidFill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</a:rPr>
              <a:t>это</a:t>
            </a:r>
            <a:r>
              <a:rPr lang="ru-RU" sz="2400" b="1" spc="5" dirty="0">
                <a:solidFill>
                  <a:srgbClr val="203184"/>
                </a:solidFill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</a:rPr>
              <a:t>самодельная интерактивная папка с кармашками, дверками,</a:t>
            </a:r>
            <a:r>
              <a:rPr lang="ru-RU" sz="2400" b="1" spc="5" dirty="0">
                <a:solidFill>
                  <a:srgbClr val="203184"/>
                </a:solidFill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</a:rPr>
              <a:t>окошками, вкладками и подвижными деталями, в которой</a:t>
            </a:r>
            <a:r>
              <a:rPr lang="ru-RU" sz="2400" b="1" spc="5" dirty="0">
                <a:solidFill>
                  <a:srgbClr val="203184"/>
                </a:solidFill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</a:rPr>
              <a:t>помещены материалы по какой-то определенной теме</a:t>
            </a:r>
            <a:endParaRPr lang="ru-RU" sz="2400" b="1" i="1" dirty="0">
              <a:solidFill>
                <a:srgbClr val="203184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3D34BA3-4BB9-4A5D-8004-DADD743AEB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4410484"/>
            <a:ext cx="5130316" cy="22588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362AAE-FDF1-4FED-9B60-9DBCEFBD5001}"/>
              </a:ext>
            </a:extLst>
          </p:cNvPr>
          <p:cNvSpPr txBox="1"/>
          <p:nvPr/>
        </p:nvSpPr>
        <p:spPr>
          <a:xfrm>
            <a:off x="1168931" y="813822"/>
            <a:ext cx="6424961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20318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Автор пособия – американская</a:t>
            </a:r>
            <a:r>
              <a:rPr kumimoji="0" lang="ru-RU" sz="2400" b="1" i="0" u="none" strike="noStrike" kern="1200" cap="none" spc="0" normalizeH="0" noProof="0" dirty="0">
                <a:ln>
                  <a:noFill/>
                </a:ln>
                <a:solidFill>
                  <a:srgbClr val="20318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писательница из штата </a:t>
            </a:r>
            <a:r>
              <a:rPr kumimoji="0" lang="ru-RU" sz="2400" b="1" i="0" u="none" strike="noStrike" kern="1200" cap="none" spc="0" normalizeH="0" noProof="0" dirty="0" err="1">
                <a:ln>
                  <a:noFill/>
                </a:ln>
                <a:solidFill>
                  <a:srgbClr val="20318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Верджиния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20318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1" i="1" strike="noStrike" kern="1200" cap="none" spc="0" normalizeH="0" baseline="0" noProof="0" dirty="0">
                <a:ln>
                  <a:noFill/>
                </a:ln>
                <a:solidFill>
                  <a:srgbClr val="203184"/>
                </a:solidFill>
                <a:effectLst/>
                <a:uLnTx/>
                <a:uFillTx/>
                <a:latin typeface="Calibri"/>
              </a:rPr>
              <a:t>Тэмми </a:t>
            </a:r>
            <a:r>
              <a:rPr kumimoji="0" lang="ru-RU" sz="2800" b="1" i="1" strike="noStrike" kern="1200" cap="none" spc="0" normalizeH="0" baseline="0" noProof="0" dirty="0" err="1">
                <a:ln>
                  <a:noFill/>
                </a:ln>
                <a:solidFill>
                  <a:srgbClr val="203184"/>
                </a:solidFill>
                <a:effectLst/>
                <a:uLnTx/>
                <a:uFillTx/>
                <a:latin typeface="Calibri"/>
              </a:rPr>
              <a:t>Дюби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79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87824" y="382012"/>
            <a:ext cx="626469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 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dirty="0"/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r>
              <a:rPr lang="ru-RU" sz="2400" b="1" dirty="0">
                <a:solidFill>
                  <a:srgbClr val="222C8E"/>
                </a:solidFill>
              </a:rPr>
              <a:t>: формирование у дошкольников познавательной активности, </a:t>
            </a:r>
            <a:r>
              <a:rPr lang="ru-RU" sz="2400" b="1" dirty="0" err="1">
                <a:solidFill>
                  <a:srgbClr val="222C8E"/>
                </a:solidFill>
              </a:rPr>
              <a:t>поисково</a:t>
            </a:r>
            <a:r>
              <a:rPr lang="ru-RU" sz="2400" b="1" dirty="0">
                <a:solidFill>
                  <a:srgbClr val="222C8E"/>
                </a:solidFill>
              </a:rPr>
              <a:t> – исследовательских способностей, самостоятельности, инициативности воспитанников через совместную творческую деятельность в условиях образовательного пространства</a:t>
            </a:r>
          </a:p>
          <a:p>
            <a:pPr fontAlgn="base"/>
            <a:endParaRPr lang="ru-RU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 fontAlgn="base"/>
            <a:endParaRPr lang="ru-RU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65C998-5C2E-4681-8B52-1C7655AD6C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837" y="3950549"/>
            <a:ext cx="4477742" cy="25490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44FBDA3-6C39-4F7E-83B2-0CB51DEAB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9054" y="3963755"/>
            <a:ext cx="2737442" cy="263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7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1720" y="0"/>
            <a:ext cx="70922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6215" marR="285115">
              <a:lnSpc>
                <a:spcPct val="150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ea typeface="Times New Roman" panose="02020603050405020304" pitchFamily="18" charset="0"/>
              </a:rPr>
              <a:t>			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Задачи:</a:t>
            </a:r>
            <a:endParaRPr lang="ru-RU" sz="3200" b="1" dirty="0">
              <a:solidFill>
                <a:srgbClr val="20318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539115" marR="285115" indent="-342900"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03184"/>
                </a:solidFill>
                <a:ea typeface="Times New Roman" panose="02020603050405020304" pitchFamily="18" charset="0"/>
              </a:rPr>
              <a:t>научить ставить перед собой цели и задачи, находить способы их решения;</a:t>
            </a:r>
          </a:p>
          <a:p>
            <a:pPr marL="539115" marR="285115" indent="-342900"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22C8E"/>
                </a:solidFill>
                <a:ea typeface="Times New Roman" panose="02020603050405020304" pitchFamily="18" charset="0"/>
              </a:rPr>
              <a:t>о</a:t>
            </a:r>
            <a:r>
              <a:rPr lang="ru-RU" sz="2400" b="1" dirty="0">
                <a:solidFill>
                  <a:srgbClr val="222C8E"/>
                </a:solidFill>
                <a:effectLst/>
                <a:ea typeface="Times New Roman" panose="02020603050405020304" pitchFamily="18" charset="0"/>
              </a:rPr>
              <a:t>бучать детей всесторонне смотреть на проблему;</a:t>
            </a:r>
          </a:p>
          <a:p>
            <a:pPr marL="539115" marR="285115" indent="-342900">
              <a:spcBef>
                <a:spcPts val="5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03184"/>
                </a:solidFill>
                <a:ea typeface="Times New Roman" panose="02020603050405020304" pitchFamily="18" charset="0"/>
              </a:rPr>
              <a:t>способствовать приобретению навыков самостоятельного сбора и организации информации по изучаемой теме и применении ее в игровой деятельности;</a:t>
            </a:r>
          </a:p>
          <a:p>
            <a:pPr marL="592455" marR="285115" indent="-342900">
              <a:spcBef>
                <a:spcPts val="5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03184"/>
                </a:solidFill>
                <a:ea typeface="Times New Roman" panose="02020603050405020304" pitchFamily="18" charset="0"/>
              </a:rPr>
              <a:t>содействовать лучшему пониманию и запоминанию изучаемого материала, и применению полученного опыта в новых жизненных ситуациях;</a:t>
            </a:r>
          </a:p>
          <a:p>
            <a:pPr marL="592455" marR="285115" indent="-342900">
              <a:spcBef>
                <a:spcPts val="5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03184"/>
                </a:solidFill>
                <a:ea typeface="Times New Roman" panose="02020603050405020304" pitchFamily="18" charset="0"/>
              </a:rPr>
              <a:t> воспитывать умение активно взаимодействовать со сверстниками и взрослыми, участвовать в совместной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40795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" y="0"/>
            <a:ext cx="912785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548680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Лепбук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222C8E"/>
                </a:solidFill>
              </a:rPr>
              <a:t>отвечает всем требованиям ФГОС ДО к предметно-развивающей среде</a:t>
            </a:r>
            <a:endParaRPr lang="ru-RU" sz="2400" b="1" i="1" dirty="0">
              <a:solidFill>
                <a:srgbClr val="222C8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36096" y="2348880"/>
            <a:ext cx="33123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C8E"/>
                </a:solidFill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22C8E"/>
                </a:solidFill>
                <a:ea typeface="Times New Roman" panose="02020603050405020304" pitchFamily="18" charset="0"/>
              </a:rPr>
              <a:t>информативен;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22C8E"/>
                </a:solidFill>
                <a:ea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22C8E"/>
                </a:solidFill>
                <a:ea typeface="Times New Roman" panose="02020603050405020304" pitchFamily="18" charset="0"/>
              </a:rPr>
              <a:t>полифункционален</a:t>
            </a:r>
            <a:r>
              <a:rPr lang="ru-RU" sz="2400" b="1" dirty="0">
                <a:solidFill>
                  <a:srgbClr val="222C8E"/>
                </a:solidFill>
                <a:ea typeface="Times New Roman" panose="02020603050405020304" pitchFamily="18" charset="0"/>
              </a:rPr>
              <a:t>;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22C8E"/>
                </a:solidFill>
                <a:ea typeface="Times New Roman" panose="02020603050405020304" pitchFamily="18" charset="0"/>
              </a:rPr>
              <a:t> вариативен;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22C8E"/>
                </a:solidFill>
                <a:ea typeface="Times New Roman" panose="02020603050405020304" pitchFamily="18" charset="0"/>
              </a:rPr>
              <a:t> трансформируем;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22C8E"/>
                </a:solidFill>
                <a:ea typeface="Times New Roman" panose="02020603050405020304" pitchFamily="18" charset="0"/>
              </a:rPr>
              <a:t> насыщен;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22C8E"/>
                </a:solidFill>
                <a:ea typeface="Times New Roman" panose="02020603050405020304" pitchFamily="18" charset="0"/>
              </a:rPr>
              <a:t> безопасен</a:t>
            </a:r>
            <a:endParaRPr lang="ru-RU" sz="2400" b="1" dirty="0">
              <a:solidFill>
                <a:srgbClr val="222C8E"/>
              </a:solidFill>
              <a:effectLst/>
              <a:ea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06EE3AA-AEF8-41C9-9082-8F3208DE71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844824"/>
            <a:ext cx="4613555" cy="2880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15816" y="260648"/>
            <a:ext cx="597666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лэпбука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педагога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22C8E"/>
                </a:solidFill>
              </a:rPr>
              <a:t>способствует организации материала по изучаемой теме;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22C8E"/>
                </a:solidFill>
              </a:rPr>
              <a:t>способствует оформлению результатов совместной проектной деятельности;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22C8E"/>
                </a:solidFill>
              </a:rPr>
              <a:t>способствует организации; индивидуальной и самостоятельной работы с детьми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Georgia" panose="02040502050405020303" pitchFamily="18" charset="0"/>
              </a:rPr>
              <a:t>   </a:t>
            </a:r>
            <a:endParaRPr lang="ru-RU" sz="14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2793959"/>
            <a:ext cx="502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7FA3C0-67A8-464F-B1A9-231D9115C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3878795"/>
            <a:ext cx="2852936" cy="2852936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5E4D5193-A8AA-4621-9760-8B8FFB090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752" y="3878795"/>
            <a:ext cx="2852936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33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47" y="0"/>
            <a:ext cx="912785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2374" y="161973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solidFill>
                  <a:srgbClr val="C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лэпбука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детей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908720"/>
            <a:ext cx="79208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помогает ребенку по своему желанию организовать информацию по изучаемой теме и лучше понять и запомнить материал;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отличный способ для закрепления материала;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ребенок научится самостоятельно собирать и организовывать информацию;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хорошо подойдет для занятий в группах и сделать коллективную книжку;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развивает творческие способности и коммуникативные навыки;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203184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это просто интересно</a:t>
            </a:r>
          </a:p>
        </p:txBody>
      </p:sp>
    </p:spTree>
    <p:extLst>
      <p:ext uri="{BB962C8B-B14F-4D97-AF65-F5344CB8AC3E}">
        <p14:creationId xmlns:p14="http://schemas.microsoft.com/office/powerpoint/2010/main" val="134825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15816" y="928670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Georgia" panose="02040502050405020303" pitchFamily="18" charset="0"/>
              </a:rPr>
              <a:t>            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b="1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endParaRPr lang="ru-RU" sz="16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2413" y="665707"/>
            <a:ext cx="502714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Плюсы в создании </a:t>
            </a:r>
            <a:r>
              <a:rPr lang="ru-RU" sz="32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лэпбука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BFCE91-4353-4B7B-8876-67B4C038CB2B}"/>
              </a:ext>
            </a:extLst>
          </p:cNvPr>
          <p:cNvSpPr txBox="1"/>
          <p:nvPr/>
        </p:nvSpPr>
        <p:spPr>
          <a:xfrm>
            <a:off x="2555777" y="1581044"/>
            <a:ext cx="626469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b="1" dirty="0" err="1">
                <a:solidFill>
                  <a:srgbClr val="002060"/>
                </a:solidFill>
              </a:rPr>
              <a:t>ис</a:t>
            </a:r>
            <a:r>
              <a:rPr kumimoji="0" lang="ru-RU" sz="24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rPr>
              <a:t>пользование разных форм организации деятельности обучающихся;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b="1" dirty="0">
                <a:solidFill>
                  <a:srgbClr val="002060"/>
                </a:solidFill>
              </a:rPr>
              <a:t>развивающие задания;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rPr>
              <a:t>ручная работа;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b="1" dirty="0">
                <a:solidFill>
                  <a:srgbClr val="002060"/>
                </a:solidFill>
              </a:rPr>
              <a:t>подход в обучении;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b="1" dirty="0">
                <a:solidFill>
                  <a:srgbClr val="002060"/>
                </a:solidFill>
              </a:rPr>
              <a:t>совместная работа взрослого и ребенка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24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24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10C28D-4585-4427-915F-2C602FB85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800" y="3844722"/>
            <a:ext cx="4824536" cy="284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5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</TotalTime>
  <Words>540</Words>
  <Application>Microsoft Office PowerPoint</Application>
  <PresentationFormat>Экран (4:3)</PresentationFormat>
  <Paragraphs>79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Franklin Gothic Heavy</vt:lpstr>
      <vt:lpstr>Georgia</vt:lpstr>
      <vt:lpstr>Wingdings</vt:lpstr>
      <vt:lpstr>Office Theme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Детский сад №5</dc:creator>
  <cp:lastModifiedBy>Evgen Koshev</cp:lastModifiedBy>
  <cp:revision>145</cp:revision>
  <dcterms:created xsi:type="dcterms:W3CDTF">2014-11-17T20:03:51Z</dcterms:created>
  <dcterms:modified xsi:type="dcterms:W3CDTF">2023-02-24T22:58:05Z</dcterms:modified>
</cp:coreProperties>
</file>