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1" r:id="rId3"/>
    <p:sldId id="256" r:id="rId4"/>
    <p:sldId id="259" r:id="rId5"/>
    <p:sldId id="258" r:id="rId6"/>
    <p:sldId id="262" r:id="rId7"/>
    <p:sldId id="263" r:id="rId8"/>
    <p:sldId id="264" r:id="rId9"/>
    <p:sldId id="266" r:id="rId10"/>
    <p:sldId id="267" r:id="rId11"/>
    <p:sldId id="268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0CED44-B8F5-4B97-B858-A73566E7B882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120D10-EF2E-4A78-A891-05123E572723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Имя числительное</a:t>
          </a:r>
          <a:endParaRPr lang="ru-RU" b="1" dirty="0">
            <a:solidFill>
              <a:srgbClr val="C00000"/>
            </a:solidFill>
          </a:endParaRPr>
        </a:p>
      </dgm:t>
    </dgm:pt>
    <dgm:pt modelId="{A6456DBE-E67E-4468-BEF6-D0FEC0D0FD4F}" type="parTrans" cxnId="{42DF1989-7419-46ED-94BB-AD2442A2F82C}">
      <dgm:prSet/>
      <dgm:spPr/>
      <dgm:t>
        <a:bodyPr/>
        <a:lstStyle/>
        <a:p>
          <a:endParaRPr lang="ru-RU"/>
        </a:p>
      </dgm:t>
    </dgm:pt>
    <dgm:pt modelId="{C70256C6-B240-4F44-A2E2-6C14BE36E2E8}" type="sibTrans" cxnId="{42DF1989-7419-46ED-94BB-AD2442A2F82C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90B682F-61F8-4B35-B682-7F585129DCC7}">
      <dgm:prSet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обозначающие количество</a:t>
          </a:r>
          <a:endParaRPr lang="ru-RU" sz="2800" b="1" dirty="0">
            <a:solidFill>
              <a:srgbClr val="FFFF00"/>
            </a:solidFill>
          </a:endParaRPr>
        </a:p>
      </dgm:t>
    </dgm:pt>
    <dgm:pt modelId="{A16FE52D-874F-4263-8620-5179CE8DFE74}" type="parTrans" cxnId="{5938D90B-9F03-4108-A559-BA939EE75EE6}">
      <dgm:prSet/>
      <dgm:spPr/>
      <dgm:t>
        <a:bodyPr/>
        <a:lstStyle/>
        <a:p>
          <a:endParaRPr lang="ru-RU"/>
        </a:p>
      </dgm:t>
    </dgm:pt>
    <dgm:pt modelId="{A9402616-89B8-44C9-BDEF-D16F25824A12}" type="sibTrans" cxnId="{5938D90B-9F03-4108-A559-BA939EE75EE6}">
      <dgm:prSet/>
      <dgm:spPr/>
      <dgm:t>
        <a:bodyPr/>
        <a:lstStyle/>
        <a:p>
          <a:endParaRPr lang="ru-RU"/>
        </a:p>
      </dgm:t>
    </dgm:pt>
    <dgm:pt modelId="{B3832766-4FFE-467A-988D-AE9937A8E685}">
      <dgm:prSet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количественные</a:t>
          </a:r>
          <a:endParaRPr lang="ru-RU" sz="2800" dirty="0">
            <a:solidFill>
              <a:srgbClr val="C00000"/>
            </a:solidFill>
          </a:endParaRPr>
        </a:p>
      </dgm:t>
    </dgm:pt>
    <dgm:pt modelId="{0D7B0773-4E38-4723-B0B5-F5ED3DA9A5DB}" type="parTrans" cxnId="{2206A761-F153-463A-B2E2-D8824D23BF96}">
      <dgm:prSet/>
      <dgm:spPr/>
      <dgm:t>
        <a:bodyPr/>
        <a:lstStyle/>
        <a:p>
          <a:endParaRPr lang="ru-RU"/>
        </a:p>
      </dgm:t>
    </dgm:pt>
    <dgm:pt modelId="{DB24E488-BEED-4762-8240-6F9BEE578B1E}" type="sibTrans" cxnId="{2206A761-F153-463A-B2E2-D8824D23BF96}">
      <dgm:prSet/>
      <dgm:spPr/>
      <dgm:t>
        <a:bodyPr/>
        <a:lstStyle/>
        <a:p>
          <a:endParaRPr lang="ru-RU"/>
        </a:p>
      </dgm:t>
    </dgm:pt>
    <dgm:pt modelId="{F5A360C5-9EFA-4B3C-92DA-1A4F099A8017}">
      <dgm:prSet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порядковые</a:t>
          </a:r>
          <a:endParaRPr lang="ru-RU" sz="2800" dirty="0">
            <a:solidFill>
              <a:srgbClr val="C00000"/>
            </a:solidFill>
          </a:endParaRPr>
        </a:p>
      </dgm:t>
    </dgm:pt>
    <dgm:pt modelId="{30B6538B-2D45-4782-BEAC-D906B5E57DB5}" type="parTrans" cxnId="{BA015062-CAC1-4555-B003-FB1E502913EE}">
      <dgm:prSet/>
      <dgm:spPr/>
      <dgm:t>
        <a:bodyPr/>
        <a:lstStyle/>
        <a:p>
          <a:endParaRPr lang="ru-RU"/>
        </a:p>
      </dgm:t>
    </dgm:pt>
    <dgm:pt modelId="{64831C55-9A63-4F38-A2D0-09C4DE5F6B36}" type="sibTrans" cxnId="{BA015062-CAC1-4555-B003-FB1E502913EE}">
      <dgm:prSet/>
      <dgm:spPr/>
      <dgm:t>
        <a:bodyPr/>
        <a:lstStyle/>
        <a:p>
          <a:endParaRPr lang="ru-RU"/>
        </a:p>
      </dgm:t>
    </dgm:pt>
    <dgm:pt modelId="{3BF8700C-3179-4468-ADB9-C7136442E621}">
      <dgm:prSet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обозначающие порядок </a:t>
          </a:r>
        </a:p>
        <a:p>
          <a:r>
            <a:rPr lang="ru-RU" sz="2800" b="1" dirty="0" smtClean="0">
              <a:solidFill>
                <a:srgbClr val="FFFF00"/>
              </a:solidFill>
            </a:rPr>
            <a:t>при счёте</a:t>
          </a:r>
          <a:endParaRPr lang="ru-RU" sz="2800" b="1" dirty="0">
            <a:solidFill>
              <a:srgbClr val="FFFF00"/>
            </a:solidFill>
          </a:endParaRPr>
        </a:p>
      </dgm:t>
    </dgm:pt>
    <dgm:pt modelId="{29634B60-CF63-477B-A5CE-CA16699B8C2D}" type="parTrans" cxnId="{A98B9561-27E4-4E94-B339-94B288194966}">
      <dgm:prSet/>
      <dgm:spPr/>
      <dgm:t>
        <a:bodyPr/>
        <a:lstStyle/>
        <a:p>
          <a:endParaRPr lang="ru-RU"/>
        </a:p>
      </dgm:t>
    </dgm:pt>
    <dgm:pt modelId="{DA910F29-3C46-445A-87CE-16AE399F51F6}" type="sibTrans" cxnId="{A98B9561-27E4-4E94-B339-94B288194966}">
      <dgm:prSet/>
      <dgm:spPr/>
      <dgm:t>
        <a:bodyPr/>
        <a:lstStyle/>
        <a:p>
          <a:endParaRPr lang="ru-RU"/>
        </a:p>
      </dgm:t>
    </dgm:pt>
    <dgm:pt modelId="{4599B82C-8A83-41F3-A203-9902C04F09D2}">
      <dgm:prSet custT="1"/>
      <dgm:spPr/>
      <dgm:t>
        <a:bodyPr/>
        <a:lstStyle/>
        <a:p>
          <a:r>
            <a:rPr lang="ru-RU" sz="2800" b="1" dirty="0" smtClean="0">
              <a:solidFill>
                <a:srgbClr val="FFC000"/>
              </a:solidFill>
            </a:rPr>
            <a:t>сколько?</a:t>
          </a:r>
          <a:endParaRPr lang="ru-RU" sz="2800" dirty="0">
            <a:solidFill>
              <a:srgbClr val="FFC000"/>
            </a:solidFill>
          </a:endParaRPr>
        </a:p>
      </dgm:t>
    </dgm:pt>
    <dgm:pt modelId="{63F31881-537C-4204-A742-5996100A887E}" type="parTrans" cxnId="{699DEEAB-3BA8-4064-B45F-EC81B060A4ED}">
      <dgm:prSet/>
      <dgm:spPr/>
      <dgm:t>
        <a:bodyPr/>
        <a:lstStyle/>
        <a:p>
          <a:endParaRPr lang="ru-RU"/>
        </a:p>
      </dgm:t>
    </dgm:pt>
    <dgm:pt modelId="{29F15382-3672-4DAA-8DDB-C55D2B7D74CA}" type="sibTrans" cxnId="{699DEEAB-3BA8-4064-B45F-EC81B060A4ED}">
      <dgm:prSet/>
      <dgm:spPr/>
      <dgm:t>
        <a:bodyPr/>
        <a:lstStyle/>
        <a:p>
          <a:endParaRPr lang="ru-RU"/>
        </a:p>
      </dgm:t>
    </dgm:pt>
    <dgm:pt modelId="{4DDC0B1C-B044-4DCA-8725-7D6925D2D6C5}">
      <dgm:prSet custT="1"/>
      <dgm:spPr/>
      <dgm:t>
        <a:bodyPr/>
        <a:lstStyle/>
        <a:p>
          <a:r>
            <a:rPr lang="ru-RU" sz="2800" b="1" dirty="0" smtClean="0">
              <a:solidFill>
                <a:srgbClr val="FFC000"/>
              </a:solidFill>
            </a:rPr>
            <a:t>какой?</a:t>
          </a:r>
          <a:endParaRPr lang="ru-RU" sz="2800" dirty="0">
            <a:solidFill>
              <a:srgbClr val="FFC000"/>
            </a:solidFill>
          </a:endParaRPr>
        </a:p>
      </dgm:t>
    </dgm:pt>
    <dgm:pt modelId="{FD17C2D6-69AE-4676-BD7F-A89BFEA83B01}" type="parTrans" cxnId="{70F97F87-1BFF-4C99-AF2C-BED33A8CF00C}">
      <dgm:prSet/>
      <dgm:spPr/>
      <dgm:t>
        <a:bodyPr/>
        <a:lstStyle/>
        <a:p>
          <a:endParaRPr lang="ru-RU"/>
        </a:p>
      </dgm:t>
    </dgm:pt>
    <dgm:pt modelId="{524343CE-80AC-4374-84C3-EC5ACB5CA6CA}" type="sibTrans" cxnId="{70F97F87-1BFF-4C99-AF2C-BED33A8CF00C}">
      <dgm:prSet/>
      <dgm:spPr/>
      <dgm:t>
        <a:bodyPr/>
        <a:lstStyle/>
        <a:p>
          <a:endParaRPr lang="ru-RU"/>
        </a:p>
      </dgm:t>
    </dgm:pt>
    <dgm:pt modelId="{89B48700-BC4D-4FAE-A65A-95AD3BDC2075}" type="pres">
      <dgm:prSet presAssocID="{C80CED44-B8F5-4B97-B858-A73566E7B8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73074D-5630-4247-85D2-CFFD1557328E}" type="pres">
      <dgm:prSet presAssocID="{C80CED44-B8F5-4B97-B858-A73566E7B882}" presName="cycle" presStyleCnt="0"/>
      <dgm:spPr/>
    </dgm:pt>
    <dgm:pt modelId="{B890CB3C-7354-47C4-A03E-C72432C5CD84}" type="pres">
      <dgm:prSet presAssocID="{FA120D10-EF2E-4A78-A891-05123E572723}" presName="nodeFirstNode" presStyleLbl="node1" presStyleIdx="0" presStyleCnt="7" custScaleX="16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D2B772-FAF2-4DA7-8C80-6F8E9B518CA0}" type="pres">
      <dgm:prSet presAssocID="{C70256C6-B240-4F44-A2E2-6C14BE36E2E8}" presName="sibTransFirstNode" presStyleLbl="bgShp" presStyleIdx="0" presStyleCnt="1" custLinFactNeighborX="-410" custLinFactNeighborY="-734"/>
      <dgm:spPr/>
      <dgm:t>
        <a:bodyPr/>
        <a:lstStyle/>
        <a:p>
          <a:endParaRPr lang="ru-RU"/>
        </a:p>
      </dgm:t>
    </dgm:pt>
    <dgm:pt modelId="{C69D071C-131E-4FD0-94BA-C6DA733D0402}" type="pres">
      <dgm:prSet presAssocID="{F5A360C5-9EFA-4B3C-92DA-1A4F099A8017}" presName="nodeFollowingNodes" presStyleLbl="node1" presStyleIdx="1" presStyleCnt="7" custScaleX="160438" custScaleY="84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17F7C-5F9F-45D5-8ABA-5E61C7B5E160}" type="pres">
      <dgm:prSet presAssocID="{3BF8700C-3179-4468-ADB9-C7136442E621}" presName="nodeFollowingNodes" presStyleLbl="node1" presStyleIdx="2" presStyleCnt="7" custScaleX="158211" custScaleY="185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D7246-703E-4AF2-9AD5-86CE39625CC3}" type="pres">
      <dgm:prSet presAssocID="{4DDC0B1C-B044-4DCA-8725-7D6925D2D6C5}" presName="nodeFollowingNodes" presStyleLbl="node1" presStyleIdx="3" presStyleCnt="7" custRadScaleRad="100383" custRadScaleInc="4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0690B-CD92-4AEF-9294-BB90491F22D6}" type="pres">
      <dgm:prSet presAssocID="{4599B82C-8A83-41F3-A203-9902C04F09D2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B6FC5-C0A2-4B8C-A783-E45A120E86CB}" type="pres">
      <dgm:prSet presAssocID="{790B682F-61F8-4B35-B682-7F585129DCC7}" presName="nodeFollowingNodes" presStyleLbl="node1" presStyleIdx="5" presStyleCnt="7" custScaleX="154035" custScaleY="185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EDAD2-5C1D-447D-B22A-18956F275C58}" type="pres">
      <dgm:prSet presAssocID="{B3832766-4FFE-467A-988D-AE9937A8E685}" presName="nodeFollowingNodes" presStyleLbl="node1" presStyleIdx="6" presStyleCnt="7" custScaleX="153233" custScaleY="84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235AA9-8342-42B5-BB58-E8D025B038EB}" type="presOf" srcId="{3BF8700C-3179-4468-ADB9-C7136442E621}" destId="{12717F7C-5F9F-45D5-8ABA-5E61C7B5E160}" srcOrd="0" destOrd="0" presId="urn:microsoft.com/office/officeart/2005/8/layout/cycle3"/>
    <dgm:cxn modelId="{2206A761-F153-463A-B2E2-D8824D23BF96}" srcId="{C80CED44-B8F5-4B97-B858-A73566E7B882}" destId="{B3832766-4FFE-467A-988D-AE9937A8E685}" srcOrd="6" destOrd="0" parTransId="{0D7B0773-4E38-4723-B0B5-F5ED3DA9A5DB}" sibTransId="{DB24E488-BEED-4762-8240-6F9BEE578B1E}"/>
    <dgm:cxn modelId="{7E079FA6-9A83-489D-BC43-07E5373B0508}" type="presOf" srcId="{4DDC0B1C-B044-4DCA-8725-7D6925D2D6C5}" destId="{D6BD7246-703E-4AF2-9AD5-86CE39625CC3}" srcOrd="0" destOrd="0" presId="urn:microsoft.com/office/officeart/2005/8/layout/cycle3"/>
    <dgm:cxn modelId="{42DF1989-7419-46ED-94BB-AD2442A2F82C}" srcId="{C80CED44-B8F5-4B97-B858-A73566E7B882}" destId="{FA120D10-EF2E-4A78-A891-05123E572723}" srcOrd="0" destOrd="0" parTransId="{A6456DBE-E67E-4468-BEF6-D0FEC0D0FD4F}" sibTransId="{C70256C6-B240-4F44-A2E2-6C14BE36E2E8}"/>
    <dgm:cxn modelId="{699DEEAB-3BA8-4064-B45F-EC81B060A4ED}" srcId="{C80CED44-B8F5-4B97-B858-A73566E7B882}" destId="{4599B82C-8A83-41F3-A203-9902C04F09D2}" srcOrd="4" destOrd="0" parTransId="{63F31881-537C-4204-A742-5996100A887E}" sibTransId="{29F15382-3672-4DAA-8DDB-C55D2B7D74CA}"/>
    <dgm:cxn modelId="{AE76C233-3C07-4C4A-9103-38F6DB03260E}" type="presOf" srcId="{4599B82C-8A83-41F3-A203-9902C04F09D2}" destId="{F160690B-CD92-4AEF-9294-BB90491F22D6}" srcOrd="0" destOrd="0" presId="urn:microsoft.com/office/officeart/2005/8/layout/cycle3"/>
    <dgm:cxn modelId="{1740763B-1EF2-4428-A193-7F08CFC251AD}" type="presOf" srcId="{C80CED44-B8F5-4B97-B858-A73566E7B882}" destId="{89B48700-BC4D-4FAE-A65A-95AD3BDC2075}" srcOrd="0" destOrd="0" presId="urn:microsoft.com/office/officeart/2005/8/layout/cycle3"/>
    <dgm:cxn modelId="{70F97F87-1BFF-4C99-AF2C-BED33A8CF00C}" srcId="{C80CED44-B8F5-4B97-B858-A73566E7B882}" destId="{4DDC0B1C-B044-4DCA-8725-7D6925D2D6C5}" srcOrd="3" destOrd="0" parTransId="{FD17C2D6-69AE-4676-BD7F-A89BFEA83B01}" sibTransId="{524343CE-80AC-4374-84C3-EC5ACB5CA6CA}"/>
    <dgm:cxn modelId="{9E253167-974C-413F-BA07-AA35DFB74647}" type="presOf" srcId="{C70256C6-B240-4F44-A2E2-6C14BE36E2E8}" destId="{7AD2B772-FAF2-4DA7-8C80-6F8E9B518CA0}" srcOrd="0" destOrd="0" presId="urn:microsoft.com/office/officeart/2005/8/layout/cycle3"/>
    <dgm:cxn modelId="{5938D90B-9F03-4108-A559-BA939EE75EE6}" srcId="{C80CED44-B8F5-4B97-B858-A73566E7B882}" destId="{790B682F-61F8-4B35-B682-7F585129DCC7}" srcOrd="5" destOrd="0" parTransId="{A16FE52D-874F-4263-8620-5179CE8DFE74}" sibTransId="{A9402616-89B8-44C9-BDEF-D16F25824A12}"/>
    <dgm:cxn modelId="{C1A1869D-6FE7-4025-BFED-80E59E0FFA3A}" type="presOf" srcId="{790B682F-61F8-4B35-B682-7F585129DCC7}" destId="{89FB6FC5-C0A2-4B8C-A783-E45A120E86CB}" srcOrd="0" destOrd="0" presId="urn:microsoft.com/office/officeart/2005/8/layout/cycle3"/>
    <dgm:cxn modelId="{E62FC9D1-AEB6-410F-AF65-504FEFEDEA1E}" type="presOf" srcId="{FA120D10-EF2E-4A78-A891-05123E572723}" destId="{B890CB3C-7354-47C4-A03E-C72432C5CD84}" srcOrd="0" destOrd="0" presId="urn:microsoft.com/office/officeart/2005/8/layout/cycle3"/>
    <dgm:cxn modelId="{A98B9561-27E4-4E94-B339-94B288194966}" srcId="{C80CED44-B8F5-4B97-B858-A73566E7B882}" destId="{3BF8700C-3179-4468-ADB9-C7136442E621}" srcOrd="2" destOrd="0" parTransId="{29634B60-CF63-477B-A5CE-CA16699B8C2D}" sibTransId="{DA910F29-3C46-445A-87CE-16AE399F51F6}"/>
    <dgm:cxn modelId="{24D2ABCA-92E4-4202-AE08-232E84EE7C5E}" type="presOf" srcId="{F5A360C5-9EFA-4B3C-92DA-1A4F099A8017}" destId="{C69D071C-131E-4FD0-94BA-C6DA733D0402}" srcOrd="0" destOrd="0" presId="urn:microsoft.com/office/officeart/2005/8/layout/cycle3"/>
    <dgm:cxn modelId="{BA015062-CAC1-4555-B003-FB1E502913EE}" srcId="{C80CED44-B8F5-4B97-B858-A73566E7B882}" destId="{F5A360C5-9EFA-4B3C-92DA-1A4F099A8017}" srcOrd="1" destOrd="0" parTransId="{30B6538B-2D45-4782-BEAC-D906B5E57DB5}" sibTransId="{64831C55-9A63-4F38-A2D0-09C4DE5F6B36}"/>
    <dgm:cxn modelId="{48736F87-E792-42C0-A384-672ADDCF9D38}" type="presOf" srcId="{B3832766-4FFE-467A-988D-AE9937A8E685}" destId="{8CEEDAD2-5C1D-447D-B22A-18956F275C58}" srcOrd="0" destOrd="0" presId="urn:microsoft.com/office/officeart/2005/8/layout/cycle3"/>
    <dgm:cxn modelId="{5CC0DC38-49FE-4197-A459-5FB8C5957379}" type="presParOf" srcId="{89B48700-BC4D-4FAE-A65A-95AD3BDC2075}" destId="{7A73074D-5630-4247-85D2-CFFD1557328E}" srcOrd="0" destOrd="0" presId="urn:microsoft.com/office/officeart/2005/8/layout/cycle3"/>
    <dgm:cxn modelId="{A81AE7D0-8BE9-4F0F-92D3-3CAE6E9946D7}" type="presParOf" srcId="{7A73074D-5630-4247-85D2-CFFD1557328E}" destId="{B890CB3C-7354-47C4-A03E-C72432C5CD84}" srcOrd="0" destOrd="0" presId="urn:microsoft.com/office/officeart/2005/8/layout/cycle3"/>
    <dgm:cxn modelId="{71EFC5DB-BF6F-4E86-80E1-B0EB9C9AA477}" type="presParOf" srcId="{7A73074D-5630-4247-85D2-CFFD1557328E}" destId="{7AD2B772-FAF2-4DA7-8C80-6F8E9B518CA0}" srcOrd="1" destOrd="0" presId="urn:microsoft.com/office/officeart/2005/8/layout/cycle3"/>
    <dgm:cxn modelId="{372ABFAF-13D4-4DBD-BE34-17AF3C59B4B6}" type="presParOf" srcId="{7A73074D-5630-4247-85D2-CFFD1557328E}" destId="{C69D071C-131E-4FD0-94BA-C6DA733D0402}" srcOrd="2" destOrd="0" presId="urn:microsoft.com/office/officeart/2005/8/layout/cycle3"/>
    <dgm:cxn modelId="{38BD475C-DFCB-4C9A-AD34-A1977C39AA7E}" type="presParOf" srcId="{7A73074D-5630-4247-85D2-CFFD1557328E}" destId="{12717F7C-5F9F-45D5-8ABA-5E61C7B5E160}" srcOrd="3" destOrd="0" presId="urn:microsoft.com/office/officeart/2005/8/layout/cycle3"/>
    <dgm:cxn modelId="{71C54EAB-33FE-46F9-8797-90231DBDC5D6}" type="presParOf" srcId="{7A73074D-5630-4247-85D2-CFFD1557328E}" destId="{D6BD7246-703E-4AF2-9AD5-86CE39625CC3}" srcOrd="4" destOrd="0" presId="urn:microsoft.com/office/officeart/2005/8/layout/cycle3"/>
    <dgm:cxn modelId="{8E259A47-8F4F-4D2F-83F7-123193CCEE76}" type="presParOf" srcId="{7A73074D-5630-4247-85D2-CFFD1557328E}" destId="{F160690B-CD92-4AEF-9294-BB90491F22D6}" srcOrd="5" destOrd="0" presId="urn:microsoft.com/office/officeart/2005/8/layout/cycle3"/>
    <dgm:cxn modelId="{CC88CDD6-F87A-44AA-99F3-C9752FD10CAD}" type="presParOf" srcId="{7A73074D-5630-4247-85D2-CFFD1557328E}" destId="{89FB6FC5-C0A2-4B8C-A783-E45A120E86CB}" srcOrd="6" destOrd="0" presId="urn:microsoft.com/office/officeart/2005/8/layout/cycle3"/>
    <dgm:cxn modelId="{23F15F41-3D1E-4B28-BDE2-4045A40BD9FA}" type="presParOf" srcId="{7A73074D-5630-4247-85D2-CFFD1557328E}" destId="{8CEEDAD2-5C1D-447D-B22A-18956F275C58}" srcOrd="7" destOrd="0" presId="urn:microsoft.com/office/officeart/2005/8/layout/cycle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843149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Тест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каких предложениях из произведений С.Маршака употреблены количественные числительные? </a:t>
            </a:r>
          </a:p>
          <a:p>
            <a:r>
              <a:rPr lang="ru-RU" dirty="0" smtClean="0"/>
              <a:t>а) «Да послышался вдали выстрел из двустволки». </a:t>
            </a:r>
          </a:p>
          <a:p>
            <a:r>
              <a:rPr lang="ru-RU" dirty="0" smtClean="0"/>
              <a:t>б) «Бьют часы Кремлёвской башни свой салют двенадцать раз». </a:t>
            </a:r>
          </a:p>
          <a:p>
            <a:r>
              <a:rPr lang="ru-RU" dirty="0" smtClean="0"/>
              <a:t>в) «Распустился ландыш в мае, в самый праздник, в первый день». </a:t>
            </a:r>
          </a:p>
          <a:p>
            <a:r>
              <a:rPr lang="ru-RU" dirty="0" smtClean="0"/>
              <a:t>г) «На столе он строит башни, строит город в пять минут».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Тест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dirty="0" smtClean="0">
                <a:solidFill>
                  <a:srgbClr val="C00000"/>
                </a:solidFill>
              </a:rPr>
              <a:t>Укажите верное утверждение.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а) Имя числительное – это самостоятельная часть речи, которая обозначает предмет и его порядок при счете.  </a:t>
            </a:r>
          </a:p>
          <a:p>
            <a:r>
              <a:rPr lang="ru-RU" dirty="0" smtClean="0"/>
              <a:t>б) Имя числительное – это самостоятельная часть речи, которая обозначает количество предметов, число, а также порядок предметов при счете.  </a:t>
            </a:r>
          </a:p>
          <a:p>
            <a:r>
              <a:rPr lang="ru-RU" dirty="0" smtClean="0"/>
              <a:t>в) Имя числительное – это служебная часть речи, которая обозначает количество предметов, число, а также порядок предметов при счете.  </a:t>
            </a:r>
          </a:p>
          <a:p>
            <a:r>
              <a:rPr lang="ru-RU" dirty="0" smtClean="0"/>
              <a:t>г) Имя числительное – это самостоятельная часть речи, которая обозначает признак предмета.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Тест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Ответы</a:t>
            </a:r>
            <a:endParaRPr lang="ru-RU" sz="5400" b="1" i="1" dirty="0" smtClean="0">
              <a:solidFill>
                <a:srgbClr val="C00000"/>
              </a:solidFill>
            </a:endParaRPr>
          </a:p>
          <a:p>
            <a:r>
              <a:rPr lang="ru-RU" sz="5400" b="1" dirty="0" smtClean="0"/>
              <a:t>1- б</a:t>
            </a:r>
          </a:p>
          <a:p>
            <a:r>
              <a:rPr lang="ru-RU" sz="5400" b="1" dirty="0" smtClean="0"/>
              <a:t>2 - б, г</a:t>
            </a:r>
          </a:p>
          <a:p>
            <a:r>
              <a:rPr lang="ru-RU" sz="5400" b="1" dirty="0" smtClean="0"/>
              <a:t>3 - б</a:t>
            </a:r>
          </a:p>
          <a:p>
            <a:endParaRPr lang="ru-RU" sz="5400" b="1" dirty="0"/>
          </a:p>
        </p:txBody>
      </p:sp>
      <p:pic>
        <p:nvPicPr>
          <p:cNvPr id="2052" name="Picture 4" descr="D:\2017-18 учебный год\русский язык\6\имя числительное\1285658719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928802"/>
            <a:ext cx="4143404" cy="348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КРИТЕРИАЛЬНОЕ ОЦЕНИВАНИЕ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50072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сегодня я узнал…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было интересно…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было трудно…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выполнял задания…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понял, что…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теперь я могу…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почувствовал, что…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приобрел…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научился…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у меня получилось 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смог…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я себя оцениваю на 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меня удивило…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урок дал мне для жизни…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мне захотелось…</a:t>
            </a:r>
            <a:endParaRPr lang="ru-RU" b="1" dirty="0"/>
          </a:p>
        </p:txBody>
      </p:sp>
      <p:pic>
        <p:nvPicPr>
          <p:cNvPr id="4099" name="Picture 3" descr="D:\2017-18 учебный год\литература\6 класс\природа\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2000264" cy="1706892"/>
          </a:xfrm>
          <a:prstGeom prst="rect">
            <a:avLst/>
          </a:prstGeom>
          <a:noFill/>
        </p:spPr>
      </p:pic>
      <p:pic>
        <p:nvPicPr>
          <p:cNvPr id="4100" name="Picture 4" descr="D:\2017-18 учебный год\русский язык\6\имя числительное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14752"/>
            <a:ext cx="2028825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D:\2017-18 учебный год\русский язык\6\имя числительное\animashki-pogoda-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214818"/>
            <a:ext cx="1676400" cy="1752600"/>
          </a:xfrm>
          <a:prstGeom prst="rect">
            <a:avLst/>
          </a:prstGeom>
          <a:noFill/>
        </p:spPr>
      </p:pic>
      <p:pic>
        <p:nvPicPr>
          <p:cNvPr id="4103" name="Picture 7" descr="D:\2017-18 учебный год\русский язык\6\имя числительное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1571612"/>
            <a:ext cx="2073348" cy="1904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/>
          </a:bodyPr>
          <a:lstStyle/>
          <a:p>
            <a:pPr algn="just"/>
            <a:r>
              <a:rPr lang="ru-RU" sz="4000" i="1" dirty="0" smtClean="0"/>
              <a:t>Всем известно значение птиц как истребителей насекомых. Семья скворцов за сутки истребляет больше </a:t>
            </a:r>
          </a:p>
          <a:p>
            <a:pPr algn="just">
              <a:buNone/>
            </a:pPr>
            <a:r>
              <a:rPr lang="ru-RU" sz="4000" i="1" dirty="0" smtClean="0"/>
              <a:t>   гусениц и жуков; горихвостка приносит в своё гнездо птенцам до                                                        гусениц, а кукушка в             час поедает до                 гусениц.</a:t>
            </a:r>
            <a:endParaRPr lang="ru-RU" sz="4000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14612" y="2214554"/>
            <a:ext cx="5857916" cy="71438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трёхсот пятидесяти </a:t>
            </a:r>
            <a:endParaRPr lang="ru-RU" sz="4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4143380"/>
            <a:ext cx="6715172" cy="71438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семи тысяч пятисот </a:t>
            </a:r>
            <a:endParaRPr lang="ru-RU" sz="4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72198" y="4929198"/>
            <a:ext cx="1428760" cy="548517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один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5429264"/>
            <a:ext cx="1428760" cy="71438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ста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2714644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Имя числительное</a:t>
            </a: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b="1" i="1" dirty="0" smtClean="0">
                <a:solidFill>
                  <a:srgbClr val="C00000"/>
                </a:solidFill>
              </a:rPr>
              <a:t>как часть речи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2017-18 учебный год\русский язык\6\имя числительное\origin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86124"/>
            <a:ext cx="2925072" cy="2849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Меры длины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Сажень </a:t>
            </a:r>
            <a:r>
              <a:rPr lang="ru-RU" dirty="0" smtClean="0"/>
              <a:t>- русская мера длины = 3 аршина = 7 футов = 2,1336 м (косая = 2,5 м, маховая = 1,76 м)</a:t>
            </a:r>
          </a:p>
          <a:p>
            <a:r>
              <a:rPr lang="ru-RU" b="1" dirty="0" smtClean="0"/>
              <a:t>Аршин – </a:t>
            </a:r>
            <a:r>
              <a:rPr lang="ru-RU" dirty="0" smtClean="0"/>
              <a:t>старорусская единица измерения длины.</a:t>
            </a:r>
            <a:br>
              <a:rPr lang="ru-RU" dirty="0" smtClean="0"/>
            </a:br>
            <a:r>
              <a:rPr lang="ru-RU" dirty="0" smtClean="0"/>
              <a:t>1 аршин = 1/3сажени =  28дюймов = 0,7112 м;</a:t>
            </a:r>
          </a:p>
          <a:p>
            <a:pPr>
              <a:buNone/>
            </a:pPr>
            <a:r>
              <a:rPr lang="ru-RU" dirty="0" smtClean="0"/>
              <a:t>     устаревший инструмент для измерения длины.</a:t>
            </a:r>
          </a:p>
          <a:p>
            <a:r>
              <a:rPr lang="ru-RU" b="1" dirty="0" smtClean="0"/>
              <a:t>Локоть </a:t>
            </a:r>
            <a:r>
              <a:rPr lang="ru-RU" dirty="0" smtClean="0"/>
              <a:t>- древнерусская мера длины(11-16 вв.) = 38-46 см (длина локтевой кости человека).</a:t>
            </a:r>
          </a:p>
          <a:p>
            <a:r>
              <a:rPr lang="ru-RU" b="1" dirty="0" smtClean="0"/>
              <a:t>Пядь </a:t>
            </a:r>
            <a:r>
              <a:rPr lang="ru-RU" dirty="0" smtClean="0"/>
              <a:t>- древнерусская мера длины = 4 вершкам = 17 - 18 см ( расстояние между концами растянутых пальцев: большого и указательного).</a:t>
            </a:r>
          </a:p>
          <a:p>
            <a:r>
              <a:rPr lang="ru-RU" b="1" dirty="0" smtClean="0"/>
              <a:t>Фут</a:t>
            </a:r>
            <a:r>
              <a:rPr lang="ru-RU" dirty="0" smtClean="0"/>
              <a:t> — английская мера длины = 31 см.</a:t>
            </a:r>
          </a:p>
          <a:p>
            <a:r>
              <a:rPr lang="ru-RU" b="1" dirty="0" smtClean="0"/>
              <a:t>Дюйм </a:t>
            </a:r>
            <a:r>
              <a:rPr lang="ru-RU" dirty="0" smtClean="0"/>
              <a:t>- английская мера длины =2, 54 см.</a:t>
            </a:r>
          </a:p>
          <a:p>
            <a:r>
              <a:rPr lang="ru-RU" b="1" dirty="0" smtClean="0"/>
              <a:t>Ярд</a:t>
            </a:r>
            <a:r>
              <a:rPr lang="ru-RU" dirty="0" smtClean="0"/>
              <a:t> - английская мера длины = 3 фута = 93 см.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714884"/>
            <a:ext cx="1389389" cy="1763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715040"/>
          </a:xfrm>
        </p:spPr>
        <p:txBody>
          <a:bodyPr>
            <a:noAutofit/>
          </a:bodyPr>
          <a:lstStyle/>
          <a:p>
            <a:pPr lvl="0"/>
            <a:r>
              <a:rPr lang="ru-RU" sz="4400" dirty="0" smtClean="0"/>
              <a:t>Сколько человек у вас в классе?</a:t>
            </a:r>
          </a:p>
          <a:p>
            <a:pPr lvl="0">
              <a:buNone/>
            </a:pPr>
            <a:r>
              <a:rPr lang="ru-RU" sz="4400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двадцать пять</a:t>
            </a:r>
          </a:p>
          <a:p>
            <a:pPr lvl="0"/>
            <a:r>
              <a:rPr lang="ru-RU" sz="4400" dirty="0" smtClean="0"/>
              <a:t>Где здесь числительное?</a:t>
            </a:r>
          </a:p>
          <a:p>
            <a:pPr lvl="0"/>
            <a:r>
              <a:rPr lang="ru-RU" sz="4400" dirty="0" smtClean="0"/>
              <a:t>На какой вопрос отвечает?</a:t>
            </a:r>
          </a:p>
          <a:p>
            <a:pPr lvl="0">
              <a:buNone/>
            </a:pPr>
            <a:r>
              <a:rPr lang="ru-RU" sz="4400" b="1" i="1" dirty="0" smtClean="0"/>
              <a:t>     </a:t>
            </a:r>
            <a:r>
              <a:rPr lang="ru-RU" sz="4400" b="1" i="1" dirty="0" smtClean="0">
                <a:solidFill>
                  <a:srgbClr val="C00000"/>
                </a:solidFill>
              </a:rPr>
              <a:t>сколько?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smtClean="0"/>
              <a:t> Что обозначает? </a:t>
            </a:r>
            <a:endParaRPr lang="ru-RU" sz="4400" b="1" i="1" dirty="0" smtClean="0"/>
          </a:p>
          <a:p>
            <a:pPr>
              <a:buNone/>
            </a:pPr>
            <a:r>
              <a:rPr lang="ru-RU" sz="4400" b="1" i="1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количество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2051" name="Picture 3" descr="D:\2017-18 учебный год\русский язык\6\имя числительное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143380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786478"/>
          </a:xfrm>
        </p:spPr>
        <p:txBody>
          <a:bodyPr>
            <a:noAutofit/>
          </a:bodyPr>
          <a:lstStyle/>
          <a:p>
            <a:pPr lvl="0"/>
            <a:r>
              <a:rPr lang="ru-RU" sz="4400" dirty="0" smtClean="0"/>
              <a:t>Какое сегодня число?</a:t>
            </a:r>
          </a:p>
          <a:p>
            <a:pPr lvl="0">
              <a:buNone/>
            </a:pPr>
            <a:r>
              <a:rPr lang="ru-RU" sz="4400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пятое</a:t>
            </a:r>
          </a:p>
          <a:p>
            <a:pPr lvl="0"/>
            <a:r>
              <a:rPr lang="ru-RU" sz="4400" dirty="0" smtClean="0"/>
              <a:t>На какой вопрос отвечает числительное?</a:t>
            </a:r>
          </a:p>
          <a:p>
            <a:pPr lvl="0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    какой?</a:t>
            </a:r>
            <a:endParaRPr lang="ru-RU" sz="4400" dirty="0" smtClean="0">
              <a:solidFill>
                <a:srgbClr val="C00000"/>
              </a:solidFill>
            </a:endParaRPr>
          </a:p>
          <a:p>
            <a:pPr lvl="0"/>
            <a:r>
              <a:rPr lang="ru-RU" sz="4400" dirty="0" smtClean="0"/>
              <a:t>Что обозначает?</a:t>
            </a:r>
          </a:p>
          <a:p>
            <a:pPr>
              <a:buNone/>
            </a:pPr>
            <a:r>
              <a:rPr lang="ru-RU" sz="4400" b="1" i="1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порядок при счёте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D:\2017-18 учебный год\русский язык\6\имя числительное\chicks_school_unifor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071810"/>
            <a:ext cx="30480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2017-18 учебный год\русский язык\6\имя числительное\стандарт синие человеч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357430"/>
            <a:ext cx="309483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трелка влево 9"/>
          <p:cNvSpPr/>
          <p:nvPr/>
        </p:nvSpPr>
        <p:spPr>
          <a:xfrm rot="20029418">
            <a:off x="1951284" y="753106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12599091">
            <a:off x="6126928" y="797623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7003762">
            <a:off x="1364594" y="2345367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15341360">
            <a:off x="6728717" y="2351062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3457636">
            <a:off x="1629065" y="4819101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9267353">
            <a:off x="6442964" y="4922829"/>
            <a:ext cx="1054762" cy="99494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Предупредительный диктант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краткое мудрое изречение, имеющее поучительный характер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28860" y="3071810"/>
          <a:ext cx="6095997" cy="928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9286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428860" y="4429132"/>
            <a:ext cx="71438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4429132"/>
            <a:ext cx="6429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о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86182" y="4429132"/>
            <a:ext cx="71438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00562" y="4429132"/>
            <a:ext cx="71438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14942" y="4429132"/>
            <a:ext cx="6429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о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57884" y="4429132"/>
            <a:ext cx="6429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00826" y="4429132"/>
            <a:ext cx="6429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768" y="4429132"/>
            <a:ext cx="71438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</a:rPr>
              <a:t>ц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58148" y="4429132"/>
            <a:ext cx="64294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D:\2017-18 учебный год\русский язык\6\имя числительное\shkolnye_kartinki_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1357322" cy="213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D:\2017-18 учебный год\русский язык\6\имя числительное\594223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1214422"/>
            <a:ext cx="12096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Тест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0720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 каком предложении из произведений С.Маршака употреблено порядковое числительное? </a:t>
            </a:r>
          </a:p>
          <a:p>
            <a:r>
              <a:rPr lang="ru-RU" dirty="0" smtClean="0"/>
              <a:t>а) «Да послышался вдали выстрел из двустволки». </a:t>
            </a:r>
          </a:p>
          <a:p>
            <a:r>
              <a:rPr lang="ru-RU" dirty="0" smtClean="0"/>
              <a:t>б) «Распустился ландыш в мае, в самый праздник, в первый день». </a:t>
            </a:r>
          </a:p>
          <a:p>
            <a:r>
              <a:rPr lang="ru-RU" dirty="0" smtClean="0"/>
              <a:t>в) «Бьют часы Кремлёвской башни свой салют двенадцать раз». </a:t>
            </a:r>
          </a:p>
          <a:p>
            <a:r>
              <a:rPr lang="ru-RU" dirty="0" smtClean="0"/>
              <a:t>г) «На столе он строит башни, строит город в пять минут».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303</Words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Имя числительное как часть речи</vt:lpstr>
      <vt:lpstr>Меры длины</vt:lpstr>
      <vt:lpstr>Слайд 5</vt:lpstr>
      <vt:lpstr>Слайд 6</vt:lpstr>
      <vt:lpstr>Слайд 7</vt:lpstr>
      <vt:lpstr>Предупредительный диктант </vt:lpstr>
      <vt:lpstr>Тест</vt:lpstr>
      <vt:lpstr>Тест</vt:lpstr>
      <vt:lpstr>Тест</vt:lpstr>
      <vt:lpstr>Тест</vt:lpstr>
      <vt:lpstr>КРИТЕРИАЛЬНОЕ ОЦЕНИВАНИЕ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числительное как часть речи</dc:title>
  <dc:creator>Евгения</dc:creator>
  <cp:lastModifiedBy>Евгения</cp:lastModifiedBy>
  <cp:revision>26</cp:revision>
  <dcterms:created xsi:type="dcterms:W3CDTF">2018-02-04T10:14:57Z</dcterms:created>
  <dcterms:modified xsi:type="dcterms:W3CDTF">2018-02-04T15:18:57Z</dcterms:modified>
</cp:coreProperties>
</file>