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72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6" r:id="rId11"/>
    <p:sldId id="267" r:id="rId12"/>
    <p:sldId id="264" r:id="rId13"/>
    <p:sldId id="268" r:id="rId14"/>
    <p:sldId id="269" r:id="rId15"/>
    <p:sldId id="271" r:id="rId16"/>
    <p:sldId id="272" r:id="rId17"/>
    <p:sldId id="270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815F9D-31DA-488E-A5E1-EE4306E04926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5BBED2-9D4B-4F9C-B9FA-BFB3CE0AD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055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5BBED2-9D4B-4F9C-B9FA-BFB3CE0ADD75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401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5BBED2-9D4B-4F9C-B9FA-BFB3CE0ADD75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66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5F951-D161-4A02-A0DC-E3AEDD6AA8AD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C29F0-D175-4DE8-A64E-2C826F8B4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958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5F951-D161-4A02-A0DC-E3AEDD6AA8AD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C29F0-D175-4DE8-A64E-2C826F8B4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799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5F951-D161-4A02-A0DC-E3AEDD6AA8AD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C29F0-D175-4DE8-A64E-2C826F8B4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9076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5F951-D161-4A02-A0DC-E3AEDD6AA8AD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C29F0-D175-4DE8-A64E-2C826F8B4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4127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5F951-D161-4A02-A0DC-E3AEDD6AA8AD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C29F0-D175-4DE8-A64E-2C826F8B4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3378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5F951-D161-4A02-A0DC-E3AEDD6AA8AD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C29F0-D175-4DE8-A64E-2C826F8B4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0427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5F951-D161-4A02-A0DC-E3AEDD6AA8AD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C29F0-D175-4DE8-A64E-2C826F8B4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3601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5F951-D161-4A02-A0DC-E3AEDD6AA8AD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C29F0-D175-4DE8-A64E-2C826F8B4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6692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5F951-D161-4A02-A0DC-E3AEDD6AA8AD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C29F0-D175-4DE8-A64E-2C826F8B4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631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5F951-D161-4A02-A0DC-E3AEDD6AA8AD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C29F0-D175-4DE8-A64E-2C826F8B4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252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5F951-D161-4A02-A0DC-E3AEDD6AA8AD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C29F0-D175-4DE8-A64E-2C826F8B4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817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5F951-D161-4A02-A0DC-E3AEDD6AA8AD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C29F0-D175-4DE8-A64E-2C826F8B4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853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5F951-D161-4A02-A0DC-E3AEDD6AA8AD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C29F0-D175-4DE8-A64E-2C826F8B4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892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5F951-D161-4A02-A0DC-E3AEDD6AA8AD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C29F0-D175-4DE8-A64E-2C826F8B4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521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5F951-D161-4A02-A0DC-E3AEDD6AA8AD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C29F0-D175-4DE8-A64E-2C826F8B4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514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5F951-D161-4A02-A0DC-E3AEDD6AA8AD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C29F0-D175-4DE8-A64E-2C826F8B4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745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5A35F951-D161-4A02-A0DC-E3AEDD6AA8AD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250C29F0-D175-4DE8-A64E-2C826F8B4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019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5A35F951-D161-4A02-A0DC-E3AEDD6AA8AD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250C29F0-D175-4DE8-A64E-2C826F8B4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3437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  <p:sldLayoutId id="2147484185" r:id="rId13"/>
    <p:sldLayoutId id="2147484186" r:id="rId14"/>
    <p:sldLayoutId id="2147484187" r:id="rId15"/>
    <p:sldLayoutId id="2147484188" r:id="rId16"/>
    <p:sldLayoutId id="214748418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297680"/>
            <a:ext cx="12192000" cy="1757680"/>
          </a:xfrm>
          <a:solidFill>
            <a:schemeClr val="accent1">
              <a:alpha val="61000"/>
            </a:schemeClr>
          </a:solidFill>
          <a:ln>
            <a:solidFill>
              <a:schemeClr val="tx1">
                <a:alpha val="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 без терроризма</a:t>
            </a:r>
            <a:br>
              <a:rPr lang="ru-RU" sz="5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подготовила </a:t>
            </a:r>
            <a:r>
              <a:rPr lang="ru-RU" sz="1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истории Воронина Д.В. МБОУ Основная школа №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г. Мурома</a:t>
            </a:r>
            <a:endParaRPr lang="ru-RU" sz="1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6172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470" y="812800"/>
            <a:ext cx="8839170" cy="58957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26658" y="162560"/>
            <a:ext cx="99517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Взрывы в Московском метро, 1996, 2000, 2004, 2010 </a:t>
            </a:r>
            <a:r>
              <a:rPr lang="ru-RU" sz="2800" dirty="0" err="1" smtClean="0">
                <a:solidFill>
                  <a:schemeClr val="bg1"/>
                </a:solidFill>
              </a:rPr>
              <a:t>г.г</a:t>
            </a:r>
            <a:r>
              <a:rPr lang="ru-RU" sz="2800" dirty="0" smtClean="0">
                <a:solidFill>
                  <a:schemeClr val="bg1"/>
                </a:solidFill>
              </a:rPr>
              <a:t>.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16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485" y="894080"/>
            <a:ext cx="9110022" cy="57302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04240" y="132080"/>
            <a:ext cx="10475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Взрывы в поезде «Невский экспресс» в 2007-м и 2009-м г.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2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43733" y="94734"/>
            <a:ext cx="80698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Теракт на </a:t>
            </a:r>
            <a:r>
              <a:rPr lang="ru-RU" sz="3200" dirty="0" smtClean="0">
                <a:solidFill>
                  <a:schemeClr val="bg1"/>
                </a:solidFill>
              </a:rPr>
              <a:t>Дубровке, 23 октября 2002 г.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00" y="914400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75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737" y="894080"/>
            <a:ext cx="8845423" cy="580112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52508" y="140454"/>
            <a:ext cx="106105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Теракт в аэропорту Домодедово, 24 января 2011 г.</a:t>
            </a:r>
          </a:p>
        </p:txBody>
      </p:sp>
    </p:spTree>
    <p:extLst>
      <p:ext uri="{BB962C8B-B14F-4D97-AF65-F5344CB8AC3E}">
        <p14:creationId xmlns:p14="http://schemas.microsoft.com/office/powerpoint/2010/main" val="294971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540" y="841374"/>
            <a:ext cx="9944100" cy="58272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3200" y="172720"/>
            <a:ext cx="124235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700" dirty="0" smtClean="0">
                <a:solidFill>
                  <a:schemeClr val="bg1"/>
                </a:solidFill>
              </a:rPr>
              <a:t>Авиакатастрофа над Синайским полуостровом, 31 октября 2015 г.</a:t>
            </a:r>
            <a:endParaRPr lang="ru-RU" sz="2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47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78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100" b="1" u="sng" dirty="0">
                <a:solidFill>
                  <a:schemeClr val="bg1"/>
                </a:solidFill>
              </a:rPr>
              <a:t>Правила поведения при попадании в заложники</a:t>
            </a:r>
          </a:p>
          <a:p>
            <a:pPr algn="just"/>
            <a:r>
              <a:rPr lang="ru-RU" sz="2100" dirty="0">
                <a:solidFill>
                  <a:schemeClr val="bg1"/>
                </a:solidFill>
              </a:rPr>
              <a:t>1. Настройся на долгое ожидание. Специалистам требуется время, чтобы освободить тебя. Они не теряют ни минуты, но должны всё предусмотреть.</a:t>
            </a:r>
          </a:p>
          <a:p>
            <a:pPr algn="just"/>
            <a:r>
              <a:rPr lang="ru-RU" sz="2100" dirty="0">
                <a:solidFill>
                  <a:schemeClr val="bg1"/>
                </a:solidFill>
              </a:rPr>
              <a:t>2. Постарайся мысленно отвлечься от происходящего: вспоминай содержание книг, художественных фильмов, мультфильмов, решай в уме задачи. Если веришь в Бога, молись.</a:t>
            </a:r>
          </a:p>
          <a:p>
            <a:pPr algn="just"/>
            <a:r>
              <a:rPr lang="ru-RU" sz="2100" dirty="0">
                <a:solidFill>
                  <a:schemeClr val="bg1"/>
                </a:solidFill>
              </a:rPr>
              <a:t>3. Старайся не раздражать террористов: не кричи, не плачь, не возмущайся. Не требуй также немедленного освобождения - это невозможно.</a:t>
            </a:r>
          </a:p>
          <a:p>
            <a:pPr algn="just"/>
            <a:r>
              <a:rPr lang="ru-RU" sz="2100" dirty="0">
                <a:solidFill>
                  <a:schemeClr val="bg1"/>
                </a:solidFill>
              </a:rPr>
              <a:t>4. Не вступай в споры с террористами, выполняй все их требования. Помни: это вынужденная мера, ты спасаешь себя и окружающих.</a:t>
            </a:r>
          </a:p>
          <a:p>
            <a:pPr algn="just"/>
            <a:r>
              <a:rPr lang="ru-RU" sz="2100" dirty="0">
                <a:solidFill>
                  <a:schemeClr val="bg1"/>
                </a:solidFill>
              </a:rPr>
              <a:t>5. Помни, что, возможно, тебе придётся долгое время провести без воды и пищи - экономь свои силы.</a:t>
            </a:r>
          </a:p>
          <a:p>
            <a:pPr algn="just"/>
            <a:r>
              <a:rPr lang="ru-RU" sz="2100" dirty="0">
                <a:solidFill>
                  <a:schemeClr val="bg1"/>
                </a:solidFill>
              </a:rPr>
              <a:t>6. Если в помещении душно, постарайся меньше двигаться, чтобы экономнее расходовать кислород.</a:t>
            </a:r>
          </a:p>
          <a:p>
            <a:pPr algn="just"/>
            <a:r>
              <a:rPr lang="ru-RU" sz="2100" dirty="0">
                <a:solidFill>
                  <a:schemeClr val="bg1"/>
                </a:solidFill>
              </a:rPr>
              <a:t>7. Если воздуха достаточно, а по зданию передвигаться запрещают, делай нехитрые физические упражнения - напрягай и расслабляй мышцы рук, ног, спины. Не делай резких движений.</a:t>
            </a:r>
          </a:p>
          <a:p>
            <a:pPr algn="just"/>
            <a:r>
              <a:rPr lang="ru-RU" sz="2100" dirty="0">
                <a:solidFill>
                  <a:schemeClr val="bg1"/>
                </a:solidFill>
              </a:rPr>
              <a:t>8. Помни: если заложник проводит много времени с террористами, ему может показаться, что они вместе, а весь мир - против них. Это очень опасная ошибка! Знай: в любой ситуации террорист - это преступник, а заложник - его жертва! У них не может быть общих целей!</a:t>
            </a:r>
          </a:p>
        </p:txBody>
      </p:sp>
    </p:spTree>
    <p:extLst>
      <p:ext uri="{BB962C8B-B14F-4D97-AF65-F5344CB8AC3E}">
        <p14:creationId xmlns:p14="http://schemas.microsoft.com/office/powerpoint/2010/main" val="97531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57783"/>
            <a:ext cx="119888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>
                <a:solidFill>
                  <a:schemeClr val="bg1"/>
                </a:solidFill>
              </a:rPr>
              <a:t>Правила поведения при штурме</a:t>
            </a:r>
          </a:p>
          <a:p>
            <a:pPr algn="just"/>
            <a:r>
              <a:rPr lang="ru-RU" sz="2800" dirty="0">
                <a:solidFill>
                  <a:schemeClr val="bg1"/>
                </a:solidFill>
              </a:rPr>
              <a:t>1. После начала штурма старайся держаться подальше от террористов.</a:t>
            </a:r>
          </a:p>
          <a:p>
            <a:pPr algn="just"/>
            <a:r>
              <a:rPr lang="ru-RU" sz="2800" dirty="0">
                <a:solidFill>
                  <a:schemeClr val="bg1"/>
                </a:solidFill>
              </a:rPr>
              <a:t>2. По возможности, спрячься подальше от окон и дверных проёмов.</a:t>
            </a:r>
          </a:p>
          <a:p>
            <a:pPr algn="just"/>
            <a:r>
              <a:rPr lang="ru-RU" sz="2800" dirty="0">
                <a:solidFill>
                  <a:schemeClr val="bg1"/>
                </a:solidFill>
              </a:rPr>
              <a:t>3. При штурме могут использоваться свето-шумовые гранаты: яркий свет бьёт в глаза, звук ударяет по ушам или чувствуется резкий запах дыма. В этом случае падай на пол, закрой глаза (ни в коем случае не три их), накрой голову руками и жди, когда сотрудники спецназа выведут тебя из здания.</a:t>
            </a:r>
          </a:p>
          <a:p>
            <a:pPr algn="just"/>
            <a:r>
              <a:rPr lang="ru-RU" sz="2800" dirty="0">
                <a:solidFill>
                  <a:schemeClr val="bg1"/>
                </a:solidFill>
              </a:rPr>
              <a:t>4. После освобождения не спеши сразу уйти домой. Сначала надо связаться с сотрудниками специальных служб и врачами. Врачи помогут тебе выйти из шока и, если нужно, по их совету ты получишь необходимое лечение. </a:t>
            </a:r>
          </a:p>
        </p:txBody>
      </p:sp>
    </p:spTree>
    <p:extLst>
      <p:ext uri="{BB962C8B-B14F-4D97-AF65-F5344CB8AC3E}">
        <p14:creationId xmlns:p14="http://schemas.microsoft.com/office/powerpoint/2010/main" val="371668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8847"/>
            <a:ext cx="12192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>
                <a:solidFill>
                  <a:schemeClr val="bg1"/>
                </a:solidFill>
              </a:rPr>
              <a:t>Правила поведения при обнаружении взрывоопасных предметов и неизвестных пакетов</a:t>
            </a:r>
          </a:p>
          <a:p>
            <a:r>
              <a:rPr lang="ru-RU" sz="2400" dirty="0">
                <a:solidFill>
                  <a:schemeClr val="bg1"/>
                </a:solidFill>
              </a:rPr>
              <a:t>1. Не трогать, не подходить, не передвигать обнаруженный подозрительный предмет! Воздерживаться от использования средств радиосвязи, в том числе и мобильных, вблизи данного предмета.</a:t>
            </a:r>
          </a:p>
          <a:p>
            <a:r>
              <a:rPr lang="ru-RU" sz="2400" dirty="0">
                <a:solidFill>
                  <a:schemeClr val="bg1"/>
                </a:solidFill>
              </a:rPr>
              <a:t>2. Немедленно сообщить об обнаружении подозрительного предмета в правоохранительные органы по телефонам: 01, 02; или 112.</a:t>
            </a:r>
          </a:p>
          <a:p>
            <a:r>
              <a:rPr lang="ru-RU" sz="2400" dirty="0">
                <a:solidFill>
                  <a:schemeClr val="bg1"/>
                </a:solidFill>
              </a:rPr>
              <a:t>3. Зафиксировать время и место обнаружения.</a:t>
            </a:r>
          </a:p>
          <a:p>
            <a:r>
              <a:rPr lang="ru-RU" sz="2400" dirty="0">
                <a:solidFill>
                  <a:schemeClr val="bg1"/>
                </a:solidFill>
              </a:rPr>
              <a:t>4. Освободить от людей опасную зону в радиусе не менее 100 метров.</a:t>
            </a:r>
          </a:p>
          <a:p>
            <a:r>
              <a:rPr lang="ru-RU" sz="2400" dirty="0">
                <a:solidFill>
                  <a:schemeClr val="bg1"/>
                </a:solidFill>
              </a:rPr>
              <a:t>5. Дождаться прибытия представителей правоохранительных органов, указать место расположения подозрительного предмета, время и обстоятельства его обнаружения.</a:t>
            </a:r>
          </a:p>
          <a:p>
            <a:r>
              <a:rPr lang="ru-RU" sz="2400" dirty="0">
                <a:solidFill>
                  <a:schemeClr val="bg1"/>
                </a:solidFill>
              </a:rPr>
              <a:t>6. Далее действовать по указанию представителей правоохранительных органов.</a:t>
            </a:r>
          </a:p>
          <a:p>
            <a:r>
              <a:rPr lang="ru-RU" sz="2400" dirty="0">
                <a:solidFill>
                  <a:schemeClr val="bg1"/>
                </a:solidFill>
              </a:rPr>
              <a:t>7. Не сообщать об угрозе взрыва никому, кроме тех, кому необходимо знать о случившемся, чтобы не создавать панику.</a:t>
            </a:r>
          </a:p>
          <a:p>
            <a:r>
              <a:rPr lang="ru-RU" sz="2400" dirty="0">
                <a:solidFill>
                  <a:schemeClr val="bg1"/>
                </a:solidFill>
              </a:rPr>
              <a:t>8. Быть готовым описать внешний вид предмета, похожего на взрывное устройство.</a:t>
            </a:r>
          </a:p>
        </p:txBody>
      </p:sp>
    </p:spTree>
    <p:extLst>
      <p:ext uri="{BB962C8B-B14F-4D97-AF65-F5344CB8AC3E}">
        <p14:creationId xmlns:p14="http://schemas.microsoft.com/office/powerpoint/2010/main" val="183699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89054" y="0"/>
            <a:ext cx="31261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Рефлексия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3200" y="2724422"/>
            <a:ext cx="11988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</a:rPr>
              <a:t>Если бы </a:t>
            </a:r>
            <a:r>
              <a:rPr lang="ru-RU" sz="4400" dirty="0">
                <a:solidFill>
                  <a:schemeClr val="bg1"/>
                </a:solidFill>
              </a:rPr>
              <a:t>услышали выстрелы, находясь </a:t>
            </a:r>
            <a:r>
              <a:rPr lang="ru-RU" sz="4400" dirty="0" smtClean="0">
                <a:solidFill>
                  <a:schemeClr val="bg1"/>
                </a:solidFill>
              </a:rPr>
              <a:t>дома?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25138" y="2966358"/>
            <a:ext cx="101296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</a:rPr>
              <a:t>Если бы рядом </a:t>
            </a:r>
            <a:r>
              <a:rPr lang="ru-RU" sz="4400" dirty="0">
                <a:solidFill>
                  <a:schemeClr val="bg1"/>
                </a:solidFill>
              </a:rPr>
              <a:t>прогремел </a:t>
            </a:r>
            <a:r>
              <a:rPr lang="ru-RU" sz="4400" dirty="0" smtClean="0">
                <a:solidFill>
                  <a:schemeClr val="bg1"/>
                </a:solidFill>
              </a:rPr>
              <a:t>взрыв?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6477" y="2816526"/>
            <a:ext cx="117455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Если бы </a:t>
            </a:r>
            <a:r>
              <a:rPr lang="ru-RU" sz="4400" dirty="0">
                <a:solidFill>
                  <a:schemeClr val="bg1"/>
                </a:solidFill>
              </a:rPr>
              <a:t>оказались в числе заложников?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61588" y="2432735"/>
            <a:ext cx="95605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</a:rPr>
              <a:t>Если б</a:t>
            </a:r>
            <a:r>
              <a:rPr lang="ru-RU" sz="4000" dirty="0" smtClean="0">
                <a:solidFill>
                  <a:schemeClr val="bg1"/>
                </a:solidFill>
              </a:rPr>
              <a:t>ы </a:t>
            </a:r>
            <a:r>
              <a:rPr lang="ru-RU" sz="4000" dirty="0">
                <a:solidFill>
                  <a:schemeClr val="bg1"/>
                </a:solidFill>
              </a:rPr>
              <a:t>шли по коридору школы и услышали тиканье будильника, но вокруг ничего не увидели?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73332" y="2659884"/>
            <a:ext cx="102311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</a:rPr>
              <a:t>Если бы </a:t>
            </a:r>
            <a:r>
              <a:rPr lang="ru-RU" sz="4000" dirty="0" smtClean="0">
                <a:solidFill>
                  <a:schemeClr val="bg1"/>
                </a:solidFill>
              </a:rPr>
              <a:t>зашли </a:t>
            </a:r>
            <a:r>
              <a:rPr lang="ru-RU" sz="4000" dirty="0">
                <a:solidFill>
                  <a:schemeClr val="bg1"/>
                </a:solidFill>
              </a:rPr>
              <a:t>в подъезд и увидели подозрительный </a:t>
            </a:r>
            <a:r>
              <a:rPr lang="ru-RU" sz="4000" dirty="0" smtClean="0">
                <a:solidFill>
                  <a:schemeClr val="bg1"/>
                </a:solidFill>
              </a:rPr>
              <a:t>предмет?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26360" y="776152"/>
            <a:ext cx="73468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«Что бы вы сделали, если…»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54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57" y="0"/>
            <a:ext cx="11201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81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2501" y="115824"/>
            <a:ext cx="6923595" cy="1301496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</a:effectLst>
              </a:rPr>
              <a:t>Что такое терроризм?</a:t>
            </a:r>
            <a:endParaRPr lang="ru-RU" sz="4400" dirty="0">
              <a:solidFill>
                <a:schemeClr val="bg1">
                  <a:lumMod val="95000"/>
                  <a:lumOff val="5000"/>
                </a:schemeClr>
              </a:solidFill>
              <a:effectLst>
                <a:glow rad="38100">
                  <a:schemeClr val="bg1">
                    <a:lumMod val="65000"/>
                    <a:lumOff val="3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8368" y="1444752"/>
            <a:ext cx="1135684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Терроризм</a:t>
            </a:r>
            <a:r>
              <a:rPr lang="ru-RU" sz="3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(в соответствии с Уголовным кодексом РФ) – совершение взрыва, поджога или иных действий, создающих опасность гибели людей, либо наступления иных общественно опасных действий, совершенных в целях нарушения общественной безопасности и устрашения населения, либо оказания воздействия на принятие решений органами власти.</a:t>
            </a:r>
          </a:p>
        </p:txBody>
      </p:sp>
    </p:spTree>
    <p:extLst>
      <p:ext uri="{BB962C8B-B14F-4D97-AF65-F5344CB8AC3E}">
        <p14:creationId xmlns:p14="http://schemas.microsoft.com/office/powerpoint/2010/main" val="2666111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13253" y="1579406"/>
            <a:ext cx="1008801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B0F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Спасибо за внимание!</a:t>
            </a:r>
            <a:endParaRPr lang="ru-RU" sz="6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B0F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6611" y="2819919"/>
            <a:ext cx="4649561" cy="4038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23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600" y="304800"/>
            <a:ext cx="12090400" cy="1280160"/>
          </a:xfrm>
          <a:noFill/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</a:effectLst>
              </a:rPr>
              <a:t>Какие цели могут преследовать террористы?</a:t>
            </a:r>
            <a:endParaRPr lang="ru-RU" sz="3600" dirty="0">
              <a:solidFill>
                <a:schemeClr val="bg1"/>
              </a:solidFill>
              <a:effectLst>
                <a:glow rad="38100">
                  <a:schemeClr val="bg1">
                    <a:lumMod val="65000"/>
                    <a:lumOff val="3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2880" y="1635760"/>
            <a:ext cx="593344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4000" dirty="0" smtClean="0">
                <a:solidFill>
                  <a:schemeClr val="bg1"/>
                </a:solidFill>
              </a:rPr>
              <a:t>поссорить </a:t>
            </a:r>
            <a:r>
              <a:rPr lang="ru-RU" sz="4000" dirty="0">
                <a:solidFill>
                  <a:schemeClr val="bg1"/>
                </a:solidFill>
              </a:rPr>
              <a:t>между собой </a:t>
            </a:r>
            <a:r>
              <a:rPr lang="ru-RU" sz="4000" dirty="0" smtClean="0">
                <a:solidFill>
                  <a:schemeClr val="bg1"/>
                </a:solidFill>
              </a:rPr>
              <a:t>народы; </a:t>
            </a:r>
          </a:p>
          <a:p>
            <a:pPr marL="285750" indent="-285750">
              <a:buFontTx/>
              <a:buChar char="-"/>
            </a:pPr>
            <a:r>
              <a:rPr lang="ru-RU" sz="4000" dirty="0" smtClean="0">
                <a:solidFill>
                  <a:schemeClr val="bg1"/>
                </a:solidFill>
              </a:rPr>
              <a:t>добиться </a:t>
            </a:r>
            <a:r>
              <a:rPr lang="ru-RU" sz="4000" dirty="0">
                <a:solidFill>
                  <a:schemeClr val="bg1"/>
                </a:solidFill>
              </a:rPr>
              <a:t>от правительства государства принятия нужного им </a:t>
            </a:r>
            <a:r>
              <a:rPr lang="ru-RU" sz="4000" dirty="0" smtClean="0">
                <a:solidFill>
                  <a:schemeClr val="bg1"/>
                </a:solidFill>
              </a:rPr>
              <a:t>решения;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38240" y="1808480"/>
            <a:ext cx="59537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- захватить </a:t>
            </a:r>
            <a:r>
              <a:rPr lang="ru-RU" sz="4000" dirty="0">
                <a:solidFill>
                  <a:schemeClr val="bg1"/>
                </a:solidFill>
              </a:rPr>
              <a:t>власть в государстве;</a:t>
            </a:r>
          </a:p>
          <a:p>
            <a:r>
              <a:rPr lang="ru-RU" sz="4000" dirty="0" smtClean="0">
                <a:solidFill>
                  <a:schemeClr val="bg1"/>
                </a:solidFill>
              </a:rPr>
              <a:t>- запугать </a:t>
            </a:r>
            <a:r>
              <a:rPr lang="ru-RU" sz="4000" dirty="0">
                <a:solidFill>
                  <a:schemeClr val="bg1"/>
                </a:solidFill>
              </a:rPr>
              <a:t>простых граждан  и подорвать их доверие к правительству.</a:t>
            </a:r>
          </a:p>
        </p:txBody>
      </p:sp>
    </p:spTree>
    <p:extLst>
      <p:ext uri="{BB962C8B-B14F-4D97-AF65-F5344CB8AC3E}">
        <p14:creationId xmlns:p14="http://schemas.microsoft.com/office/powerpoint/2010/main" val="83989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90240" y="0"/>
            <a:ext cx="8209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+mj-lt"/>
              </a:rPr>
              <a:t>Виды террористических актов</a:t>
            </a:r>
            <a:endParaRPr lang="ru-RU" sz="32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441" y="406399"/>
            <a:ext cx="3986288" cy="32816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4" b="6314"/>
          <a:stretch/>
        </p:blipFill>
        <p:spPr>
          <a:xfrm>
            <a:off x="7426647" y="469102"/>
            <a:ext cx="4521513" cy="35058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0" t="-264" r="14115" b="264"/>
          <a:stretch/>
        </p:blipFill>
        <p:spPr>
          <a:xfrm>
            <a:off x="7495974" y="3398520"/>
            <a:ext cx="4696026" cy="35661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24" r="6262"/>
          <a:stretch/>
        </p:blipFill>
        <p:spPr>
          <a:xfrm>
            <a:off x="3642360" y="1637595"/>
            <a:ext cx="4511040" cy="36333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" y="3415416"/>
            <a:ext cx="4434840" cy="34425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6828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64348" y="111306"/>
            <a:ext cx="97898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+mj-lt"/>
              </a:rPr>
              <a:t>Захват школы №1 в городе </a:t>
            </a:r>
            <a:r>
              <a:rPr lang="ru-RU" sz="2800" dirty="0" smtClean="0">
                <a:solidFill>
                  <a:schemeClr val="bg1"/>
                </a:solidFill>
                <a:latin typeface="+mj-lt"/>
              </a:rPr>
              <a:t>Беслан, 1 сентября 2004 г.</a:t>
            </a:r>
            <a:endParaRPr lang="ru-RU" sz="28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039" y="742183"/>
            <a:ext cx="5536094" cy="29060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1" t="3259" r="4037" b="4918"/>
          <a:stretch/>
        </p:blipFill>
        <p:spPr>
          <a:xfrm>
            <a:off x="410546" y="3760236"/>
            <a:ext cx="5228050" cy="287382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3" r="4979" b="4482"/>
          <a:stretch/>
        </p:blipFill>
        <p:spPr>
          <a:xfrm>
            <a:off x="6495787" y="3732245"/>
            <a:ext cx="5363421" cy="290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2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02484" y="92443"/>
            <a:ext cx="83216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+mj-lt"/>
              </a:rPr>
              <a:t>Штурм захваченной школы и вывод </a:t>
            </a:r>
          </a:p>
          <a:p>
            <a:pPr algn="ctr"/>
            <a:r>
              <a:rPr lang="ru-RU" sz="2800" dirty="0">
                <a:solidFill>
                  <a:schemeClr val="bg1"/>
                </a:solidFill>
                <a:latin typeface="+mj-lt"/>
              </a:rPr>
              <a:t>заложников, 3 сентября 2004 г.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19" y="1120760"/>
            <a:ext cx="5652575" cy="37763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150" y="2654300"/>
            <a:ext cx="5840730" cy="3893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35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1265" y="0"/>
            <a:ext cx="10235494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«</a:t>
            </a:r>
            <a:r>
              <a:rPr lang="ru-RU" sz="2400" dirty="0">
                <a:solidFill>
                  <a:schemeClr val="bg1"/>
                </a:solidFill>
              </a:rPr>
              <a:t>Древо скорби» — памятник жертвам </a:t>
            </a:r>
            <a:r>
              <a:rPr lang="ru-RU" sz="2400" dirty="0" smtClean="0">
                <a:solidFill>
                  <a:schemeClr val="bg1"/>
                </a:solidFill>
              </a:rPr>
              <a:t>захвата школы в Беслане,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установленный на мемориальном кладбище 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«Город ангелов» спустя год после трагедии</a:t>
            </a:r>
            <a:r>
              <a:rPr lang="ru-RU" sz="2800" dirty="0" smtClean="0">
                <a:solidFill>
                  <a:schemeClr val="bg1"/>
                </a:solidFill>
              </a:rPr>
              <a:t>.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463" y="1310640"/>
            <a:ext cx="5517177" cy="5304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0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2640" y="189915"/>
            <a:ext cx="10952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</a:rPr>
              <a:t>Взрывы жилых домов в России в сентябре 1999 </a:t>
            </a:r>
            <a:r>
              <a:rPr lang="ru-RU" sz="3200" dirty="0" smtClean="0">
                <a:solidFill>
                  <a:schemeClr val="bg1"/>
                </a:solidFill>
              </a:rPr>
              <a:t>г.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64160" y="6001435"/>
            <a:ext cx="6786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</a:rPr>
              <a:t>Фото после взрыва дома в Москве на улице Гурьянова.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1"/>
          <a:stretch/>
        </p:blipFill>
        <p:spPr>
          <a:xfrm>
            <a:off x="6167120" y="918209"/>
            <a:ext cx="5882640" cy="344614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636086" y="4468297"/>
            <a:ext cx="51972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Взрыв в Москве на Каширском шоссе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9"/>
          <a:stretch/>
        </p:blipFill>
        <p:spPr>
          <a:xfrm>
            <a:off x="132080" y="2378710"/>
            <a:ext cx="5997344" cy="3595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75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48450" y="206494"/>
            <a:ext cx="77251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Теракты 11 сентября 2001 </a:t>
            </a:r>
            <a:r>
              <a:rPr lang="ru-RU" sz="3200" dirty="0" smtClean="0">
                <a:solidFill>
                  <a:schemeClr val="bg1"/>
                </a:solidFill>
              </a:rPr>
              <a:t>года, США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71" y="1249680"/>
            <a:ext cx="5810389" cy="3876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951" y="2596672"/>
            <a:ext cx="5890329" cy="3922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32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Сетка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428</TotalTime>
  <Words>809</Words>
  <Application>Microsoft Office PowerPoint</Application>
  <PresentationFormat>Широкоэкранный</PresentationFormat>
  <Paragraphs>57</Paragraphs>
  <Slides>20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Century Gothic</vt:lpstr>
      <vt:lpstr>Сетка</vt:lpstr>
      <vt:lpstr>Мир без терроризма подготовила учитель истории Воронина Д.В. МБОУ Основная школа №12 г. Мурома</vt:lpstr>
      <vt:lpstr>Что такое терроризм?</vt:lpstr>
      <vt:lpstr>Какие цели могут преследовать террористы?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1</cp:lastModifiedBy>
  <cp:revision>69</cp:revision>
  <dcterms:created xsi:type="dcterms:W3CDTF">2022-04-06T21:49:59Z</dcterms:created>
  <dcterms:modified xsi:type="dcterms:W3CDTF">2025-11-20T07:46:50Z</dcterms:modified>
</cp:coreProperties>
</file>