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6"/>
  </p:notesMasterIdLst>
  <p:sldIdLst>
    <p:sldId id="257" r:id="rId2"/>
    <p:sldId id="258" r:id="rId3"/>
    <p:sldId id="272" r:id="rId4"/>
    <p:sldId id="271" r:id="rId5"/>
    <p:sldId id="270" r:id="rId6"/>
    <p:sldId id="269" r:id="rId7"/>
    <p:sldId id="273" r:id="rId8"/>
    <p:sldId id="275" r:id="rId9"/>
    <p:sldId id="276" r:id="rId10"/>
    <p:sldId id="274" r:id="rId11"/>
    <p:sldId id="279" r:id="rId12"/>
    <p:sldId id="278" r:id="rId13"/>
    <p:sldId id="277" r:id="rId14"/>
    <p:sldId id="268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6"/>
    <p:restoredTop sz="94646"/>
  </p:normalViewPr>
  <p:slideViewPr>
    <p:cSldViewPr snapToGrid="0" snapToObjects="1">
      <p:cViewPr>
        <p:scale>
          <a:sx n="107" d="100"/>
          <a:sy n="107" d="100"/>
        </p:scale>
        <p:origin x="1168" y="4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1CD2F0-A2BE-2D4B-8E11-EDDDF0CE2665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5BF1E-68C0-7C4D-83D2-BDD68BA09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512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B439A-1D4A-4D41-8302-CD7E66F29C2E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41C16-4DDC-9544-ACF4-0BAA786FF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22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B439A-1D4A-4D41-8302-CD7E66F29C2E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41C16-4DDC-9544-ACF4-0BAA786FF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501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4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40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B439A-1D4A-4D41-8302-CD7E66F29C2E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41C16-4DDC-9544-ACF4-0BAA786FF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95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B439A-1D4A-4D41-8302-CD7E66F29C2E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41C16-4DDC-9544-ACF4-0BAA786FF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608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1" y="1709744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1" y="4589469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B439A-1D4A-4D41-8302-CD7E66F29C2E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41C16-4DDC-9544-ACF4-0BAA786FF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19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B439A-1D4A-4D41-8302-CD7E66F29C2E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41C16-4DDC-9544-ACF4-0BAA786FF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992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0" y="365129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B439A-1D4A-4D41-8302-CD7E66F29C2E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41C16-4DDC-9544-ACF4-0BAA786FF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374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B439A-1D4A-4D41-8302-CD7E66F29C2E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41C16-4DDC-9544-ACF4-0BAA786FF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005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B439A-1D4A-4D41-8302-CD7E66F29C2E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41C16-4DDC-9544-ACF4-0BAA786FF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670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0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31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30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B439A-1D4A-4D41-8302-CD7E66F29C2E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41C16-4DDC-9544-ACF4-0BAA786FF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28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0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31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30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B439A-1D4A-4D41-8302-CD7E66F29C2E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41C16-4DDC-9544-ACF4-0BAA786FF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910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40" y="365129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40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B439A-1D4A-4D41-8302-CD7E66F29C2E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5" y="6356356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41C16-4DDC-9544-ACF4-0BAA786FF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917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9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9" indent="-228599" algn="l" defTabSz="91439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96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9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91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88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AE992F5-C132-654F-885B-A0F2E3797D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/>
          <a:stretch/>
        </p:blipFill>
        <p:spPr bwMode="auto">
          <a:xfrm flipH="1">
            <a:off x="0" y="0"/>
            <a:ext cx="9906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9DB75AEA-101A-A140-AB8A-608A6A516658}"/>
              </a:ext>
            </a:extLst>
          </p:cNvPr>
          <p:cNvSpPr/>
          <p:nvPr/>
        </p:nvSpPr>
        <p:spPr>
          <a:xfrm>
            <a:off x="1210994" y="898634"/>
            <a:ext cx="7484012" cy="5092263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3F9183A7-C0B4-CE4D-B9B5-C705A4996923}"/>
              </a:ext>
            </a:extLst>
          </p:cNvPr>
          <p:cNvSpPr/>
          <p:nvPr/>
        </p:nvSpPr>
        <p:spPr>
          <a:xfrm>
            <a:off x="457201" y="442226"/>
            <a:ext cx="8971004" cy="597354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2" b="19641"/>
          <a:stretch/>
        </p:blipFill>
        <p:spPr bwMode="auto">
          <a:xfrm>
            <a:off x="2142574" y="1074307"/>
            <a:ext cx="5600258" cy="384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72700" y="4638479"/>
            <a:ext cx="456060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РАБОТЕ</a:t>
            </a:r>
          </a:p>
        </p:txBody>
      </p:sp>
      <p:sp>
        <p:nvSpPr>
          <p:cNvPr id="12" name="Минус 11"/>
          <p:cNvSpPr/>
          <p:nvPr/>
        </p:nvSpPr>
        <p:spPr>
          <a:xfrm>
            <a:off x="1712967" y="3996559"/>
            <a:ext cx="6140224" cy="394138"/>
          </a:xfrm>
          <a:prstGeom prst="mathMinus">
            <a:avLst>
              <a:gd name="adj1" fmla="val 155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987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AE992F5-C132-654F-885B-A0F2E3797D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/>
          <a:stretch/>
        </p:blipFill>
        <p:spPr bwMode="auto">
          <a:xfrm flipH="1">
            <a:off x="0" y="0"/>
            <a:ext cx="9906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CC0F37-7F79-654C-B17E-3701370C6940}"/>
              </a:ext>
            </a:extLst>
          </p:cNvPr>
          <p:cNvSpPr txBox="1"/>
          <p:nvPr/>
        </p:nvSpPr>
        <p:spPr>
          <a:xfrm>
            <a:off x="226541" y="2113916"/>
            <a:ext cx="8971004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indent="450215" algn="ctr"/>
            <a:r>
              <a:rPr lang="ru-RU" sz="40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Проект</a:t>
            </a:r>
          </a:p>
          <a:p>
            <a:pPr marL="36195" marR="36195" indent="450215" algn="ctr"/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«Мои первые стихи А. </a:t>
            </a:r>
            <a:r>
              <a:rPr lang="ru-RU" sz="5400" dirty="0" err="1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Барто</a:t>
            </a:r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»</a:t>
            </a:r>
            <a:endParaRPr lang="ru-RU" sz="5400" dirty="0">
              <a:latin typeface="Gabriola" pitchFamily="82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3F9183A7-C0B4-CE4D-B9B5-C705A4996923}"/>
              </a:ext>
            </a:extLst>
          </p:cNvPr>
          <p:cNvSpPr/>
          <p:nvPr/>
        </p:nvSpPr>
        <p:spPr>
          <a:xfrm>
            <a:off x="457201" y="442226"/>
            <a:ext cx="8971004" cy="597354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406939-A3A3-184E-81AB-5392FE798131}"/>
              </a:ext>
            </a:extLst>
          </p:cNvPr>
          <p:cNvSpPr txBox="1"/>
          <p:nvPr/>
        </p:nvSpPr>
        <p:spPr>
          <a:xfrm>
            <a:off x="1763479" y="656026"/>
            <a:ext cx="67563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ctr">
              <a:spcAft>
                <a:spcPts val="1000"/>
              </a:spcAft>
            </a:pPr>
            <a:r>
              <a:rPr lang="ru-RU" sz="4000" b="1" dirty="0">
                <a:solidFill>
                  <a:schemeClr val="accent1"/>
                </a:solidFill>
                <a:effectLst/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 «Огород на подоконнике»</a:t>
            </a:r>
          </a:p>
        </p:txBody>
      </p:sp>
    </p:spTree>
    <p:extLst>
      <p:ext uri="{BB962C8B-B14F-4D97-AF65-F5344CB8AC3E}">
        <p14:creationId xmlns:p14="http://schemas.microsoft.com/office/powerpoint/2010/main" val="4030423789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AE992F5-C132-654F-885B-A0F2E3797D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/>
          <a:stretch/>
        </p:blipFill>
        <p:spPr bwMode="auto">
          <a:xfrm flipH="1">
            <a:off x="0" y="0"/>
            <a:ext cx="9906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CC0F37-7F79-654C-B17E-3701370C6940}"/>
              </a:ext>
            </a:extLst>
          </p:cNvPr>
          <p:cNvSpPr txBox="1"/>
          <p:nvPr/>
        </p:nvSpPr>
        <p:spPr>
          <a:xfrm>
            <a:off x="226541" y="2113916"/>
            <a:ext cx="8971004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indent="450215" algn="ctr"/>
            <a:r>
              <a:rPr lang="ru-RU" sz="40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Проект</a:t>
            </a:r>
          </a:p>
          <a:p>
            <a:pPr marL="36195" marR="36195" indent="450215" algn="ctr"/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«Мои первые стихи А. </a:t>
            </a:r>
            <a:r>
              <a:rPr lang="ru-RU" sz="5400" dirty="0" err="1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Барто</a:t>
            </a:r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»</a:t>
            </a:r>
            <a:endParaRPr lang="ru-RU" sz="5400" dirty="0">
              <a:latin typeface="Gabriola" pitchFamily="82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3F9183A7-C0B4-CE4D-B9B5-C705A4996923}"/>
              </a:ext>
            </a:extLst>
          </p:cNvPr>
          <p:cNvSpPr/>
          <p:nvPr/>
        </p:nvSpPr>
        <p:spPr>
          <a:xfrm>
            <a:off x="457201" y="442226"/>
            <a:ext cx="8971004" cy="597354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91B687-B0CA-D24F-B64F-6C2B1131EFA2}"/>
              </a:ext>
            </a:extLst>
          </p:cNvPr>
          <p:cNvSpPr txBox="1"/>
          <p:nvPr/>
        </p:nvSpPr>
        <p:spPr>
          <a:xfrm>
            <a:off x="1143105" y="2113916"/>
            <a:ext cx="73767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just">
              <a:spcAft>
                <a:spcPts val="1000"/>
              </a:spcAft>
            </a:pPr>
            <a:endParaRPr lang="ru-RU" sz="2400" dirty="0">
              <a:solidFill>
                <a:schemeClr val="accent1"/>
              </a:solidFill>
              <a:latin typeface="Gabriola" pitchFamily="8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406939-A3A3-184E-81AB-5392FE798131}"/>
              </a:ext>
            </a:extLst>
          </p:cNvPr>
          <p:cNvSpPr txBox="1"/>
          <p:nvPr/>
        </p:nvSpPr>
        <p:spPr>
          <a:xfrm>
            <a:off x="2475471" y="656026"/>
            <a:ext cx="49550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ctr">
              <a:spcAft>
                <a:spcPts val="1000"/>
              </a:spcAft>
            </a:pPr>
            <a:r>
              <a:rPr lang="ru-RU" sz="4000" b="1" dirty="0">
                <a:solidFill>
                  <a:schemeClr val="accent1"/>
                </a:solidFill>
                <a:effectLst/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Активный микрофон</a:t>
            </a:r>
          </a:p>
        </p:txBody>
      </p:sp>
      <p:pic>
        <p:nvPicPr>
          <p:cNvPr id="3074" name="Picture 2" descr="C:\Users\User\Downloads\Mic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364" y="1468399"/>
            <a:ext cx="4893272" cy="489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ao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81700" y="57012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116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AE992F5-C132-654F-885B-A0F2E3797D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/>
          <a:stretch/>
        </p:blipFill>
        <p:spPr bwMode="auto">
          <a:xfrm flipH="1">
            <a:off x="0" y="0"/>
            <a:ext cx="9906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CC0F37-7F79-654C-B17E-3701370C6940}"/>
              </a:ext>
            </a:extLst>
          </p:cNvPr>
          <p:cNvSpPr txBox="1"/>
          <p:nvPr/>
        </p:nvSpPr>
        <p:spPr>
          <a:xfrm>
            <a:off x="226541" y="2113916"/>
            <a:ext cx="8971004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indent="450215" algn="ctr"/>
            <a:r>
              <a:rPr lang="ru-RU" sz="40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Проект</a:t>
            </a:r>
          </a:p>
          <a:p>
            <a:pPr marL="36195" marR="36195" indent="450215" algn="ctr"/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«Мои первые стихи А. </a:t>
            </a:r>
            <a:r>
              <a:rPr lang="ru-RU" sz="5400" dirty="0" err="1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Барто</a:t>
            </a:r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»</a:t>
            </a:r>
            <a:endParaRPr lang="ru-RU" sz="5400" dirty="0">
              <a:latin typeface="Gabriola" pitchFamily="82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3F9183A7-C0B4-CE4D-B9B5-C705A4996923}"/>
              </a:ext>
            </a:extLst>
          </p:cNvPr>
          <p:cNvSpPr/>
          <p:nvPr/>
        </p:nvSpPr>
        <p:spPr>
          <a:xfrm>
            <a:off x="457201" y="442226"/>
            <a:ext cx="8971004" cy="597354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91B687-B0CA-D24F-B64F-6C2B1131EFA2}"/>
              </a:ext>
            </a:extLst>
          </p:cNvPr>
          <p:cNvSpPr txBox="1"/>
          <p:nvPr/>
        </p:nvSpPr>
        <p:spPr>
          <a:xfrm>
            <a:off x="1143105" y="2113916"/>
            <a:ext cx="73767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just">
              <a:spcAft>
                <a:spcPts val="1000"/>
              </a:spcAft>
            </a:pPr>
            <a:r>
              <a:rPr lang="ru-RU" sz="2400" dirty="0">
                <a:solidFill>
                  <a:schemeClr val="accent1"/>
                </a:solidFill>
                <a:effectLst/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Текст</a:t>
            </a:r>
            <a:endParaRPr lang="ru-RU" sz="2400" dirty="0">
              <a:solidFill>
                <a:schemeClr val="accent1"/>
              </a:solidFill>
              <a:latin typeface="Gabriola" pitchFamily="8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406939-A3A3-184E-81AB-5392FE798131}"/>
              </a:ext>
            </a:extLst>
          </p:cNvPr>
          <p:cNvSpPr txBox="1"/>
          <p:nvPr/>
        </p:nvSpPr>
        <p:spPr>
          <a:xfrm>
            <a:off x="2475471" y="656026"/>
            <a:ext cx="49550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ctr">
              <a:spcAft>
                <a:spcPts val="1000"/>
              </a:spcAft>
            </a:pPr>
            <a:r>
              <a:rPr lang="ru-RU" sz="4000" b="1" dirty="0">
                <a:solidFill>
                  <a:schemeClr val="accent1"/>
                </a:solidFill>
                <a:effectLst/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Конкурсы</a:t>
            </a:r>
          </a:p>
        </p:txBody>
      </p:sp>
    </p:spTree>
    <p:extLst>
      <p:ext uri="{BB962C8B-B14F-4D97-AF65-F5344CB8AC3E}">
        <p14:creationId xmlns:p14="http://schemas.microsoft.com/office/powerpoint/2010/main" val="2370077897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AE992F5-C132-654F-885B-A0F2E3797D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/>
          <a:stretch/>
        </p:blipFill>
        <p:spPr bwMode="auto">
          <a:xfrm flipH="1">
            <a:off x="0" y="0"/>
            <a:ext cx="9906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CC0F37-7F79-654C-B17E-3701370C6940}"/>
              </a:ext>
            </a:extLst>
          </p:cNvPr>
          <p:cNvSpPr txBox="1"/>
          <p:nvPr/>
        </p:nvSpPr>
        <p:spPr>
          <a:xfrm>
            <a:off x="226541" y="2113916"/>
            <a:ext cx="8971004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indent="450215" algn="ctr"/>
            <a:r>
              <a:rPr lang="ru-RU" sz="40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Проект</a:t>
            </a:r>
          </a:p>
          <a:p>
            <a:pPr marL="36195" marR="36195" indent="450215" algn="ctr"/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«Мои первые стихи А. </a:t>
            </a:r>
            <a:r>
              <a:rPr lang="ru-RU" sz="5400" dirty="0" err="1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Барто</a:t>
            </a:r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»</a:t>
            </a:r>
            <a:endParaRPr lang="ru-RU" sz="5400" dirty="0">
              <a:latin typeface="Gabriola" pitchFamily="82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3F9183A7-C0B4-CE4D-B9B5-C705A4996923}"/>
              </a:ext>
            </a:extLst>
          </p:cNvPr>
          <p:cNvSpPr/>
          <p:nvPr/>
        </p:nvSpPr>
        <p:spPr>
          <a:xfrm>
            <a:off x="457201" y="442226"/>
            <a:ext cx="8971004" cy="597354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91B687-B0CA-D24F-B64F-6C2B1131EFA2}"/>
              </a:ext>
            </a:extLst>
          </p:cNvPr>
          <p:cNvSpPr txBox="1"/>
          <p:nvPr/>
        </p:nvSpPr>
        <p:spPr>
          <a:xfrm>
            <a:off x="871257" y="2201398"/>
            <a:ext cx="5478744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ctr">
              <a:spcAft>
                <a:spcPts val="1000"/>
              </a:spcAft>
            </a:pPr>
            <a:r>
              <a:rPr lang="ru-RU" sz="2800" b="1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УДЕЛИТЕ ВНИМАНИЕ!</a:t>
            </a:r>
          </a:p>
          <a:p>
            <a:pPr marL="36195" marR="36195">
              <a:spcAft>
                <a:spcPts val="1000"/>
              </a:spcAft>
            </a:pPr>
            <a:r>
              <a:rPr lang="ru-RU" sz="28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прогулкам на свежем воздухе;</a:t>
            </a:r>
          </a:p>
          <a:p>
            <a:pPr marL="36195" marR="36195">
              <a:spcAft>
                <a:spcPts val="1000"/>
              </a:spcAft>
            </a:pPr>
            <a:r>
              <a:rPr lang="ru-RU" sz="28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подвижным играм;</a:t>
            </a:r>
          </a:p>
          <a:p>
            <a:pPr marL="36195" marR="36195">
              <a:spcAft>
                <a:spcPts val="1000"/>
              </a:spcAft>
            </a:pPr>
            <a:r>
              <a:rPr lang="ru-RU" sz="28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ходьбе босиком по траве, песку, камушкам;</a:t>
            </a:r>
          </a:p>
          <a:p>
            <a:pPr marL="36195" marR="36195">
              <a:spcAft>
                <a:spcPts val="1000"/>
              </a:spcAft>
            </a:pPr>
            <a:r>
              <a:rPr lang="ru-RU" sz="28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солнечным ваннам по утрам и вечерам;</a:t>
            </a:r>
          </a:p>
          <a:p>
            <a:pPr marL="36195" marR="36195">
              <a:spcAft>
                <a:spcPts val="1000"/>
              </a:spcAft>
            </a:pPr>
            <a:r>
              <a:rPr lang="ru-RU" sz="28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закаливанию; </a:t>
            </a:r>
          </a:p>
          <a:p>
            <a:pPr marL="36195" marR="36195">
              <a:spcAft>
                <a:spcPts val="1000"/>
              </a:spcAft>
            </a:pPr>
            <a:r>
              <a:rPr lang="ru-RU" sz="28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сезонному питанию.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406939-A3A3-184E-81AB-5392FE798131}"/>
              </a:ext>
            </a:extLst>
          </p:cNvPr>
          <p:cNvSpPr txBox="1"/>
          <p:nvPr/>
        </p:nvSpPr>
        <p:spPr>
          <a:xfrm>
            <a:off x="2475471" y="656026"/>
            <a:ext cx="495505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ctr">
              <a:spcAft>
                <a:spcPts val="1000"/>
              </a:spcAft>
            </a:pPr>
            <a:r>
              <a:rPr lang="ru-RU" sz="4000" b="1" dirty="0">
                <a:solidFill>
                  <a:schemeClr val="accent1"/>
                </a:solidFill>
                <a:effectLst/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Летний оздоровительный период:</a:t>
            </a:r>
          </a:p>
        </p:txBody>
      </p:sp>
      <p:pic>
        <p:nvPicPr>
          <p:cNvPr id="4098" name="Picture 2" descr="C:\Users\User\Downloads\c23d3fb6542584249ae5006d98b743d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245" y="2113916"/>
            <a:ext cx="3035300" cy="303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191776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AE992F5-C132-654F-885B-A0F2E3797D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/>
          <a:stretch/>
        </p:blipFill>
        <p:spPr bwMode="auto">
          <a:xfrm flipH="1">
            <a:off x="0" y="0"/>
            <a:ext cx="9906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3F9183A7-C0B4-CE4D-B9B5-C705A4996923}"/>
              </a:ext>
            </a:extLst>
          </p:cNvPr>
          <p:cNvSpPr/>
          <p:nvPr/>
        </p:nvSpPr>
        <p:spPr>
          <a:xfrm>
            <a:off x="467498" y="2585686"/>
            <a:ext cx="8971004" cy="1229463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406939-A3A3-184E-81AB-5392FE798131}"/>
              </a:ext>
            </a:extLst>
          </p:cNvPr>
          <p:cNvSpPr txBox="1"/>
          <p:nvPr/>
        </p:nvSpPr>
        <p:spPr>
          <a:xfrm>
            <a:off x="792370" y="2799486"/>
            <a:ext cx="82955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ctr">
              <a:spcAft>
                <a:spcPts val="1000"/>
              </a:spcAft>
            </a:pPr>
            <a:r>
              <a:rPr lang="ru-RU" sz="6000" b="1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70085551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AE992F5-C132-654F-885B-A0F2E3797D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/>
          <a:stretch/>
        </p:blipFill>
        <p:spPr bwMode="auto">
          <a:xfrm flipH="1">
            <a:off x="0" y="0"/>
            <a:ext cx="9906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CC0F37-7F79-654C-B17E-3701370C6940}"/>
              </a:ext>
            </a:extLst>
          </p:cNvPr>
          <p:cNvSpPr txBox="1"/>
          <p:nvPr/>
        </p:nvSpPr>
        <p:spPr>
          <a:xfrm>
            <a:off x="226541" y="2113916"/>
            <a:ext cx="8971004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indent="450215" algn="ctr"/>
            <a:r>
              <a:rPr lang="ru-RU" sz="40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Проект</a:t>
            </a:r>
          </a:p>
          <a:p>
            <a:pPr marL="36195" marR="36195" indent="450215" algn="ctr"/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«Мои первые стихи А. </a:t>
            </a:r>
            <a:r>
              <a:rPr lang="ru-RU" sz="5400" dirty="0" err="1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Барто</a:t>
            </a:r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»</a:t>
            </a:r>
            <a:endParaRPr lang="ru-RU" sz="5400" dirty="0">
              <a:latin typeface="Gabriola" pitchFamily="82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3F9183A7-C0B4-CE4D-B9B5-C705A4996923}"/>
              </a:ext>
            </a:extLst>
          </p:cNvPr>
          <p:cNvSpPr/>
          <p:nvPr/>
        </p:nvSpPr>
        <p:spPr>
          <a:xfrm>
            <a:off x="457201" y="442226"/>
            <a:ext cx="8971004" cy="597354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1. создать благоприятную психологическую атмосферу в группе;</a:t>
            </a:r>
          </a:p>
          <a:p>
            <a:pPr algn="ctr"/>
            <a:r>
              <a:rPr lang="ru-RU" dirty="0"/>
              <a:t>2. познакомить родителей с проделанной за учебный год работой в различных образовательных областях;</a:t>
            </a:r>
          </a:p>
          <a:p>
            <a:pPr algn="ctr"/>
            <a:r>
              <a:rPr lang="ru-RU" dirty="0"/>
              <a:t>3. проконсультировать родителей по вопросам продолжения работы по освещённым темам в домашних условиях;</a:t>
            </a:r>
          </a:p>
          <a:p>
            <a:pPr algn="ctr"/>
            <a:r>
              <a:rPr lang="ru-RU" dirty="0"/>
              <a:t>4. решить организационные вопросы.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91B687-B0CA-D24F-B64F-6C2B1131EFA2}"/>
              </a:ext>
            </a:extLst>
          </p:cNvPr>
          <p:cNvSpPr txBox="1"/>
          <p:nvPr/>
        </p:nvSpPr>
        <p:spPr>
          <a:xfrm>
            <a:off x="1254316" y="1576156"/>
            <a:ext cx="737677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ctr">
              <a:spcAft>
                <a:spcPts val="1000"/>
              </a:spcAft>
            </a:pPr>
            <a:r>
              <a:rPr lang="ru-RU" sz="32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педагогического просвещения родителей по проделанной с детьми работе за 2022 – 2023 учебный год.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406939-A3A3-184E-81AB-5392FE798131}"/>
              </a:ext>
            </a:extLst>
          </p:cNvPr>
          <p:cNvSpPr txBox="1"/>
          <p:nvPr/>
        </p:nvSpPr>
        <p:spPr>
          <a:xfrm>
            <a:off x="2475471" y="656026"/>
            <a:ext cx="49550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ctr">
              <a:spcAft>
                <a:spcPts val="1000"/>
              </a:spcAft>
            </a:pPr>
            <a:r>
              <a:rPr lang="ru-RU" sz="4000" b="1" dirty="0">
                <a:solidFill>
                  <a:schemeClr val="accent1"/>
                </a:solidFill>
                <a:effectLst/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94" y="3163314"/>
            <a:ext cx="6195811" cy="301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6742580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AE992F5-C132-654F-885B-A0F2E3797D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/>
          <a:stretch/>
        </p:blipFill>
        <p:spPr bwMode="auto">
          <a:xfrm flipH="1">
            <a:off x="0" y="0"/>
            <a:ext cx="9906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CC0F37-7F79-654C-B17E-3701370C6940}"/>
              </a:ext>
            </a:extLst>
          </p:cNvPr>
          <p:cNvSpPr txBox="1"/>
          <p:nvPr/>
        </p:nvSpPr>
        <p:spPr>
          <a:xfrm>
            <a:off x="226541" y="2113916"/>
            <a:ext cx="8971004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indent="450215" algn="ctr"/>
            <a:r>
              <a:rPr lang="ru-RU" sz="40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Проект</a:t>
            </a:r>
          </a:p>
          <a:p>
            <a:pPr marL="36195" marR="36195" indent="450215" algn="ctr"/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«Мои первые стихи А. </a:t>
            </a:r>
            <a:r>
              <a:rPr lang="ru-RU" sz="5400" dirty="0" err="1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Барто</a:t>
            </a:r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»</a:t>
            </a:r>
            <a:endParaRPr lang="ru-RU" sz="5400" dirty="0">
              <a:latin typeface="Gabriola" pitchFamily="82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3F9183A7-C0B4-CE4D-B9B5-C705A4996923}"/>
              </a:ext>
            </a:extLst>
          </p:cNvPr>
          <p:cNvSpPr/>
          <p:nvPr/>
        </p:nvSpPr>
        <p:spPr>
          <a:xfrm>
            <a:off x="467498" y="480541"/>
            <a:ext cx="8971004" cy="597354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91B687-B0CA-D24F-B64F-6C2B1131EFA2}"/>
              </a:ext>
            </a:extLst>
          </p:cNvPr>
          <p:cNvSpPr txBox="1"/>
          <p:nvPr/>
        </p:nvSpPr>
        <p:spPr>
          <a:xfrm>
            <a:off x="1143105" y="1523840"/>
            <a:ext cx="7795943" cy="4416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ctr">
              <a:spcAft>
                <a:spcPts val="1000"/>
              </a:spcAft>
            </a:pPr>
            <a:r>
              <a:rPr lang="ru-RU" sz="32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создать благоприятную психологическую атмосферу в группе;</a:t>
            </a:r>
          </a:p>
          <a:p>
            <a:pPr marL="36195" marR="36195" algn="ctr">
              <a:spcAft>
                <a:spcPts val="1000"/>
              </a:spcAft>
            </a:pPr>
            <a:r>
              <a:rPr lang="ru-RU" sz="32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познакомить родителей с проделанной за учебный год работой в различных образовательных областях;</a:t>
            </a:r>
          </a:p>
          <a:p>
            <a:pPr marL="36195" marR="36195" algn="ctr">
              <a:spcAft>
                <a:spcPts val="1000"/>
              </a:spcAft>
            </a:pPr>
            <a:r>
              <a:rPr lang="ru-RU" sz="32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проконсультировать родителей по вопросам продолжения работы по освещённым темам в домашних условиях;</a:t>
            </a:r>
          </a:p>
          <a:p>
            <a:pPr marL="36195" marR="36195" algn="ctr">
              <a:spcAft>
                <a:spcPts val="1000"/>
              </a:spcAft>
            </a:pPr>
            <a:r>
              <a:rPr lang="ru-RU" sz="32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решить организационные вопросы.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406939-A3A3-184E-81AB-5392FE798131}"/>
              </a:ext>
            </a:extLst>
          </p:cNvPr>
          <p:cNvSpPr txBox="1"/>
          <p:nvPr/>
        </p:nvSpPr>
        <p:spPr>
          <a:xfrm>
            <a:off x="2475471" y="656026"/>
            <a:ext cx="49550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ctr">
              <a:spcAft>
                <a:spcPts val="1000"/>
              </a:spcAft>
            </a:pPr>
            <a:r>
              <a:rPr lang="ru-RU" sz="4000" b="1" dirty="0">
                <a:solidFill>
                  <a:schemeClr val="accent1"/>
                </a:solidFill>
                <a:effectLst/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4000" dirty="0">
              <a:solidFill>
                <a:schemeClr val="accent1"/>
              </a:solidFill>
              <a:effectLst/>
              <a:latin typeface="Gabriola" pitchFamily="8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940119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AE992F5-C132-654F-885B-A0F2E3797D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/>
          <a:stretch/>
        </p:blipFill>
        <p:spPr bwMode="auto">
          <a:xfrm flipH="1">
            <a:off x="0" y="0"/>
            <a:ext cx="9906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CC0F37-7F79-654C-B17E-3701370C6940}"/>
              </a:ext>
            </a:extLst>
          </p:cNvPr>
          <p:cNvSpPr txBox="1"/>
          <p:nvPr/>
        </p:nvSpPr>
        <p:spPr>
          <a:xfrm>
            <a:off x="226541" y="2113916"/>
            <a:ext cx="8971004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indent="450215" algn="ctr"/>
            <a:r>
              <a:rPr lang="ru-RU" sz="40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Проект</a:t>
            </a:r>
          </a:p>
          <a:p>
            <a:pPr marL="36195" marR="36195" indent="450215" algn="ctr"/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«Мои первые стихи А. </a:t>
            </a:r>
            <a:r>
              <a:rPr lang="ru-RU" sz="5400" dirty="0" err="1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Барто</a:t>
            </a:r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»</a:t>
            </a:r>
            <a:endParaRPr lang="ru-RU" sz="5400" dirty="0">
              <a:latin typeface="Gabriola" pitchFamily="82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3F9183A7-C0B4-CE4D-B9B5-C705A4996923}"/>
              </a:ext>
            </a:extLst>
          </p:cNvPr>
          <p:cNvSpPr/>
          <p:nvPr/>
        </p:nvSpPr>
        <p:spPr>
          <a:xfrm>
            <a:off x="457201" y="442226"/>
            <a:ext cx="8971004" cy="597354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406939-A3A3-184E-81AB-5392FE798131}"/>
              </a:ext>
            </a:extLst>
          </p:cNvPr>
          <p:cNvSpPr txBox="1"/>
          <p:nvPr/>
        </p:nvSpPr>
        <p:spPr>
          <a:xfrm>
            <a:off x="-280584" y="430597"/>
            <a:ext cx="10216481" cy="6422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ctr">
              <a:spcAft>
                <a:spcPts val="1000"/>
              </a:spcAft>
            </a:pPr>
            <a:r>
              <a:rPr lang="ru-RU" sz="4000" b="1" dirty="0">
                <a:solidFill>
                  <a:schemeClr val="accent1"/>
                </a:solidFill>
                <a:effectLst/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Физическое развитие:</a:t>
            </a:r>
          </a:p>
          <a:p>
            <a:pPr marL="36195" marR="36195" algn="ctr">
              <a:spcAft>
                <a:spcPts val="1000"/>
              </a:spcAft>
            </a:pPr>
            <a:endParaRPr lang="ru-RU" sz="1400" b="1" dirty="0">
              <a:solidFill>
                <a:schemeClr val="accent1"/>
              </a:solidFill>
              <a:effectLst/>
              <a:latin typeface="Gabriola" pitchFamily="8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07795" marR="36195" lvl="3">
              <a:spcAft>
                <a:spcPts val="400"/>
              </a:spcAft>
            </a:pPr>
            <a:r>
              <a:rPr lang="ru-RU" sz="24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	зарядка;</a:t>
            </a:r>
          </a:p>
          <a:p>
            <a:pPr marL="1407795" marR="36195" lvl="3">
              <a:spcAft>
                <a:spcPts val="400"/>
              </a:spcAft>
            </a:pPr>
            <a:r>
              <a:rPr lang="ru-RU" sz="24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	физкультминутки на занятиях;</a:t>
            </a:r>
          </a:p>
          <a:p>
            <a:pPr marL="1407795" marR="36195" lvl="3">
              <a:spcAft>
                <a:spcPts val="400"/>
              </a:spcAft>
            </a:pPr>
            <a:r>
              <a:rPr lang="ru-RU" sz="24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	занятия по физической культуре;</a:t>
            </a:r>
          </a:p>
          <a:p>
            <a:pPr marL="1407795" marR="36195" lvl="3">
              <a:spcAft>
                <a:spcPts val="400"/>
              </a:spcAft>
            </a:pPr>
            <a:r>
              <a:rPr lang="ru-RU" sz="24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	гимнастика после сна;</a:t>
            </a:r>
          </a:p>
          <a:p>
            <a:pPr marL="1407795" marR="36195" lvl="3">
              <a:spcAft>
                <a:spcPts val="400"/>
              </a:spcAft>
            </a:pPr>
            <a:r>
              <a:rPr lang="ru-RU" sz="24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	глазодвигательная гимнастика;</a:t>
            </a:r>
          </a:p>
          <a:p>
            <a:pPr marL="1407795" marR="36195" lvl="3">
              <a:spcAft>
                <a:spcPts val="400"/>
              </a:spcAft>
            </a:pPr>
            <a:r>
              <a:rPr lang="ru-RU" sz="24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	дыхательная гимнастика;</a:t>
            </a:r>
          </a:p>
          <a:p>
            <a:pPr marL="1407795" marR="36195" lvl="3">
              <a:spcAft>
                <a:spcPts val="400"/>
              </a:spcAft>
            </a:pPr>
            <a:r>
              <a:rPr lang="ru-RU" sz="24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	упражнения на профилактику плоскостопия;</a:t>
            </a:r>
          </a:p>
          <a:p>
            <a:pPr marL="1407795" marR="36195" lvl="3">
              <a:spcAft>
                <a:spcPts val="400"/>
              </a:spcAft>
            </a:pPr>
            <a:r>
              <a:rPr lang="ru-RU" sz="24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	закаливание на прогулках;</a:t>
            </a:r>
          </a:p>
          <a:p>
            <a:pPr marL="1407795" marR="36195" lvl="3">
              <a:spcAft>
                <a:spcPts val="400"/>
              </a:spcAft>
            </a:pPr>
            <a:r>
              <a:rPr lang="ru-RU" sz="24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	прием солнечных и воздушных ванн на свежем воздухе;</a:t>
            </a:r>
          </a:p>
          <a:p>
            <a:pPr marL="1407795" marR="36195" lvl="3">
              <a:spcAft>
                <a:spcPts val="400"/>
              </a:spcAft>
            </a:pPr>
            <a:r>
              <a:rPr lang="ru-RU" sz="24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	посещение физкультурного кружка «</a:t>
            </a:r>
            <a:r>
              <a:rPr lang="ru-RU" sz="2400" dirty="0" err="1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Здоровейка</a:t>
            </a:r>
            <a:r>
              <a:rPr lang="ru-RU" sz="24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</a:p>
          <a:p>
            <a:pPr marL="1407795" marR="36195" lvl="3">
              <a:spcAft>
                <a:spcPts val="400"/>
              </a:spcAft>
            </a:pPr>
            <a:r>
              <a:rPr lang="ru-RU" sz="2400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секции по футболу и т.д.</a:t>
            </a:r>
          </a:p>
          <a:p>
            <a:pPr marL="36195" marR="36195" algn="ctr">
              <a:spcAft>
                <a:spcPts val="1000"/>
              </a:spcAft>
            </a:pPr>
            <a:endParaRPr lang="ru-RU" sz="4000" b="1" dirty="0">
              <a:solidFill>
                <a:schemeClr val="accent1"/>
              </a:solidFill>
              <a:effectLst/>
              <a:latin typeface="Gabriola" pitchFamily="8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9BC3BEB-8861-92E5-096F-006AF3C89B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" b="3503"/>
          <a:stretch/>
        </p:blipFill>
        <p:spPr bwMode="auto">
          <a:xfrm>
            <a:off x="7220197" y="2883357"/>
            <a:ext cx="2092678" cy="274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3145219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AE992F5-C132-654F-885B-A0F2E3797D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/>
          <a:stretch/>
        </p:blipFill>
        <p:spPr bwMode="auto">
          <a:xfrm flipH="1">
            <a:off x="0" y="0"/>
            <a:ext cx="9906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CC0F37-7F79-654C-B17E-3701370C6940}"/>
              </a:ext>
            </a:extLst>
          </p:cNvPr>
          <p:cNvSpPr txBox="1"/>
          <p:nvPr/>
        </p:nvSpPr>
        <p:spPr>
          <a:xfrm>
            <a:off x="226541" y="2113916"/>
            <a:ext cx="8971004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indent="450215" algn="ctr"/>
            <a:r>
              <a:rPr lang="ru-RU" sz="40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Проект</a:t>
            </a:r>
          </a:p>
          <a:p>
            <a:pPr marL="36195" marR="36195" indent="450215" algn="ctr"/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«Мои первые стихи А. </a:t>
            </a:r>
            <a:r>
              <a:rPr lang="ru-RU" sz="5400" dirty="0" err="1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Барто</a:t>
            </a:r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»</a:t>
            </a:r>
            <a:endParaRPr lang="ru-RU" sz="5400" dirty="0">
              <a:latin typeface="Gabriola" pitchFamily="82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3F9183A7-C0B4-CE4D-B9B5-C705A4996923}"/>
              </a:ext>
            </a:extLst>
          </p:cNvPr>
          <p:cNvSpPr/>
          <p:nvPr/>
        </p:nvSpPr>
        <p:spPr>
          <a:xfrm>
            <a:off x="457201" y="442226"/>
            <a:ext cx="8971004" cy="597354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91B687-B0CA-D24F-B64F-6C2B1131EFA2}"/>
              </a:ext>
            </a:extLst>
          </p:cNvPr>
          <p:cNvSpPr txBox="1"/>
          <p:nvPr/>
        </p:nvSpPr>
        <p:spPr>
          <a:xfrm>
            <a:off x="1143105" y="2113916"/>
            <a:ext cx="73767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just">
              <a:spcAft>
                <a:spcPts val="1000"/>
              </a:spcAft>
            </a:pPr>
            <a:r>
              <a:rPr lang="ru-RU" sz="2400" dirty="0">
                <a:solidFill>
                  <a:schemeClr val="accent1"/>
                </a:solidFill>
                <a:effectLst/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Текст</a:t>
            </a:r>
            <a:endParaRPr lang="ru-RU" sz="2400" dirty="0">
              <a:solidFill>
                <a:schemeClr val="accent1"/>
              </a:solidFill>
              <a:latin typeface="Gabriola" pitchFamily="8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406939-A3A3-184E-81AB-5392FE798131}"/>
              </a:ext>
            </a:extLst>
          </p:cNvPr>
          <p:cNvSpPr txBox="1"/>
          <p:nvPr/>
        </p:nvSpPr>
        <p:spPr>
          <a:xfrm>
            <a:off x="2475471" y="656026"/>
            <a:ext cx="49550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ctr">
              <a:spcAft>
                <a:spcPts val="1000"/>
              </a:spcAft>
            </a:pPr>
            <a:r>
              <a:rPr lang="ru-RU" sz="4000" b="1" dirty="0">
                <a:solidFill>
                  <a:schemeClr val="accent1"/>
                </a:solidFill>
                <a:effectLst/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Заголовок</a:t>
            </a:r>
            <a:endParaRPr lang="ru-RU" sz="4000" dirty="0">
              <a:solidFill>
                <a:schemeClr val="accent1"/>
              </a:solidFill>
              <a:effectLst/>
              <a:latin typeface="Gabriola" pitchFamily="8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Зарядка для детей - Раз, Два  - Физминутка и Разминка _ Капитан Краб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" y="-1"/>
            <a:ext cx="9906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3401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7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AE992F5-C132-654F-885B-A0F2E3797D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/>
          <a:stretch/>
        </p:blipFill>
        <p:spPr bwMode="auto">
          <a:xfrm flipH="1">
            <a:off x="0" y="0"/>
            <a:ext cx="9906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CC0F37-7F79-654C-B17E-3701370C6940}"/>
              </a:ext>
            </a:extLst>
          </p:cNvPr>
          <p:cNvSpPr txBox="1"/>
          <p:nvPr/>
        </p:nvSpPr>
        <p:spPr>
          <a:xfrm>
            <a:off x="226541" y="2113916"/>
            <a:ext cx="8971004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indent="450215" algn="ctr"/>
            <a:r>
              <a:rPr lang="ru-RU" sz="40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Проект</a:t>
            </a:r>
          </a:p>
          <a:p>
            <a:pPr marL="36195" marR="36195" indent="450215" algn="ctr"/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«Мои первые стихи А. </a:t>
            </a:r>
            <a:r>
              <a:rPr lang="ru-RU" sz="5400" dirty="0" err="1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Барто</a:t>
            </a:r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»</a:t>
            </a:r>
            <a:endParaRPr lang="ru-RU" sz="5400" dirty="0">
              <a:latin typeface="Gabriola" pitchFamily="82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3F9183A7-C0B4-CE4D-B9B5-C705A4996923}"/>
              </a:ext>
            </a:extLst>
          </p:cNvPr>
          <p:cNvSpPr/>
          <p:nvPr/>
        </p:nvSpPr>
        <p:spPr>
          <a:xfrm>
            <a:off x="457201" y="442226"/>
            <a:ext cx="8971004" cy="597354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406939-A3A3-184E-81AB-5392FE798131}"/>
              </a:ext>
            </a:extLst>
          </p:cNvPr>
          <p:cNvSpPr txBox="1"/>
          <p:nvPr/>
        </p:nvSpPr>
        <p:spPr>
          <a:xfrm>
            <a:off x="2475471" y="656026"/>
            <a:ext cx="49550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ctr">
              <a:spcAft>
                <a:spcPts val="1000"/>
              </a:spcAft>
            </a:pPr>
            <a:r>
              <a:rPr lang="ru-RU" sz="4000" b="1" dirty="0">
                <a:solidFill>
                  <a:schemeClr val="accent1"/>
                </a:solidFill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Фото</a:t>
            </a:r>
            <a:endParaRPr lang="ru-RU" sz="4000" b="1" dirty="0">
              <a:solidFill>
                <a:schemeClr val="accent1"/>
              </a:solidFill>
              <a:effectLst/>
              <a:latin typeface="Gabriola" pitchFamily="8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492125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AE992F5-C132-654F-885B-A0F2E3797D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/>
          <a:stretch/>
        </p:blipFill>
        <p:spPr bwMode="auto">
          <a:xfrm flipH="1">
            <a:off x="0" y="0"/>
            <a:ext cx="9906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CC0F37-7F79-654C-B17E-3701370C6940}"/>
              </a:ext>
            </a:extLst>
          </p:cNvPr>
          <p:cNvSpPr txBox="1"/>
          <p:nvPr/>
        </p:nvSpPr>
        <p:spPr>
          <a:xfrm>
            <a:off x="226541" y="2113916"/>
            <a:ext cx="8971004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indent="450215" algn="ctr"/>
            <a:r>
              <a:rPr lang="ru-RU" sz="40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Проект</a:t>
            </a:r>
          </a:p>
          <a:p>
            <a:pPr marL="36195" marR="36195" indent="450215" algn="ctr"/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«Мои первые стихи А. </a:t>
            </a:r>
            <a:r>
              <a:rPr lang="ru-RU" sz="5400" dirty="0" err="1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Барто</a:t>
            </a:r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»</a:t>
            </a:r>
            <a:endParaRPr lang="ru-RU" sz="5400" dirty="0">
              <a:latin typeface="Gabriola" pitchFamily="82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3F9183A7-C0B4-CE4D-B9B5-C705A4996923}"/>
              </a:ext>
            </a:extLst>
          </p:cNvPr>
          <p:cNvSpPr/>
          <p:nvPr/>
        </p:nvSpPr>
        <p:spPr>
          <a:xfrm>
            <a:off x="457201" y="442226"/>
            <a:ext cx="8971004" cy="597354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91B687-B0CA-D24F-B64F-6C2B1131EFA2}"/>
              </a:ext>
            </a:extLst>
          </p:cNvPr>
          <p:cNvSpPr txBox="1"/>
          <p:nvPr/>
        </p:nvSpPr>
        <p:spPr>
          <a:xfrm>
            <a:off x="1143105" y="2113916"/>
            <a:ext cx="73767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just">
              <a:spcAft>
                <a:spcPts val="1000"/>
              </a:spcAft>
            </a:pPr>
            <a:endParaRPr lang="ru-RU" sz="2400" dirty="0">
              <a:solidFill>
                <a:schemeClr val="accent1"/>
              </a:solidFill>
              <a:latin typeface="Gabriola" pitchFamily="8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406939-A3A3-184E-81AB-5392FE798131}"/>
              </a:ext>
            </a:extLst>
          </p:cNvPr>
          <p:cNvSpPr txBox="1"/>
          <p:nvPr/>
        </p:nvSpPr>
        <p:spPr>
          <a:xfrm>
            <a:off x="2475471" y="656026"/>
            <a:ext cx="49550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ctr">
              <a:spcAft>
                <a:spcPts val="1000"/>
              </a:spcAft>
            </a:pPr>
            <a:r>
              <a:rPr lang="ru-RU" sz="4000" b="1" dirty="0">
                <a:solidFill>
                  <a:schemeClr val="accent1"/>
                </a:solidFill>
                <a:effectLst/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Активный микрофон</a:t>
            </a:r>
          </a:p>
        </p:txBody>
      </p:sp>
      <p:pic>
        <p:nvPicPr>
          <p:cNvPr id="3074" name="Picture 2" descr="C:\Users\User\Downloads\Mic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364" y="1468399"/>
            <a:ext cx="4893272" cy="489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ao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81700" y="57012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6963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AE992F5-C132-654F-885B-A0F2E3797D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/>
          <a:stretch/>
        </p:blipFill>
        <p:spPr bwMode="auto">
          <a:xfrm flipH="1">
            <a:off x="0" y="0"/>
            <a:ext cx="9906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CC0F37-7F79-654C-B17E-3701370C6940}"/>
              </a:ext>
            </a:extLst>
          </p:cNvPr>
          <p:cNvSpPr txBox="1"/>
          <p:nvPr/>
        </p:nvSpPr>
        <p:spPr>
          <a:xfrm>
            <a:off x="226541" y="2113916"/>
            <a:ext cx="8971004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indent="450215" algn="ctr"/>
            <a:r>
              <a:rPr lang="ru-RU" sz="40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Проект</a:t>
            </a:r>
          </a:p>
          <a:p>
            <a:pPr marL="36195" marR="36195" indent="450215" algn="ctr"/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«Мои первые стихи А. </a:t>
            </a:r>
            <a:r>
              <a:rPr lang="ru-RU" sz="5400" dirty="0" err="1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Барто</a:t>
            </a:r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»</a:t>
            </a:r>
            <a:endParaRPr lang="ru-RU" sz="5400" dirty="0">
              <a:latin typeface="Gabriola" pitchFamily="82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3F9183A7-C0B4-CE4D-B9B5-C705A4996923}"/>
              </a:ext>
            </a:extLst>
          </p:cNvPr>
          <p:cNvSpPr/>
          <p:nvPr/>
        </p:nvSpPr>
        <p:spPr>
          <a:xfrm>
            <a:off x="457201" y="442226"/>
            <a:ext cx="8971004" cy="597354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406939-A3A3-184E-81AB-5392FE798131}"/>
              </a:ext>
            </a:extLst>
          </p:cNvPr>
          <p:cNvSpPr txBox="1"/>
          <p:nvPr/>
        </p:nvSpPr>
        <p:spPr>
          <a:xfrm>
            <a:off x="2017926" y="656026"/>
            <a:ext cx="56271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ctr">
              <a:spcAft>
                <a:spcPts val="1000"/>
              </a:spcAft>
            </a:pPr>
            <a:r>
              <a:rPr lang="ru-RU" sz="4000" b="1" dirty="0">
                <a:solidFill>
                  <a:schemeClr val="accent1"/>
                </a:solidFill>
                <a:effectLst/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 «Русская матрёшка»</a:t>
            </a:r>
          </a:p>
        </p:txBody>
      </p:sp>
    </p:spTree>
    <p:extLst>
      <p:ext uri="{BB962C8B-B14F-4D97-AF65-F5344CB8AC3E}">
        <p14:creationId xmlns:p14="http://schemas.microsoft.com/office/powerpoint/2010/main" val="3942541352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AE992F5-C132-654F-885B-A0F2E3797D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/>
          <a:stretch/>
        </p:blipFill>
        <p:spPr bwMode="auto">
          <a:xfrm flipH="1">
            <a:off x="0" y="0"/>
            <a:ext cx="9906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CC0F37-7F79-654C-B17E-3701370C6940}"/>
              </a:ext>
            </a:extLst>
          </p:cNvPr>
          <p:cNvSpPr txBox="1"/>
          <p:nvPr/>
        </p:nvSpPr>
        <p:spPr>
          <a:xfrm>
            <a:off x="226541" y="2113916"/>
            <a:ext cx="8971004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indent="450215" algn="ctr"/>
            <a:r>
              <a:rPr lang="ru-RU" sz="40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Проект</a:t>
            </a:r>
          </a:p>
          <a:p>
            <a:pPr marL="36195" marR="36195" indent="450215" algn="ctr"/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«Мои первые стихи А. </a:t>
            </a:r>
            <a:r>
              <a:rPr lang="ru-RU" sz="5400" dirty="0" err="1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Барто</a:t>
            </a:r>
            <a:r>
              <a:rPr lang="ru-RU" sz="5400" dirty="0">
                <a:solidFill>
                  <a:srgbClr val="0070C0"/>
                </a:solidFill>
                <a:latin typeface="Gabriola" pitchFamily="82" charset="0"/>
                <a:ea typeface="Times New Roman" panose="02020603050405020304" pitchFamily="18" charset="0"/>
              </a:rPr>
              <a:t>»</a:t>
            </a:r>
            <a:endParaRPr lang="ru-RU" sz="5400" dirty="0">
              <a:latin typeface="Gabriola" pitchFamily="82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3F9183A7-C0B4-CE4D-B9B5-C705A4996923}"/>
              </a:ext>
            </a:extLst>
          </p:cNvPr>
          <p:cNvSpPr/>
          <p:nvPr/>
        </p:nvSpPr>
        <p:spPr>
          <a:xfrm>
            <a:off x="457201" y="442226"/>
            <a:ext cx="8971004" cy="597354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91B687-B0CA-D24F-B64F-6C2B1131EFA2}"/>
              </a:ext>
            </a:extLst>
          </p:cNvPr>
          <p:cNvSpPr txBox="1"/>
          <p:nvPr/>
        </p:nvSpPr>
        <p:spPr>
          <a:xfrm>
            <a:off x="1143105" y="2113916"/>
            <a:ext cx="73767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just">
              <a:spcAft>
                <a:spcPts val="1000"/>
              </a:spcAft>
            </a:pPr>
            <a:endParaRPr lang="ru-RU" sz="2400" dirty="0">
              <a:solidFill>
                <a:schemeClr val="accent1"/>
              </a:solidFill>
              <a:latin typeface="Gabriola" pitchFamily="8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406939-A3A3-184E-81AB-5392FE798131}"/>
              </a:ext>
            </a:extLst>
          </p:cNvPr>
          <p:cNvSpPr txBox="1"/>
          <p:nvPr/>
        </p:nvSpPr>
        <p:spPr>
          <a:xfrm>
            <a:off x="2475471" y="656026"/>
            <a:ext cx="49550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marR="36195" algn="ctr">
              <a:spcAft>
                <a:spcPts val="1000"/>
              </a:spcAft>
            </a:pPr>
            <a:r>
              <a:rPr lang="ru-RU" sz="4000" b="1" dirty="0">
                <a:solidFill>
                  <a:schemeClr val="accent1"/>
                </a:solidFill>
                <a:effectLst/>
                <a:latin typeface="Gabriola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Активный микрофон</a:t>
            </a:r>
          </a:p>
        </p:txBody>
      </p:sp>
      <p:pic>
        <p:nvPicPr>
          <p:cNvPr id="3074" name="Picture 2" descr="C:\Users\User\Downloads\Mic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364" y="1468399"/>
            <a:ext cx="4893272" cy="489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ao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81700" y="57012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8266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1056</TotalTime>
  <Words>367</Words>
  <Application>Microsoft Macintosh PowerPoint</Application>
  <PresentationFormat>Лист A4 (210x297 мм)</PresentationFormat>
  <Paragraphs>68</Paragraphs>
  <Slides>14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Gabriola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Microsoft Office User</cp:lastModifiedBy>
  <cp:revision>33</cp:revision>
  <dcterms:created xsi:type="dcterms:W3CDTF">2021-05-20T06:43:42Z</dcterms:created>
  <dcterms:modified xsi:type="dcterms:W3CDTF">2023-05-11T17:10:21Z</dcterms:modified>
</cp:coreProperties>
</file>