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9"/>
  </p:notesMasterIdLst>
  <p:sldIdLst>
    <p:sldId id="259" r:id="rId5"/>
    <p:sldId id="342" r:id="rId6"/>
    <p:sldId id="343" r:id="rId7"/>
    <p:sldId id="296" r:id="rId8"/>
    <p:sldId id="341" r:id="rId9"/>
    <p:sldId id="330" r:id="rId10"/>
    <p:sldId id="331" r:id="rId11"/>
    <p:sldId id="333" r:id="rId12"/>
    <p:sldId id="335" r:id="rId13"/>
    <p:sldId id="336" r:id="rId14"/>
    <p:sldId id="328" r:id="rId15"/>
    <p:sldId id="313" r:id="rId16"/>
    <p:sldId id="329" r:id="rId17"/>
    <p:sldId id="33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3300"/>
    <a:srgbClr val="FFE38B"/>
    <a:srgbClr val="FFD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39" autoAdjust="0"/>
  </p:normalViewPr>
  <p:slideViewPr>
    <p:cSldViewPr>
      <p:cViewPr>
        <p:scale>
          <a:sx n="88" d="100"/>
          <a:sy n="88" d="100"/>
        </p:scale>
        <p:origin x="-654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FF137-47E0-4741-A024-F58A1AE97BB3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6772A-6CE6-4217-ADCF-03DB05D247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27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B41C-19EA-405E-A1E1-77315792ED50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5C579-92D1-441D-B640-B4CCAAC534C7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AE09-34DE-402D-9970-A69CFCF6817D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2F154-F508-4CD3-8086-74D366B2D1C9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6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26F-4415-48E2-B78F-C34F7C53B331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91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2B1-AE61-434C-B024-B255CB0D6C2F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98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57A94-2224-4930-B326-CCBFB666650B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669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9E991-3678-4DBC-9A35-8D2E33465566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95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8073-69B3-4AB1-B256-6F882A7C339E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0690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FB32-0AEE-4670-B796-3CC8145772FA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754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11D0E-F15A-4990-A15D-848D848A7038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7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E8AEF-CBC0-48B9-959A-C521E5FED203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12-784A-43DD-83CA-52A86E5FF324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729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7C04-F2EB-47FA-8B30-B990EED82A75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2523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BF9B-74B0-4BE7-8A50-2CF6C75FCFE5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658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2F154-F508-4CD3-8086-74D366B2D1C9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428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026F-4415-48E2-B78F-C34F7C53B331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371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02B1-AE61-434C-B024-B255CB0D6C2F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997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57A94-2224-4930-B326-CCBFB666650B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6225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9E991-3678-4DBC-9A35-8D2E33465566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9998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8073-69B3-4AB1-B256-6F882A7C339E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095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FB32-0AEE-4670-B796-3CC8145772FA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73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29D96-831A-4D7A-8B97-48FDA0576071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11D0E-F15A-4990-A15D-848D848A7038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13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6812-784A-43DD-83CA-52A86E5FF324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5822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7C04-F2EB-47FA-8B30-B990EED82A75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63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BF9B-74B0-4BE7-8A50-2CF6C75FCFE5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3227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45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7828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758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687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420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3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8F7-63C9-4F75-BF8F-212D6532FB85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058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3838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911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6049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24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C267E-DBA8-4B35-AB26-4D040AF000BD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0BC67-FF5B-4A2F-A492-AF173554F16A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73321-933E-4121-8A0C-7AA33AB2A0B6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63047-3B02-45EA-8D2D-DCCC7E142D59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2ADF-D0D0-42D8-8096-35ABAFEEB581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8A2FE-ECBC-4F48-A001-E0D80BE57E47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ED980E2-E133-4BF6-A32B-71B98C526AFF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0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CFE8DAB-EFEA-4286-BC12-25007F80A3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DFDCB7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ED980E2-E133-4BF6-A32B-71B98C526AFF}" type="datetime1">
              <a:rPr lang="ru-RU" smtClean="0">
                <a:solidFill>
                  <a:srgbClr val="DFDCB7"/>
                </a:solidFill>
              </a:rPr>
              <a:pPr/>
              <a:t>07.12.2021</a:t>
            </a:fld>
            <a:endParaRPr lang="ru-RU">
              <a:solidFill>
                <a:srgbClr val="DFDC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841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68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28600" y="-17140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412776"/>
            <a:ext cx="7740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72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1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340769"/>
            <a:ext cx="8352928" cy="173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8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Двадцатое декабря.</a:t>
            </a:r>
          </a:p>
          <a:p>
            <a:pPr algn="ctr">
              <a:lnSpc>
                <a:spcPct val="115000"/>
              </a:lnSpc>
              <a:spcAft>
                <a:spcPts val="680"/>
              </a:spcAft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Классная работа.</a:t>
            </a:r>
            <a:endParaRPr lang="ru-RU" sz="4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prstClr val="black"/>
                </a:solidFill>
              </a:rPr>
              <a:pPr/>
              <a:t>10</a:t>
            </a:fld>
            <a:endParaRPr lang="ru-RU" sz="1800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796394"/>
              </p:ext>
            </p:extLst>
          </p:nvPr>
        </p:nvGraphicFramePr>
        <p:xfrm>
          <a:off x="498376" y="740460"/>
          <a:ext cx="8291264" cy="5608320"/>
        </p:xfrm>
        <a:graphic>
          <a:graphicData uri="http://schemas.openxmlformats.org/drawingml/2006/table">
            <a:tbl>
              <a:tblPr firstRow="1" firstCol="1" bandRow="1"/>
              <a:tblGrid>
                <a:gridCol w="2261870"/>
                <a:gridCol w="2262505"/>
                <a:gridCol w="376688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Фразеологизм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Разряд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Положа руку на сердце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честно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Образа действия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 чёрта на куличках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далеко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места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Битый час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долго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времени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Бок о бок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рядом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места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Душа в душу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дружно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образа действия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 наплакал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мало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меры и степени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 свет ни заря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рано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времени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Рукой подать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близко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места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Черепашьим шагом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медленно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 образа действия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99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Выберите подходящее по смыслу наречие: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1) Сегодня (обратно, опять) идет дождь.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11430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2</a:t>
            </a:r>
            <a:r>
              <a:rPr lang="ru-RU" sz="2800" dirty="0">
                <a:solidFill>
                  <a:srgbClr val="002060"/>
                </a:solidFill>
              </a:rPr>
              <a:t>) По дороге вспомнила об оставленной дома книге, и пришлось повернуть (обратно, опять</a:t>
            </a:r>
            <a:r>
              <a:rPr lang="ru-RU" sz="2800" dirty="0" smtClean="0">
                <a:solidFill>
                  <a:srgbClr val="002060"/>
                </a:solidFill>
              </a:rPr>
              <a:t>).</a:t>
            </a:r>
          </a:p>
          <a:p>
            <a:pPr marL="11430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3) Ученик (обратно, опять) забыл тетрадь дома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marL="11430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4) (Вперед, сначала) нужно усвоить правило, а потом выполнять практическую часть задания.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11430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5</a:t>
            </a:r>
            <a:r>
              <a:rPr lang="ru-RU" sz="2800" dirty="0">
                <a:solidFill>
                  <a:srgbClr val="002060"/>
                </a:solidFill>
              </a:rPr>
              <a:t>) (Спереди, впереди) меня шел высокий сутулый человек, невольно обращавший на себя внимание.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11430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6</a:t>
            </a:r>
            <a:r>
              <a:rPr lang="ru-RU" sz="2800" dirty="0">
                <a:solidFill>
                  <a:srgbClr val="002060"/>
                </a:solidFill>
              </a:rPr>
              <a:t>) (Сначала, вперед) говорили о посещаемости, а потом — о дисциплине.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92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530478" cy="769441"/>
          </a:xfrm>
        </p:spPr>
        <p:txBody>
          <a:bodyPr wrap="square">
            <a:spAutoFit/>
          </a:bodyPr>
          <a:lstStyle/>
          <a:p>
            <a:pPr algn="l" eaLnBrk="1" hangingPunct="1"/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Взаимопроверка</a:t>
            </a:r>
            <a:endParaRPr lang="ru-RU" sz="4000" b="1" dirty="0" smtClean="0">
              <a:solidFill>
                <a:srgbClr val="002060"/>
              </a:solidFill>
              <a:sym typeface="Wingdings 2" pitchFamily="18" charset="2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12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553" y="980728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9A57C"/>
              </a:buClr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1) Сегодня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опять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идет дождь. </a:t>
            </a:r>
          </a:p>
          <a:p>
            <a:pPr marL="11430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9A57C"/>
              </a:buClr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2) По дороге вспомнила об оставленной дома книге, и пришлось повернуть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9A57C"/>
              </a:buClr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3) Ученик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опять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забыл тетрадь дома.</a:t>
            </a:r>
          </a:p>
          <a:p>
            <a:pPr marL="11430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9A57C"/>
              </a:buClr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4)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нужно усвоить правило, а потом выполнять практическую часть задания. </a:t>
            </a:r>
          </a:p>
          <a:p>
            <a:pPr marL="11430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9A57C"/>
              </a:buClr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меня шел высокий сутулый человек, невольно обращавший на себя внимание. </a:t>
            </a:r>
          </a:p>
          <a:p>
            <a:pPr marL="11430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9A57C"/>
              </a:buClr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говорили о посещаемости, а потом — о </a:t>
            </a: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дисциплине.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Clr>
                <a:srgbClr val="A9A57C"/>
              </a:buClr>
              <a:buNone/>
            </a:pPr>
            <a:r>
              <a:rPr lang="ru-RU" dirty="0" smtClean="0">
                <a:solidFill>
                  <a:srgbClr val="2F2B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5»   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Clr>
                <a:srgbClr val="A9A57C"/>
              </a:buClr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   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</a:p>
          <a:p>
            <a:pPr marL="0" lvl="0" indent="0" algn="ctr">
              <a:buClr>
                <a:srgbClr val="A9A57C"/>
              </a:buClr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«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11-15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75100"/>
            <a:ext cx="2341563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21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lnSpc>
                <a:spcPct val="115000"/>
              </a:lnSpc>
              <a:spcAft>
                <a:spcPts val="675"/>
              </a:spcAft>
              <a:buFont typeface="+mj-lt"/>
              <a:buAutoNum type="arabicPeriod"/>
            </a:pP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Упр</a:t>
            </a:r>
            <a:r>
              <a:rPr lang="ru-RU" smtClean="0">
                <a:latin typeface="Times New Roman"/>
                <a:ea typeface="Times New Roman"/>
                <a:cs typeface="Times New Roman"/>
              </a:rPr>
              <a:t> 233</a:t>
            </a:r>
            <a:endParaRPr lang="ru-RU" sz="2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675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По данному началу придумать продолжение, употребив в тексте как можно больше наречий и определив их смысловую группу.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Недаром говорится, что в самом обычном и, на первый взгляд, неприметном предмете можно увидеть необыкновенную красоту. Ее можно разглядеть и в одиноко стоящем дереве, и в речке, бегущей куда-то...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675"/>
              </a:spcAft>
              <a:buNone/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А вот каким я увидел...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2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28600" y="-17140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412776"/>
            <a:ext cx="7740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72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2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340769"/>
            <a:ext cx="8352928" cy="336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8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Гроза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надв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..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галась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(...) огромная л..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ловая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туча (…) поднималась из(за) леса; надо мною и мне (…) н..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слись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дли(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н,нн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ые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серые облака; ракиты (…)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ш..в..лились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..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п..тали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Душный жар (…) см..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нился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влажным холодом; тени (…) густели.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8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Слова для справок: навстречу, медленно, впереди, быстро, внезапно, тревожно.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479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28600" y="-17140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412776"/>
            <a:ext cx="7740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72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3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764704"/>
            <a:ext cx="8136904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8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Гроза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надвигалась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Впереди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огромная лиловая туча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медленно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поднималась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из-за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леса; надо мною и мне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навстречу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неслись длинные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серые облака; ракиты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тревожно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шевелились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трепетали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Душный жар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внезапно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сменился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влажным холодом; тени 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быстро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густели.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772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5497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48478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72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4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108341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</a:rPr>
              <a:t>Подошел вплотную, повернуть направо, совсем легко, прилетел осенью, пришел ночью, слегка дерзкий, пойти налево, переписать набело.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-100584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91319"/>
            <a:ext cx="9068259" cy="455509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endParaRPr lang="ru-RU" sz="8000" i="1" dirty="0">
              <a:ln w="0"/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5800"/>
              </a:lnSpc>
            </a:pPr>
            <a:r>
              <a:rPr lang="ru-RU" sz="8000" i="1" dirty="0" smtClean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Смысловые </a:t>
            </a:r>
          </a:p>
          <a:p>
            <a:pPr algn="ctr">
              <a:lnSpc>
                <a:spcPts val="5800"/>
              </a:lnSpc>
            </a:pPr>
            <a:r>
              <a:rPr lang="ru-RU" sz="8000" i="1" dirty="0" smtClean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группы наречий.</a:t>
            </a:r>
          </a:p>
          <a:p>
            <a:pPr algn="ctr">
              <a:lnSpc>
                <a:spcPts val="5800"/>
              </a:lnSpc>
            </a:pPr>
            <a:endParaRPr lang="ru-RU" sz="5400" i="1" dirty="0" smtClean="0">
              <a:ln w="0"/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5800"/>
              </a:lnSpc>
            </a:pPr>
            <a:r>
              <a:rPr lang="ru-RU" sz="3600" i="1" dirty="0" smtClean="0">
                <a:ln w="0"/>
                <a:solidFill>
                  <a:srgbClr val="70AD47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>
              <a:lnSpc>
                <a:spcPts val="5800"/>
              </a:lnSpc>
            </a:pPr>
            <a:r>
              <a:rPr lang="ru-RU" sz="5400" i="1" dirty="0" smtClean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sz="5400" i="1" dirty="0">
              <a:ln w="0"/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0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08520" y="-17140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6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030878"/>
              </p:ext>
            </p:extLst>
          </p:nvPr>
        </p:nvGraphicFramePr>
        <p:xfrm>
          <a:off x="323528" y="289025"/>
          <a:ext cx="8280920" cy="5323763"/>
        </p:xfrm>
        <a:graphic>
          <a:graphicData uri="http://schemas.openxmlformats.org/drawingml/2006/table">
            <a:tbl>
              <a:tblPr firstRow="1" firstCol="1" bandRow="1"/>
              <a:tblGrid>
                <a:gridCol w="2088232"/>
                <a:gridCol w="3744416"/>
                <a:gridCol w="2448272"/>
              </a:tblGrid>
              <a:tr h="591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Значения наречий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Примеры наречий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Вопросы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Сегодня, завтра,  сейчас, летом, утром, скоро, однажды, некогда, потом,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давным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– давно.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Справа, вверху,  недалеко, вниз, вдаль,  назад, там, впереди,  вблизи,  повсюду.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хорошо,  красиво,  вплавь, вскачь,  по-весеннему, никак, так,  весело.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сгоряча, со зла, недаром, поневоле,  потому, оттого.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умышленно, нарочно, напоказ, назло,  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мало, вдвое, немного,  очень, особенно, весьма, совершенно,  чуть-чуть,  слишком.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36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/>
                </a:solidFill>
              </a:rPr>
              <a:pPr/>
              <a:t>7</a:t>
            </a:fld>
            <a:endParaRPr lang="ru-RU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85920"/>
              </p:ext>
            </p:extLst>
          </p:nvPr>
        </p:nvGraphicFramePr>
        <p:xfrm>
          <a:off x="395536" y="435386"/>
          <a:ext cx="8208912" cy="5180838"/>
        </p:xfrm>
        <a:graphic>
          <a:graphicData uri="http://schemas.openxmlformats.org/drawingml/2006/table">
            <a:tbl>
              <a:tblPr firstRow="1" firstCol="1" bandRow="1"/>
              <a:tblGrid>
                <a:gridCol w="1423670"/>
                <a:gridCol w="3832914"/>
                <a:gridCol w="295232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8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Значения наречий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8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Примеры наречий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8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Вопросы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Сегодня, завтра,  сейчас, летом, утром, скоро, однажды, некогда, потом,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давным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давно.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Когда? С каких пор?     До каких пор?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Справа, вверху,  недалеко, вниз, вдаль,  назад, там, впереди,  вблизи,  повсюду.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Где? Куда?Откуда?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 действия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хорошо,  красиво,  вплавь, вскачь,  по-весеннему, никак, так,  весело.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Как?     Каким образом?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Причина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сгоряча, со зла, недаром, поневоле,  потому, оттого.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Почему?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умышленно, нарочно, напоказ, назло, 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Зачем?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Мера и степень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мало, вдвое, немного,  очень, особенно, весьма, совершенно,  чуть-чуть,  слишком.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Сколько?   Во сколько?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сколько?   В какой мере?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91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252728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Мозговой штурм </a:t>
            </a:r>
            <a:r>
              <a:rPr lang="ru-RU" sz="36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Соотнесите наречие </a:t>
            </a:r>
            <a:r>
              <a:rPr lang="ru-RU" sz="36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6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разрядами</a:t>
            </a:r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7" y="1412776"/>
            <a:ext cx="7917499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chemeClr val="tx1"/>
                </a:solidFill>
              </a:rPr>
              <a:t> </a:t>
            </a:r>
            <a:endParaRPr lang="ru-RU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800" b="1" dirty="0"/>
              <a:t>а) ИНТЕРЕСНО  наблюдать                        а) наречие образа действия</a:t>
            </a:r>
          </a:p>
          <a:p>
            <a:pPr marL="0" indent="0">
              <a:buNone/>
            </a:pPr>
            <a:r>
              <a:rPr lang="ru-RU" sz="1800" b="1" dirty="0"/>
              <a:t>б) идти  ВПЕРЕДИ                                      </a:t>
            </a:r>
            <a:r>
              <a:rPr lang="ru-RU" sz="1800" b="1" dirty="0" smtClean="0"/>
              <a:t>    </a:t>
            </a:r>
            <a:r>
              <a:rPr lang="ru-RU" sz="1800" b="1" dirty="0"/>
              <a:t>б) наречие времени</a:t>
            </a:r>
          </a:p>
          <a:p>
            <a:pPr marL="0" indent="0">
              <a:buNone/>
            </a:pPr>
            <a:r>
              <a:rPr lang="ru-RU" sz="1800" b="1" dirty="0"/>
              <a:t>в) </a:t>
            </a:r>
            <a:r>
              <a:rPr lang="ru-RU" sz="1800" b="1" dirty="0" smtClean="0"/>
              <a:t>сделать НАМЕРЕННО                               в</a:t>
            </a:r>
            <a:r>
              <a:rPr lang="ru-RU" sz="1800" b="1" dirty="0"/>
              <a:t>) наречие меры и степени</a:t>
            </a:r>
          </a:p>
          <a:p>
            <a:pPr marL="0" indent="0">
              <a:buNone/>
            </a:pPr>
            <a:r>
              <a:rPr lang="ru-RU" sz="1800" b="1" dirty="0"/>
              <a:t>г) не увидеть СОСЛЕПУ                               г) наречие причины</a:t>
            </a:r>
          </a:p>
          <a:p>
            <a:pPr marL="0" indent="0">
              <a:buNone/>
            </a:pPr>
            <a:r>
              <a:rPr lang="ru-RU" sz="1800" b="1" dirty="0"/>
              <a:t>д) </a:t>
            </a:r>
            <a:r>
              <a:rPr lang="ru-RU" sz="1800" b="1" dirty="0" smtClean="0"/>
              <a:t>прийти ПОЗДНО                                      </a:t>
            </a:r>
            <a:r>
              <a:rPr lang="ru-RU" sz="1800" b="1" dirty="0" err="1" smtClean="0"/>
              <a:t>д</a:t>
            </a:r>
            <a:r>
              <a:rPr lang="ru-RU" sz="1800" b="1" dirty="0"/>
              <a:t>) наречие места</a:t>
            </a:r>
          </a:p>
          <a:p>
            <a:pPr marL="0" indent="0">
              <a:buNone/>
            </a:pPr>
            <a:r>
              <a:rPr lang="ru-RU" sz="1800" b="1" dirty="0"/>
              <a:t>е) ОЧЕНЬ высоко                                           е) наречие </a:t>
            </a:r>
            <a:r>
              <a:rPr lang="ru-RU" sz="1800" b="1" dirty="0" smtClean="0"/>
              <a:t>цели</a:t>
            </a:r>
          </a:p>
          <a:p>
            <a:pPr marL="114300" indent="0">
              <a:buNone/>
            </a:pPr>
            <a:endParaRPr lang="ru-RU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200" b="1" i="1" u="sng" dirty="0" smtClean="0"/>
              <a:t>самопроверка:</a:t>
            </a:r>
            <a:r>
              <a:rPr lang="ru-RU" sz="1800" dirty="0" smtClean="0"/>
              <a:t>  </a:t>
            </a: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622318"/>
              </p:ext>
            </p:extLst>
          </p:nvPr>
        </p:nvGraphicFramePr>
        <p:xfrm>
          <a:off x="1331640" y="4797152"/>
          <a:ext cx="573595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993"/>
                <a:gridCol w="955993"/>
                <a:gridCol w="955993"/>
                <a:gridCol w="955993"/>
                <a:gridCol w="955993"/>
                <a:gridCol w="9559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8DAB-EFEA-4286-BC12-25007F80A3A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7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РЕДНЯЯ ШКОЛА\Средняя школа 1 полугодие\6 класс\фоны\krasivie-fony-dlya-prezentaci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prstClr val="black"/>
                </a:solidFill>
              </a:rPr>
              <a:pPr/>
              <a:t>9</a:t>
            </a:fld>
            <a:endParaRPr lang="ru-RU" sz="1800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340836"/>
              </p:ext>
            </p:extLst>
          </p:nvPr>
        </p:nvGraphicFramePr>
        <p:xfrm>
          <a:off x="474981" y="260648"/>
          <a:ext cx="8194037" cy="6107738"/>
        </p:xfrm>
        <a:graphic>
          <a:graphicData uri="http://schemas.openxmlformats.org/drawingml/2006/table">
            <a:tbl>
              <a:tblPr firstRow="1" firstCol="1" bandRow="1"/>
              <a:tblGrid>
                <a:gridCol w="2730835"/>
                <a:gridCol w="2731601"/>
                <a:gridCol w="2731601"/>
              </a:tblGrid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Фразеологизм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Наречие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Разряд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Положа руку на сердце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 чёрта на куличках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Битый час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Бок о бок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Душа в душу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 наплакал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 свет ни заря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Рукой подать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Черепашьим шагом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92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</TotalTime>
  <Words>777</Words>
  <Application>Microsoft Office PowerPoint</Application>
  <PresentationFormat>Экран (4:3)</PresentationFormat>
  <Paragraphs>210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Тема Office</vt:lpstr>
      <vt:lpstr>Соседство</vt:lpstr>
      <vt:lpstr>1_Соседство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Мозговой штурм  Соотнесите наречие с разрядами </vt:lpstr>
      <vt:lpstr>Презентация PowerPoint</vt:lpstr>
      <vt:lpstr>Презентация PowerPoint</vt:lpstr>
      <vt:lpstr>Выберите подходящее по смыслу наречие:</vt:lpstr>
      <vt:lpstr>Взаимопроверка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Мила</dc:creator>
  <cp:lastModifiedBy>user</cp:lastModifiedBy>
  <cp:revision>100</cp:revision>
  <dcterms:created xsi:type="dcterms:W3CDTF">2017-12-10T11:51:13Z</dcterms:created>
  <dcterms:modified xsi:type="dcterms:W3CDTF">2021-12-07T13:50:04Z</dcterms:modified>
</cp:coreProperties>
</file>