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9144000" cy="6858000"/>
  <p:defaultTextStyle>
    <a:defPPr>
      <a:defRPr lang="ru-RU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5pPr>
    <a:lvl6pPr marL="2286000" algn="l" defTabSz="914400">
      <a:defRPr>
        <a:solidFill>
          <a:schemeClr val="tx1"/>
        </a:solidFill>
        <a:latin typeface="Arial"/>
        <a:ea typeface="+mn-ea"/>
        <a:cs typeface="+mn-cs"/>
      </a:defRPr>
    </a:lvl6pPr>
    <a:lvl7pPr marL="2743200" algn="l" defTabSz="914400">
      <a:defRPr>
        <a:solidFill>
          <a:schemeClr val="tx1"/>
        </a:solidFill>
        <a:latin typeface="Arial"/>
        <a:ea typeface="+mn-ea"/>
        <a:cs typeface="+mn-cs"/>
      </a:defRPr>
    </a:lvl7pPr>
    <a:lvl8pPr marL="3200400" algn="l" defTabSz="914400">
      <a:defRPr>
        <a:solidFill>
          <a:schemeClr val="tx1"/>
        </a:solidFill>
        <a:latin typeface="Arial"/>
        <a:ea typeface="+mn-ea"/>
        <a:cs typeface="+mn-cs"/>
      </a:defRPr>
    </a:lvl8pPr>
    <a:lvl9pPr marL="3657600" algn="l" defTabSz="914400">
      <a:defRPr>
        <a:solidFill>
          <a:schemeClr val="tx1"/>
        </a:solidFill>
        <a:latin typeface="Arial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86" d="100"/>
          <a:sy n="86" d="100"/>
        </p:scale>
        <p:origin x="-1092" y="-90"/>
      </p:cViewPr>
      <p:guideLst>
        <p:guide pos="2160" orient="horz"/>
        <p:guide pos="2880"/>
      </p:guideLst>
    </p:cSldViewPr>
  </p:slideViewPr>
  <p:gridSpacing cx="73736200" cy="737362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presProps" Target="presProps.xml" /><Relationship Id="rId13" Type="http://schemas.openxmlformats.org/officeDocument/2006/relationships/tableStyles" Target="tableStyles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 bwMode="auto">
          <a:xfrm>
            <a:off x="-1" y="4664146"/>
            <a:ext cx="9151088" cy="0"/>
          </a:xfrm>
          <a:prstGeom prst="rtTriangle">
            <a:avLst/>
          </a:prstGeom>
          <a:gradFill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 bwMode="auto">
          <a:xfrm>
            <a:off x="685800" y="1752600"/>
            <a:ext cx="7772400" cy="1829760"/>
          </a:xfrm>
        </p:spPr>
        <p:txBody>
          <a:bodyPr vert="horz" anchor="b">
            <a:normAutofit/>
          </a:bodyPr>
          <a:lstStyle>
            <a:lvl1pPr algn="r">
              <a:defRPr sz="4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 bwMode="auto">
          <a:xfrm>
            <a:off x="685800" y="3611606"/>
            <a:ext cx="7772400" cy="1199703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grpSp>
        <p:nvGrpSpPr>
          <p:cNvPr id="2" name="Группа 1"/>
          <p:cNvGrpSpPr/>
          <p:nvPr/>
        </p:nvGrpSpPr>
        <p:grpSpPr bwMode="auto">
          <a:xfrm>
            <a:off x="-3764" y="4952999"/>
            <a:ext cx="9147764" cy="1912087"/>
            <a:chOff x="-3764" y="4832895"/>
            <a:chExt cx="9147764" cy="2032191"/>
          </a:xfrm>
        </p:grpSpPr>
        <p:sp>
          <p:nvSpPr>
            <p:cNvPr id="7" name="Полилиния 6"/>
            <p:cNvSpPr/>
            <p:nvPr/>
          </p:nvSpPr>
          <p:spPr bwMode="auto">
            <a:xfrm>
              <a:off x="1687512" y="4832895"/>
              <a:ext cx="7456486" cy="518815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 fill="norm" stroke="1" extrusionOk="0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/>
            <p:nvPr/>
          </p:nvSpPr>
          <p:spPr bwMode="auto">
            <a:xfrm>
              <a:off x="35442" y="5135526"/>
              <a:ext cx="9108556" cy="83819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 fill="norm" stroke="1" extrusionOk="0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Полилиния 10"/>
            <p:cNvSpPr/>
            <p:nvPr/>
          </p:nvSpPr>
          <p:spPr bwMode="auto">
            <a:xfrm>
              <a:off x="0" y="4883887"/>
              <a:ext cx="9144000" cy="198119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 fill="norm" stroke="1" extrusionOk="0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algn="t" flip="none" sx="50000" sy="50000" tx="0" ty="0"/>
            </a:blipFill>
            <a:ln w="12700" cap="rnd" cmpd="thickThin" algn="ctr">
              <a:noFill/>
              <a:prstDash val="solid"/>
            </a:ln>
            <a:effectLst>
              <a:fillOverlay blend="mult">
                <a:gradFill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" name="Прямая соединительная линия 11"/>
            <p:cNvCxnSpPr>
              <a:cxnSpLocks/>
            </p:cNvCxnSpPr>
            <p:nvPr/>
          </p:nvCxnSpPr>
          <p:spPr bwMode="auto">
            <a:xfrm>
              <a:off x="-3764" y="4880372"/>
              <a:ext cx="9147764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15000">
                    <a:schemeClr val="accent1">
                      <a:shade val="40000"/>
                      <a:satMod val="110000"/>
                    </a:schemeClr>
                  </a:gs>
                  <a:gs pos="45000">
                    <a:schemeClr val="accent1">
                      <a:tint val="7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8C5DEF-F7BF-46B2-8526-72722EC2F9C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481328"/>
            <a:ext cx="8229600" cy="4386070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018756E-E462-492A-8C4E-A2C21CE6A8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844012" y="274639"/>
            <a:ext cx="1777469" cy="5592760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40"/>
            <a:ext cx="6324599" cy="5592759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FCDE80-72A3-4E00-A7B0-0EB6C26B500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FD504FC-2DA6-478A-9730-35B1C72D05DB}" type="slidenum">
              <a:rPr lang="ru-RU"/>
              <a:t/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76" y="1059711"/>
            <a:ext cx="7772400" cy="1828800"/>
          </a:xfrm>
        </p:spPr>
        <p:txBody>
          <a:bodyPr vert="horz" anchor="b">
            <a:normAutofit/>
          </a:bodyPr>
          <a:lstStyle>
            <a:lvl1pPr algn="r">
              <a:buNone/>
              <a:defRPr sz="4800" b="1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3922713" y="2931711"/>
            <a:ext cx="4572000" cy="1454887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B19C9C9-DDBA-44DF-B0BE-D9BF965DFC4F}" type="slidenum">
              <a:rPr lang="ru-RU"/>
              <a:t/>
            </a:fld>
            <a:endParaRPr lang="ru-RU"/>
          </a:p>
        </p:txBody>
      </p:sp>
      <p:sp>
        <p:nvSpPr>
          <p:cNvPr id="7" name="Нашивка 6"/>
          <p:cNvSpPr/>
          <p:nvPr/>
        </p:nvSpPr>
        <p:spPr bwMode="auto">
          <a:xfrm>
            <a:off x="3636679" y="3005471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endParaRPr lang="en-US"/>
          </a:p>
        </p:txBody>
      </p:sp>
      <p:sp>
        <p:nvSpPr>
          <p:cNvPr id="8" name="Нашивка 7"/>
          <p:cNvSpPr/>
          <p:nvPr/>
        </p:nvSpPr>
        <p:spPr bwMode="auto">
          <a:xfrm>
            <a:off x="3450263" y="3005471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481328"/>
            <a:ext cx="40385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199" y="1481328"/>
            <a:ext cx="40385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083711C-7E77-433F-91AA-538D3C3A9EF6}" type="slidenum">
              <a:rPr lang="ru-RU"/>
              <a:t/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woTxTwoObj" userDrawn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49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5410199"/>
            <a:ext cx="4040187" cy="761999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4645026" y="5410199"/>
            <a:ext cx="4041774" cy="761999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 bwMode="auto">
          <a:xfrm>
            <a:off x="457200" y="1444293"/>
            <a:ext cx="4040187" cy="3941762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4" y="1444293"/>
            <a:ext cx="4041774" cy="3941762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AB6F849-659C-4F09-AC55-921677213244}" type="slidenum">
              <a:rPr lang="ru-RU"/>
              <a:t/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CB4F3F1-68C8-431F-AFDF-110383814F4B}" type="slidenum">
              <a:rPr lang="ru-RU"/>
              <a:t/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D8CE0A-53B8-4E72-AAB6-7DD2DAB84DE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objTx" userDrawn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4876799"/>
            <a:ext cx="7481775" cy="457200"/>
          </a:xfrm>
        </p:spPr>
        <p:txBody>
          <a:bodyPr vert="horz" anchor="t">
            <a:noAutofit/>
          </a:bodyPr>
          <a:lstStyle>
            <a:lvl1pPr algn="r">
              <a:buNone/>
              <a:defRPr sz="25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4419599" y="5355101"/>
            <a:ext cx="3974591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 bwMode="auto"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6727032" y="6407943"/>
            <a:ext cx="192024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053F23-26E7-4EB2-BDA8-57E7E02E9245}" type="slidenum">
              <a:rPr lang="ru-RU"/>
              <a:t/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picTx" userDrawn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141231" y="5443401"/>
            <a:ext cx="7162799" cy="648231"/>
          </a:xfrm>
          <a:prstGeom prst="rect">
            <a:avLst/>
          </a:prstGeo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228600" y="189967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380071" y="6407943"/>
            <a:ext cx="2350680" cy="36512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C065CE6-177F-4CA3-930F-CAA25026B2F5}" type="slidenum">
              <a:rPr lang="ru-RU"/>
              <a:t/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28600" y="4865121"/>
            <a:ext cx="8075431" cy="562671"/>
          </a:xfrm>
          <a:prstGeom prst="rect">
            <a:avLst/>
          </a:prstGeom>
          <a:noFill/>
        </p:spPr>
        <p:txBody>
          <a:bodyPr anchor="t"/>
          <a:lstStyle>
            <a:lvl1pPr marR="0" algn="r">
              <a:buNone/>
              <a:defRPr sz="30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Полилиния 7"/>
          <p:cNvSpPr/>
          <p:nvPr/>
        </p:nvSpPr>
        <p:spPr bwMode="auto">
          <a:xfrm>
            <a:off x="716436" y="5001993"/>
            <a:ext cx="3802002" cy="144311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 fill="norm" stroke="1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9" name="Полилиния 8"/>
          <p:cNvSpPr/>
          <p:nvPr/>
        </p:nvSpPr>
        <p:spPr bwMode="auto">
          <a:xfrm>
            <a:off x="-53560" y="5785022"/>
            <a:ext cx="3802002" cy="83819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 fill="norm" stroke="1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ый треугольник 9"/>
          <p:cNvSpPr/>
          <p:nvPr/>
        </p:nvSpPr>
        <p:spPr bwMode="auto">
          <a:xfrm>
            <a:off x="-6041" y="5791252"/>
            <a:ext cx="3402313" cy="1080867"/>
          </a:xfrm>
          <a:prstGeom prst="rtTriangle">
            <a:avLst/>
          </a:prstGeom>
          <a:blipFill>
            <a:blip r:embed="rId2">
              <a:alphaModFix amt="50000"/>
            </a:blip>
            <a:tile algn="t" flip="none" sx="50000" sy="50000" tx="0" ty="0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/>
          </a:p>
        </p:txBody>
      </p:sp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-9236" y="5787738"/>
            <a:ext cx="3405508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 bwMode="auto">
          <a:xfrm>
            <a:off x="8664111" y="4988439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endParaRPr lang="en-US"/>
          </a:p>
        </p:txBody>
      </p:sp>
      <p:sp>
        <p:nvSpPr>
          <p:cNvPr id="13" name="Нашивка 12"/>
          <p:cNvSpPr/>
          <p:nvPr/>
        </p:nvSpPr>
        <p:spPr bwMode="auto">
          <a:xfrm>
            <a:off x="8477695" y="4988439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/>
          <p:nvPr/>
        </p:nvSpPr>
        <p:spPr bwMode="auto">
          <a:xfrm>
            <a:off x="716436" y="5001993"/>
            <a:ext cx="3802002" cy="144311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 fill="norm" stroke="1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/>
          <p:nvPr/>
        </p:nvSpPr>
        <p:spPr bwMode="auto">
          <a:xfrm>
            <a:off x="-53560" y="5785022"/>
            <a:ext cx="3802002" cy="83819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 fill="norm" stroke="1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/>
          <p:nvPr/>
        </p:nvSpPr>
        <p:spPr bwMode="auto">
          <a:xfrm>
            <a:off x="-6041" y="5791252"/>
            <a:ext cx="3402313" cy="1080867"/>
          </a:xfrm>
          <a:prstGeom prst="rtTriangle">
            <a:avLst/>
          </a:prstGeom>
          <a:blipFill>
            <a:blip r:embed="rId13">
              <a:alphaModFix amt="50000"/>
            </a:blip>
            <a:tile algn="t" flip="none" sx="50000" sy="50000" tx="0" ty="0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>
            <a:cxnSpLocks/>
          </p:cNvCxnSpPr>
          <p:nvPr/>
        </p:nvCxnSpPr>
        <p:spPr bwMode="auto">
          <a:xfrm>
            <a:off x="-9236" y="5787738"/>
            <a:ext cx="3405508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328"/>
            <a:ext cx="8229600" cy="45259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 bwMode="auto">
          <a:xfrm>
            <a:off x="6727032" y="6407943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 bwMode="auto">
          <a:xfrm>
            <a:off x="4380071" y="6407943"/>
            <a:ext cx="2350680" cy="365124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 bwMode="auto">
          <a:xfrm>
            <a:off x="8647272" y="6407943"/>
            <a:ext cx="365760" cy="365124"/>
          </a:xfrm>
          <a:prstGeom prst="rect">
            <a:avLst/>
          </a:prstGeom>
        </p:spPr>
        <p:txBody>
          <a:bodyPr vert="horz" anchor="b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575A72-D0CD-4AA1-AA92-163D0C392568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>
        <a:spcBef>
          <a:spcPts val="0"/>
        </a:spcBef>
        <a:buNone/>
        <a:defRPr sz="4100" b="1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>
        <a:spcBef>
          <a:spcPts val="324"/>
        </a:spcBef>
        <a:buClr>
          <a:schemeClr val="accent1"/>
        </a:buClr>
        <a:buFont typeface="Verdana"/>
        <a:buChar char="◦"/>
        <a:defRPr sz="23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>
        <a:spcBef>
          <a:spcPts val="350"/>
        </a:spcBef>
        <a:buClr>
          <a:schemeClr val="accent2"/>
        </a:buClr>
        <a:buSzPct val="100000"/>
        <a:buFont typeface="Wingdings 2"/>
        <a:buChar char=""/>
        <a:defRPr sz="21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>
        <a:spcBef>
          <a:spcPts val="350"/>
        </a:spcBef>
        <a:buClr>
          <a:schemeClr val="accent2"/>
        </a:buClr>
        <a:buFont typeface="Wingdings 2"/>
        <a:buChar char=""/>
        <a:defRPr sz="19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>
        <a:spcBef>
          <a:spcPts val="350"/>
        </a:spcBef>
        <a:buClr>
          <a:schemeClr val="accent2"/>
        </a:buClr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>
        <a:spcBef>
          <a:spcPts val="350"/>
        </a:spcBef>
        <a:buClr>
          <a:schemeClr val="accent3"/>
        </a:buClr>
        <a:buFont typeface="Wingdings 2"/>
        <a:buChar char="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img.ria.ua/photos/ria/news/6/690/69052/69052m.jpg" TargetMode="External"/><Relationship Id="rId3" Type="http://schemas.openxmlformats.org/officeDocument/2006/relationships/image" Target="../media/image2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wmf"/><Relationship Id="rId3" Type="http://schemas.openxmlformats.org/officeDocument/2006/relationships/oleObject" Target="../embeddings/oleObject1.bin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wmf"/><Relationship Id="rId3" Type="http://schemas.openxmlformats.org/officeDocument/2006/relationships/oleObject" Target="../embeddings/oleObject2.bin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wmf"/><Relationship Id="rId3" Type="http://schemas.openxmlformats.org/officeDocument/2006/relationships/oleObject" Target="../embeddings/oleObject3.bin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Relationship Id="rId3" Type="http://schemas.openxmlformats.org/officeDocument/2006/relationships/oleObject" Target="../embeddings/oleObject4.bin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Grp="1"/>
          </p:cNvSpPr>
          <p:nvPr>
            <p:ph type="title" idx="4294967295"/>
          </p:nvPr>
        </p:nvSpPr>
        <p:spPr bwMode="auto">
          <a:xfrm>
            <a:off x="785786" y="714356"/>
            <a:ext cx="7772400" cy="4060825"/>
          </a:xfrm>
        </p:spPr>
        <p:txBody>
          <a:bodyPr lIns="92075" tIns="46038" rIns="92075" bIns="46038">
            <a:normAutofit fontScale="90000"/>
          </a:bodyPr>
          <a:lstStyle/>
          <a:p>
            <a:pPr algn="ctr">
              <a:defRPr/>
            </a:pPr>
            <a:r>
              <a:rPr lang="ru-RU" sz="2600" b="0" i="1">
                <a:solidFill>
                  <a:schemeClr val="folHlink"/>
                </a:solidFill>
              </a:rPr>
              <a:t> </a:t>
            </a:r>
            <a:r>
              <a:rPr lang="ru-RU"/>
              <a:t>Роль семьи в профилактике </a:t>
            </a:r>
            <a:r>
              <a:rPr lang="ru-RU"/>
              <a:t>девиантного</a:t>
            </a:r>
            <a:r>
              <a:rPr lang="ru-RU"/>
              <a:t> поведения детей</a:t>
            </a:r>
            <a:br>
              <a:rPr lang="ru-RU"/>
            </a:br>
            <a:br>
              <a:rPr lang="ru-RU" sz="5400"/>
            </a:br>
            <a:br>
              <a:rPr lang="ru-RU" sz="5400"/>
            </a:br>
            <a:br>
              <a:rPr lang="ru-RU" sz="5400" b="0" i="1">
                <a:solidFill>
                  <a:schemeClr val="folHlink"/>
                </a:solidFill>
              </a:rPr>
            </a:br>
            <a:endParaRPr lang="ru-RU" sz="2600" b="0" i="1">
              <a:solidFill>
                <a:schemeClr val="folHlink"/>
              </a:solidFill>
            </a:endParaRPr>
          </a:p>
        </p:txBody>
      </p:sp>
      <p:pic>
        <p:nvPicPr>
          <p:cNvPr id="3" name="i-main-pic" descr="Картинка 9 из 449">
            <a:hlinkClick r:id="rId2"/>
          </p:cNvPr>
          <p:cNvPicPr/>
          <p:nvPr/>
        </p:nvPicPr>
        <p:blipFill>
          <a:blip r:embed="rId3"/>
          <a:stretch/>
        </p:blipFill>
        <p:spPr bwMode="auto">
          <a:xfrm>
            <a:off x="3036082" y="2807653"/>
            <a:ext cx="3071834" cy="21431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643041" y="1940683"/>
            <a:ext cx="6359781" cy="22863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0" i="0" u="none" strike="noStrike" cap="none">
                <a:ln>
                  <a:noFill/>
                </a:ln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Девиантное</a:t>
            </a:r>
            <a:r>
              <a:rPr lang="ru-RU" sz="2400" b="0" i="0" u="none" strike="noStrike" cap="none">
                <a:ln>
                  <a:noFill/>
                </a:ln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 поведение – это устойчивое поведение   личности, 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0" i="0" u="none" strike="noStrike" cap="none">
                <a:ln>
                  <a:noFill/>
                </a:ln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отклоняющееся от наиболее важных социальных правил и норм общества 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0" i="0" u="none" strike="noStrike" cap="none">
                <a:ln>
                  <a:noFill/>
                </a:ln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и причиняющее реальный ущерб обществу или самой личности.</a:t>
            </a:r>
            <a:r>
              <a:rPr lang="ru-RU" sz="2400" b="1" i="0" u="none" strike="noStrike" cap="none">
                <a:ln>
                  <a:noFill/>
                </a:ln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 </a:t>
            </a:r>
            <a:endParaRPr lang="ru-RU" sz="32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857223" y="571479"/>
            <a:ext cx="7502789" cy="518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chemeClr val="accent3">
                    <a:lumMod val="50000"/>
                  </a:schemeClr>
                </a:solidFill>
              </a:rPr>
              <a:t>Три формы </a:t>
            </a:r>
            <a:r>
              <a:rPr lang="ru-RU" sz="2800" b="1" i="1">
                <a:solidFill>
                  <a:schemeClr val="accent3">
                    <a:lumMod val="50000"/>
                  </a:schemeClr>
                </a:solidFill>
              </a:rPr>
              <a:t>девиантного</a:t>
            </a:r>
            <a:r>
              <a:rPr lang="ru-RU" sz="2800" b="1" i="1">
                <a:solidFill>
                  <a:schemeClr val="accent3">
                    <a:lumMod val="50000"/>
                  </a:schemeClr>
                </a:solidFill>
              </a:rPr>
              <a:t> поведения:</a:t>
            </a:r>
            <a:endParaRPr lang="ru-RU" sz="2800" i="1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" name="Прямая со стрелкой 3"/>
          <p:cNvCxnSpPr>
            <a:cxnSpLocks/>
          </p:cNvCxnSpPr>
          <p:nvPr/>
        </p:nvCxnSpPr>
        <p:spPr bwMode="auto">
          <a:xfrm rot="5400000">
            <a:off x="1107257" y="1393017"/>
            <a:ext cx="1143008" cy="78581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cxnSpLocks/>
          </p:cNvCxnSpPr>
          <p:nvPr/>
        </p:nvCxnSpPr>
        <p:spPr bwMode="auto">
          <a:xfrm rot="5400000">
            <a:off x="4036214" y="1750207"/>
            <a:ext cx="1071570" cy="158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cxnSpLocks/>
          </p:cNvCxnSpPr>
          <p:nvPr/>
        </p:nvCxnSpPr>
        <p:spPr bwMode="auto">
          <a:xfrm rot="16199999" flipH="1">
            <a:off x="6929454" y="1214422"/>
            <a:ext cx="1000132" cy="10001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14281" y="2779215"/>
            <a:ext cx="2716443" cy="244199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0" u="none" strike="noStrike" cap="none">
                <a:ln>
                  <a:noFill/>
                </a:ln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Антисоциальное</a:t>
            </a:r>
            <a:r>
              <a:rPr lang="ru-RU" b="0" i="0" u="none" strike="noStrike" cap="none">
                <a:ln>
                  <a:noFill/>
                </a:ln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 поведение</a:t>
            </a:r>
            <a:endParaRPr lang="ru-RU" sz="28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143239" y="2779215"/>
            <a:ext cx="2716443" cy="244199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0" u="none" strike="noStrike" cap="none">
                <a:ln>
                  <a:noFill/>
                </a:ln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Асоциальное поведение</a:t>
            </a:r>
            <a:endParaRPr lang="ru-RU" sz="28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215073" y="2779215"/>
            <a:ext cx="2716443" cy="244199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lvl="0" algn="ctr">
              <a:defRPr/>
            </a:pPr>
            <a:r>
              <a:rPr lang="ru-RU"/>
              <a:t>Аутодеструктивное</a:t>
            </a:r>
            <a:r>
              <a:rPr lang="ru-RU"/>
              <a:t> </a:t>
            </a:r>
            <a:r>
              <a:rPr lang="ru-RU" b="0" i="0" u="none" strike="noStrike" cap="none">
                <a:ln>
                  <a:noFill/>
                </a:ln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поведение</a:t>
            </a:r>
            <a:endParaRPr lang="ru-RU" sz="28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42844" y="3714752"/>
            <a:ext cx="2786082" cy="23574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285719" y="3672579"/>
            <a:ext cx="2573568" cy="17986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-Воровство</a:t>
            </a:r>
            <a:endParaRPr lang="ru-RU" sz="1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 Мелкое хулиганство</a:t>
            </a:r>
            <a:endParaRPr lang="ru-RU" sz="1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- Вандализм;</a:t>
            </a:r>
            <a:endParaRPr lang="ru-RU" sz="1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Порча чужого имущества;</a:t>
            </a:r>
            <a:endParaRPr lang="ru-RU" sz="1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-Торговля наркотиками.</a:t>
            </a:r>
            <a:endParaRPr/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>
                <a:solidFill>
                  <a:srgbClr val="000000"/>
                </a:solidFill>
                <a:latin typeface="Times New Roman"/>
                <a:cs typeface="Times New Roman"/>
              </a:rPr>
              <a:t> -Насилие</a:t>
            </a:r>
            <a:endParaRPr lang="ru-RU" sz="24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3143240" y="3714752"/>
            <a:ext cx="2786082" cy="28575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6143635" y="3714752"/>
            <a:ext cx="2786082" cy="23574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286116" y="3799857"/>
            <a:ext cx="2502129" cy="26521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-Побеги из дому;</a:t>
            </a:r>
            <a:endParaRPr lang="ru-RU" sz="9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-Систематические пропуски в школе;</a:t>
            </a:r>
            <a:endParaRPr lang="ru-RU" sz="9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-Агрессивное поведение;</a:t>
            </a:r>
            <a:endParaRPr lang="ru-RU" sz="9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-Ложь;</a:t>
            </a:r>
            <a:endParaRPr lang="ru-RU" sz="9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-Вымогательство;</a:t>
            </a:r>
            <a:endParaRPr lang="ru-RU" sz="9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-Беспорядочные половые связи;</a:t>
            </a:r>
            <a:endParaRPr lang="ru-RU" sz="9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-Настенные надписи и рисунки непристойного характера;</a:t>
            </a:r>
            <a:endParaRPr lang="ru-RU" sz="9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-Ненормативная лексика.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6357949" y="3937524"/>
            <a:ext cx="1716311" cy="15853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-Курение;</a:t>
            </a:r>
            <a:endParaRPr lang="ru-RU" sz="1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-Токсикомания;</a:t>
            </a:r>
            <a:endParaRPr lang="ru-RU" sz="1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-Наркомания;</a:t>
            </a:r>
            <a:endParaRPr lang="ru-RU" sz="1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 Алкоголизм,</a:t>
            </a:r>
            <a:endParaRPr lang="ru-RU" sz="1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 Суицид.</a:t>
            </a:r>
            <a:endParaRPr lang="ru-RU" sz="1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Grp="1"/>
          </p:cNvSpPr>
          <p:nvPr>
            <p:ph type="title" idx="4294967295"/>
          </p:nvPr>
        </p:nvSpPr>
        <p:spPr bwMode="auto">
          <a:xfrm>
            <a:off x="0" y="0"/>
            <a:ext cx="7567613" cy="9906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ru-RU"/>
            </a:br>
            <a:r>
              <a:rPr lang="ru-RU" sz="3200" u="sng">
                <a:solidFill>
                  <a:schemeClr val="tx1"/>
                </a:solidFill>
              </a:rPr>
              <a:t>Стратегия и тактика взрослого :</a:t>
            </a:r>
            <a:endParaRPr lang="ru-RU" sz="3200">
              <a:solidFill>
                <a:schemeClr val="tx1"/>
              </a:solidFill>
            </a:endParaRPr>
          </a:p>
        </p:txBody>
      </p:sp>
      <p:sp>
        <p:nvSpPr>
          <p:cNvPr id="35843" name="Rectangle 3"/>
          <p:cNvSpPr>
            <a:spLocks noChangeArrowheads="1" noGrp="1"/>
          </p:cNvSpPr>
          <p:nvPr>
            <p:ph type="body" sz="half" idx="4294967295"/>
          </p:nvPr>
        </p:nvSpPr>
        <p:spPr bwMode="auto">
          <a:xfrm>
            <a:off x="0" y="1371600"/>
            <a:ext cx="7429520" cy="5486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u="sng">
                <a:solidFill>
                  <a:srgbClr val="0000FF"/>
                </a:solidFill>
              </a:rPr>
              <a:t>Правило 1</a:t>
            </a:r>
            <a:r>
              <a:rPr lang="ru-RU" sz="2800" b="1" u="sng"/>
              <a:t>.</a:t>
            </a:r>
            <a:r>
              <a:rPr lang="ru-RU" sz="2800"/>
              <a:t> </a:t>
            </a:r>
            <a:r>
              <a:rPr lang="ru-RU" sz="2800" i="1">
                <a:solidFill>
                  <a:srgbClr val="660033"/>
                </a:solidFill>
              </a:rPr>
              <a:t>Научитесь акцентировать внимание  на поступках ( поведении), а не на личности ребёнка.</a:t>
            </a:r>
            <a:endParaRPr/>
          </a:p>
          <a:p>
            <a:pPr>
              <a:defRPr/>
            </a:pPr>
            <a:r>
              <a:rPr lang="ru-RU" sz="2800"/>
              <a:t> </a:t>
            </a:r>
            <a:r>
              <a:rPr lang="ru-RU" sz="2400" b="1" i="1"/>
              <a:t>Мы должны быть твёрдыми в отношении конкретного поступка, чтобы прекратить его : « то, что  ты делаешь, должно быть сейчас же прекращено, но я всё ещё с симпатией отношусь к тебе» .</a:t>
            </a:r>
            <a:endParaRPr/>
          </a:p>
          <a:p>
            <a:pPr>
              <a:defRPr/>
            </a:pPr>
            <a:r>
              <a:rPr lang="ru-RU" sz="2400" i="1"/>
              <a:t>Эта установка как бы декларирует вашу веру в то, что ваши дети могут вести себя как следует.  </a:t>
            </a:r>
            <a:endParaRPr/>
          </a:p>
        </p:txBody>
      </p:sp>
      <p:graphicFrame>
        <p:nvGraphicFramePr>
          <p:cNvPr id="0" name=""/>
          <p:cNvGraphicFramePr>
            <a:graphicFrameLocks xmlns:a="http://schemas.openxmlformats.org/drawingml/2006/main" noChangeAspect="1"/>
          </p:cNvGraphicFramePr>
          <p:nvPr>
            <p:extLst>
              <p:ext uri="{D42A27DB-BD31-4B8C-83A1-F6EECF244321}">
                <p14:modId xmlns:p14="http://schemas.microsoft.com/office/powerpoint/2010/main" val="2157879785"/>
              </p:ext>
            </p:extLst>
          </p:nvPr>
        </p:nvGraphicFramePr>
        <p:xfrm>
          <a:off x="7231063" y="1905000"/>
          <a:ext cx="1912937" cy="4114800"/>
        </p:xfrm>
        <a:graphic>
          <a:graphicData uri="http://schemas.openxmlformats.org/presentationml/2006/ole">
            <p:oleObj name="oleObj" r:id="rId3" imgW="1857375" imgH="3995420" progId="">
              <p:embed/>
              <p:pic>
                <p:nvPicPr>
                  <p:cNvPr id="43013" name=""/>
                  <p:cNvPicPr/>
                  <p:nvPr/>
                </p:nvPicPr>
                <p:blipFill>
                  <a:blip r:embed="rId2"/>
                  <a:stretch/>
                </p:blipFill>
                <p:spPr bwMode="auto">
                  <a:xfrm>
                    <a:off x="7231063" y="1905000"/>
                    <a:ext cx="1912937" cy="4114800"/>
                  </a:xfrm>
                  <a:prstGeom prst="rect">
                    <a:avLst/>
                  </a:prstGeom>
                </p:spPr>
              </p:pic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Grp="1"/>
          </p:cNvSpPr>
          <p:nvPr>
            <p:ph type="title" idx="4294967295"/>
          </p:nvPr>
        </p:nvSpPr>
        <p:spPr bwMode="auto">
          <a:xfrm>
            <a:off x="0" y="228600"/>
            <a:ext cx="9144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100" b="0" u="sng">
                <a:solidFill>
                  <a:srgbClr val="000099"/>
                </a:solidFill>
              </a:rPr>
              <a:t>Правило 2.</a:t>
            </a:r>
            <a:r>
              <a:rPr lang="ru-RU" sz="3100"/>
              <a:t> </a:t>
            </a:r>
            <a:r>
              <a:rPr lang="ru-RU" sz="4000" i="1">
                <a:solidFill>
                  <a:schemeClr val="accent6">
                    <a:lumMod val="75000"/>
                  </a:schemeClr>
                </a:solidFill>
                <a:latin typeface="Arial Narrow"/>
              </a:rPr>
              <a:t>Займитесь своими негативными эмоциями.</a:t>
            </a: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9699" name="Rectangle 3"/>
          <p:cNvSpPr>
            <a:spLocks noChangeArrowheads="1" noGrp="1"/>
          </p:cNvSpPr>
          <p:nvPr>
            <p:ph type="body" sz="half" idx="4294967295"/>
          </p:nvPr>
        </p:nvSpPr>
        <p:spPr bwMode="auto">
          <a:xfrm>
            <a:off x="0" y="1447800"/>
            <a:ext cx="6786578" cy="5181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/>
              <a:t>Контролируйте  свои отрицательные эмоции. </a:t>
            </a:r>
            <a:r>
              <a:rPr lang="ru-RU" sz="2400" i="1">
                <a:solidFill>
                  <a:srgbClr val="660033"/>
                </a:solidFill>
              </a:rPr>
              <a:t>Когда нас душит гнев и возмущение , мы уже не можем мыслить здраво, ни действовать логично.</a:t>
            </a:r>
            <a:r>
              <a:rPr lang="ru-RU" sz="2400"/>
              <a:t> Хуже того мы демонстрируем эти отрицательные эмоции нашим детям, тоном, мимикой, всем своим видом. </a:t>
            </a:r>
            <a:r>
              <a:rPr lang="ru-RU" sz="2400" i="1">
                <a:solidFill>
                  <a:srgbClr val="660033"/>
                </a:solidFill>
              </a:rPr>
              <a:t>И этим как бы подтверждаем решение ребёнка вести себя плохо, даём ему очевидное оправдание.</a:t>
            </a:r>
            <a:endParaRPr/>
          </a:p>
        </p:txBody>
      </p:sp>
      <p:graphicFrame>
        <p:nvGraphicFramePr>
          <p:cNvPr id="0" name=""/>
          <p:cNvGraphicFramePr>
            <a:graphicFrameLocks xmlns:a="http://schemas.openxmlformats.org/drawingml/2006/main" noChangeAspect="1"/>
          </p:cNvGraphicFramePr>
          <p:nvPr>
            <p:extLst>
              <p:ext uri="{D42A27DB-BD31-4B8C-83A1-F6EECF244321}">
                <p14:modId xmlns:p14="http://schemas.microsoft.com/office/powerpoint/2010/main" val="2157879785"/>
              </p:ext>
            </p:extLst>
          </p:nvPr>
        </p:nvGraphicFramePr>
        <p:xfrm>
          <a:off x="6324600" y="1447800"/>
          <a:ext cx="2819400" cy="4343400"/>
        </p:xfrm>
        <a:graphic>
          <a:graphicData uri="http://schemas.openxmlformats.org/presentationml/2006/ole">
            <p:oleObj name="oleObj" r:id="rId3" imgW="3211830" imgH="3935730" progId="">
              <p:embed/>
              <p:pic>
                <p:nvPicPr>
                  <p:cNvPr id="43014" name=""/>
                  <p:cNvPicPr/>
                  <p:nvPr/>
                </p:nvPicPr>
                <p:blipFill>
                  <a:blip r:embed="rId2"/>
                  <a:stretch/>
                </p:blipFill>
                <p:spPr bwMode="auto">
                  <a:xfrm>
                    <a:off x="6324600" y="1447800"/>
                    <a:ext cx="2819400" cy="4343400"/>
                  </a:xfrm>
                  <a:prstGeom prst="rect">
                    <a:avLst/>
                  </a:prstGeom>
                </p:spPr>
              </p:pic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Grp="1"/>
          </p:cNvSpPr>
          <p:nvPr>
            <p:ph type="title" idx="4294967295"/>
          </p:nvPr>
        </p:nvSpPr>
        <p:spPr bwMode="auto">
          <a:xfrm>
            <a:off x="0" y="228600"/>
            <a:ext cx="84582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100" b="0" u="sng">
                <a:solidFill>
                  <a:srgbClr val="000099"/>
                </a:solidFill>
              </a:rPr>
              <a:t>Правило 3.</a:t>
            </a:r>
            <a:r>
              <a:rPr lang="ru-RU" sz="3100" u="sng"/>
              <a:t> </a:t>
            </a:r>
            <a:r>
              <a:rPr lang="ru-RU" sz="4000" b="0" i="1">
                <a:solidFill>
                  <a:schemeClr val="accent6">
                    <a:lumMod val="75000"/>
                  </a:schemeClr>
                </a:solidFill>
                <a:latin typeface="Tahoma"/>
              </a:rPr>
              <a:t>Не усиливайте напряжение ситуации.</a:t>
            </a: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9939" name="Rectangle 3"/>
          <p:cNvSpPr>
            <a:spLocks noChangeArrowheads="1" noGrp="1"/>
          </p:cNvSpPr>
          <p:nvPr>
            <p:ph type="body" sz="half" idx="4294967295"/>
          </p:nvPr>
        </p:nvSpPr>
        <p:spPr bwMode="auto">
          <a:xfrm>
            <a:off x="0" y="1285860"/>
            <a:ext cx="6643702" cy="49530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ru-RU" sz="2800">
                <a:solidFill>
                  <a:schemeClr val="tx2"/>
                </a:solidFill>
              </a:rPr>
              <a:t>Мы ошибаемся , когда в ответ на выходку в напряженной ситуации:</a:t>
            </a:r>
            <a:endParaRPr/>
          </a:p>
          <a:p>
            <a:pPr>
              <a:buNone/>
              <a:defRPr/>
            </a:pPr>
            <a:r>
              <a:rPr lang="ru-RU" sz="2800"/>
              <a:t>   повышаем голос;</a:t>
            </a:r>
            <a:endParaRPr/>
          </a:p>
          <a:p>
            <a:pPr>
              <a:defRPr/>
            </a:pPr>
            <a:r>
              <a:rPr lang="ru-RU" sz="2800" i="1"/>
              <a:t>произносим фразу типа: «взрослый  здесь пока я»;</a:t>
            </a:r>
            <a:endParaRPr/>
          </a:p>
          <a:p>
            <a:pPr>
              <a:defRPr/>
            </a:pPr>
            <a:r>
              <a:rPr lang="ru-RU" sz="2800"/>
              <a:t>оставляю последнее слово за собой;</a:t>
            </a:r>
            <a:endParaRPr/>
          </a:p>
          <a:p>
            <a:pPr>
              <a:defRPr/>
            </a:pPr>
            <a:r>
              <a:rPr lang="ru-RU" sz="2800" i="1"/>
              <a:t>начинаем кричать;</a:t>
            </a:r>
            <a:endParaRPr/>
          </a:p>
          <a:p>
            <a:pPr>
              <a:defRPr/>
            </a:pPr>
            <a:r>
              <a:rPr lang="ru-RU" sz="2800"/>
              <a:t>используем уничижительные , оскорбительные, унижающие выражения.</a:t>
            </a:r>
            <a:endParaRPr/>
          </a:p>
        </p:txBody>
      </p:sp>
      <p:graphicFrame>
        <p:nvGraphicFramePr>
          <p:cNvPr id="0" name=""/>
          <p:cNvGraphicFramePr>
            <a:graphicFrameLocks xmlns:a="http://schemas.openxmlformats.org/drawingml/2006/main" noChangeAspect="1"/>
          </p:cNvGraphicFramePr>
          <p:nvPr>
            <p:extLst>
              <p:ext uri="{D42A27DB-BD31-4B8C-83A1-F6EECF244321}">
                <p14:modId xmlns:p14="http://schemas.microsoft.com/office/powerpoint/2010/main" val="2157879785"/>
              </p:ext>
            </p:extLst>
          </p:nvPr>
        </p:nvGraphicFramePr>
        <p:xfrm>
          <a:off x="6172200" y="1905000"/>
          <a:ext cx="2971800" cy="4114800"/>
        </p:xfrm>
        <a:graphic>
          <a:graphicData uri="http://schemas.openxmlformats.org/presentationml/2006/ole">
            <p:oleObj name="oleObj" r:id="rId3" imgW="4016375" imgH="3945255" progId="">
              <p:embed/>
              <p:pic>
                <p:nvPicPr>
                  <p:cNvPr id="43015" name=""/>
                  <p:cNvPicPr/>
                  <p:nvPr/>
                </p:nvPicPr>
                <p:blipFill>
                  <a:blip r:embed="rId2"/>
                  <a:stretch/>
                </p:blipFill>
                <p:spPr bwMode="auto">
                  <a:xfrm>
                    <a:off x="6172200" y="1905000"/>
                    <a:ext cx="2971800" cy="4114800"/>
                  </a:xfrm>
                  <a:prstGeom prst="rect">
                    <a:avLst/>
                  </a:prstGeom>
                </p:spPr>
              </p:pic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Grp="1"/>
          </p:cNvSpPr>
          <p:nvPr>
            <p:ph type="title" idx="4294967295"/>
          </p:nvPr>
        </p:nvSpPr>
        <p:spPr bwMode="auto"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b="0" u="sng">
                <a:solidFill>
                  <a:srgbClr val="0000FF"/>
                </a:solidFill>
              </a:rPr>
              <a:t>Правило 4.</a:t>
            </a:r>
            <a:r>
              <a:rPr lang="ru-RU" sz="3100" u="sng"/>
              <a:t> </a:t>
            </a:r>
            <a:r>
              <a:rPr lang="ru-RU" sz="4000" i="1">
                <a:solidFill>
                  <a:srgbClr val="660033"/>
                </a:solidFill>
              </a:rPr>
              <a:t>Обсудите поступок позже.</a:t>
            </a:r>
            <a:endParaRPr/>
          </a:p>
        </p:txBody>
      </p:sp>
      <p:sp>
        <p:nvSpPr>
          <p:cNvPr id="33795" name="Rectangle 3"/>
          <p:cNvSpPr>
            <a:spLocks noChangeArrowheads="1" noGrp="1"/>
          </p:cNvSpPr>
          <p:nvPr>
            <p:ph type="body" idx="4294967295"/>
          </p:nvPr>
        </p:nvSpPr>
        <p:spPr bwMode="auto">
          <a:xfrm>
            <a:off x="500034" y="1714488"/>
            <a:ext cx="8007350" cy="4191000"/>
          </a:xfrm>
        </p:spPr>
        <p:txBody>
          <a:bodyPr/>
          <a:lstStyle/>
          <a:p>
            <a:pPr>
              <a:defRPr/>
            </a:pPr>
            <a:r>
              <a:rPr lang="ru-RU"/>
              <a:t>Поговорить о некрасивом поведении ребёнка или его неверном решении нужно обязательно, но только не в момент самой выходки.</a:t>
            </a:r>
            <a:endParaRPr/>
          </a:p>
          <a:p>
            <a:pPr>
              <a:defRPr/>
            </a:pPr>
            <a:r>
              <a:rPr lang="ru-RU"/>
              <a:t>В тот момент когда, вы оба  - и взрослый , и ребёнок  – возбуждены, вам вряд ли удастся взаимодействовать конструктивно.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 noGrp="1"/>
          </p:cNvSpPr>
          <p:nvPr>
            <p:ph type="body" sz="half" idx="4294967295"/>
          </p:nvPr>
        </p:nvSpPr>
        <p:spPr bwMode="auto">
          <a:xfrm>
            <a:off x="0" y="228600"/>
            <a:ext cx="6500826" cy="5791200"/>
          </a:xfrm>
        </p:spPr>
        <p:txBody>
          <a:bodyPr/>
          <a:lstStyle/>
          <a:p>
            <a:pPr>
              <a:defRPr/>
            </a:pPr>
            <a:r>
              <a:rPr lang="ru-RU"/>
              <a:t>Наибольшая польза от этих правил в том, что </a:t>
            </a:r>
            <a:r>
              <a:rPr lang="ru-RU" b="1" i="1">
                <a:solidFill>
                  <a:srgbClr val="0000FF"/>
                </a:solidFill>
              </a:rPr>
              <a:t>дети довольно быстро перенимают эту неагрессивную модель поведения.</a:t>
            </a:r>
            <a:r>
              <a:rPr lang="ru-RU"/>
              <a:t> Они делают  то, что делаем мы, говорят так, как говорим мы. </a:t>
            </a:r>
            <a:endParaRPr/>
          </a:p>
          <a:p>
            <a:pPr>
              <a:defRPr/>
            </a:pPr>
            <a:r>
              <a:rPr lang="ru-RU">
                <a:solidFill>
                  <a:srgbClr val="660033"/>
                </a:solidFill>
              </a:rPr>
              <a:t>И если мы позволяем эмоциям брать вверх над разумом, то и дети  позволяют себе это.</a:t>
            </a:r>
            <a:endParaRPr/>
          </a:p>
        </p:txBody>
      </p:sp>
      <p:graphicFrame>
        <p:nvGraphicFramePr>
          <p:cNvPr id="0" name=""/>
          <p:cNvGraphicFramePr>
            <a:graphicFrameLocks xmlns:a="http://schemas.openxmlformats.org/drawingml/2006/main" noChangeAspect="1"/>
          </p:cNvGraphicFramePr>
          <p:nvPr>
            <p:extLst>
              <p:ext uri="{D42A27DB-BD31-4B8C-83A1-F6EECF244321}">
                <p14:modId xmlns:p14="http://schemas.microsoft.com/office/powerpoint/2010/main" val="2157879785"/>
              </p:ext>
            </p:extLst>
          </p:nvPr>
        </p:nvGraphicFramePr>
        <p:xfrm>
          <a:off x="6629400" y="685800"/>
          <a:ext cx="2514600" cy="5257800"/>
        </p:xfrm>
        <a:graphic>
          <a:graphicData uri="http://schemas.openxmlformats.org/presentationml/2006/ole">
            <p:oleObj name="oleObj" r:id="rId3" imgW="1296035" imgH="3933825" progId="">
              <p:embed/>
              <p:pic>
                <p:nvPicPr>
                  <p:cNvPr id="43016" name=""/>
                  <p:cNvPicPr/>
                  <p:nvPr/>
                </p:nvPicPr>
                <p:blipFill>
                  <a:blip r:embed="rId2"/>
                  <a:stretch/>
                </p:blipFill>
                <p:spPr bwMode="auto">
                  <a:xfrm>
                    <a:off x="6629400" y="685800"/>
                    <a:ext cx="2514600" cy="5257800"/>
                  </a:xfrm>
                  <a:prstGeom prst="rect">
                    <a:avLst/>
                  </a:prstGeom>
                </p:spPr>
              </p:pic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Grp="1"/>
          </p:cNvSpPr>
          <p:nvPr>
            <p:ph type="title" idx="4294967295"/>
          </p:nvPr>
        </p:nvSpPr>
        <p:spPr bwMode="auto">
          <a:xfrm>
            <a:off x="1214414" y="428604"/>
            <a:ext cx="7772400" cy="4060825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2600" b="0" i="1">
                <a:solidFill>
                  <a:schemeClr val="tx1"/>
                </a:solidFill>
              </a:rPr>
              <a:t>Вот он сидит перед нами, взгляните</a:t>
            </a:r>
            <a:br>
              <a:rPr lang="ru-RU" sz="2600" b="0" i="1">
                <a:solidFill>
                  <a:schemeClr val="tx1"/>
                </a:solidFill>
              </a:rPr>
            </a:br>
            <a:r>
              <a:rPr lang="ru-RU" sz="2600" b="0" i="1">
                <a:solidFill>
                  <a:schemeClr val="tx1"/>
                </a:solidFill>
              </a:rPr>
              <a:t>Сжался пружиной, отчаялся он.</a:t>
            </a:r>
            <a:br>
              <a:rPr lang="ru-RU" sz="2600" b="0" i="1">
                <a:solidFill>
                  <a:schemeClr val="tx1"/>
                </a:solidFill>
              </a:rPr>
            </a:br>
            <a:r>
              <a:rPr lang="ru-RU" sz="2600" b="0" i="1">
                <a:solidFill>
                  <a:schemeClr val="tx1"/>
                </a:solidFill>
              </a:rPr>
              <a:t>С миром оборваны тонкие нити</a:t>
            </a:r>
            <a:br>
              <a:rPr lang="ru-RU" sz="2600" b="0" i="1">
                <a:solidFill>
                  <a:schemeClr val="tx1"/>
                </a:solidFill>
              </a:rPr>
            </a:br>
            <a:r>
              <a:rPr lang="ru-RU" sz="2600" b="0" i="1">
                <a:solidFill>
                  <a:schemeClr val="tx1"/>
                </a:solidFill>
              </a:rPr>
              <a:t>Словно стена без дверей и окон.</a:t>
            </a:r>
            <a:br>
              <a:rPr lang="ru-RU" sz="2600" b="0" i="1">
                <a:solidFill>
                  <a:schemeClr val="tx1"/>
                </a:solidFill>
              </a:rPr>
            </a:br>
            <a:r>
              <a:rPr lang="ru-RU" sz="2600" b="0" i="1">
                <a:solidFill>
                  <a:schemeClr val="tx1"/>
                </a:solidFill>
              </a:rPr>
              <a:t>Вот они, главные истины эти:</a:t>
            </a:r>
            <a:br>
              <a:rPr lang="ru-RU" sz="2600" b="0" i="1">
                <a:solidFill>
                  <a:schemeClr val="tx1"/>
                </a:solidFill>
              </a:rPr>
            </a:br>
            <a:r>
              <a:rPr lang="ru-RU" sz="2600" b="0" i="1">
                <a:solidFill>
                  <a:schemeClr val="tx1"/>
                </a:solidFill>
              </a:rPr>
              <a:t>Поздно заметили...</a:t>
            </a:r>
            <a:r>
              <a:rPr lang="en-US" sz="2600" b="0" i="1">
                <a:solidFill>
                  <a:schemeClr val="tx1"/>
                </a:solidFill>
              </a:rPr>
              <a:t> </a:t>
            </a:r>
            <a:r>
              <a:rPr lang="ru-RU" sz="2600" b="0" i="1">
                <a:solidFill>
                  <a:schemeClr val="tx1"/>
                </a:solidFill>
              </a:rPr>
              <a:t>Поздно учли..</a:t>
            </a:r>
            <a:br>
              <a:rPr lang="ru-RU" sz="2600" b="0" i="1">
                <a:solidFill>
                  <a:schemeClr val="tx1"/>
                </a:solidFill>
              </a:rPr>
            </a:br>
            <a:r>
              <a:rPr lang="ru-RU" sz="2600" b="0" i="1">
                <a:solidFill>
                  <a:schemeClr val="tx1"/>
                </a:solidFill>
              </a:rPr>
              <a:t>Нет!!! Не рождаются трудными дети!</a:t>
            </a:r>
            <a:br>
              <a:rPr lang="ru-RU" sz="2600" b="0" i="1">
                <a:solidFill>
                  <a:schemeClr val="tx1"/>
                </a:solidFill>
              </a:rPr>
            </a:br>
            <a:r>
              <a:rPr lang="ru-RU" sz="2600" b="0" i="1">
                <a:solidFill>
                  <a:schemeClr val="tx1"/>
                </a:solidFill>
              </a:rPr>
              <a:t>Просто им вовремя не помогли.</a:t>
            </a:r>
            <a:br>
              <a:rPr lang="ru-RU" sz="2600" b="0" i="1">
                <a:solidFill>
                  <a:schemeClr val="tx1"/>
                </a:solidFill>
              </a:rPr>
            </a:br>
            <a:r>
              <a:rPr lang="ru-RU" sz="2600" b="0" i="1">
                <a:solidFill>
                  <a:schemeClr val="tx1"/>
                </a:solidFill>
              </a:rPr>
              <a:t>                                             С.Давидович</a:t>
            </a:r>
            <a:br>
              <a:rPr lang="ru-RU" sz="2600" b="0" i="1">
                <a:solidFill>
                  <a:schemeClr val="folHlink"/>
                </a:solidFill>
              </a:rPr>
            </a:br>
            <a:endParaRPr lang="ru-RU" sz="2600" b="0" i="1">
              <a:solidFill>
                <a:schemeClr val="folHlin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Arial"/>
        <a:cs typeface="Arial"/>
      </a:majorFont>
      <a:minorFont>
        <a:latin typeface="Lucida Sans Unicode"/>
        <a:ea typeface="Arial"/>
        <a:cs typeface="Arial"/>
      </a:minorFont>
    </a:fontScheme>
    <a:fmtScheme name="Открытая">
      <a:fillStyleLst>
        <a:solidFill>
          <a:schemeClr val="phClr"/>
        </a:solidFill>
        <a:gradFill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/>
        </a:gradFill>
        <a:blipFill>
          <a:blip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algn="tl" flip="none" sx="50000" sy="50000" tx="0" ty="0"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0</Words>
  <Application>Р7-Офис/2024.3.2.551</Application>
  <DocSecurity>0</DocSecurity>
  <PresentationFormat>Экран (4:3)</PresentationFormat>
  <Paragraphs>0</Paragraphs>
  <Slides>9</Slides>
  <Notes>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Manager/>
  <Company>MoBIL GROUP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«группы риска»</dc:title>
  <dc:subject/>
  <dc:creator>Admin</dc:creator>
  <cp:keywords/>
  <dc:description/>
  <dc:identifier/>
  <dc:language/>
  <cp:lastModifiedBy/>
  <cp:revision>33</cp:revision>
  <dcterms:created xsi:type="dcterms:W3CDTF">2012-01-12T08:52:01Z</dcterms:created>
  <dcterms:modified xsi:type="dcterms:W3CDTF">2025-03-11T01:25:54Z</dcterms:modified>
  <cp:category/>
  <cp:contentStatus/>
  <cp:version/>
</cp:coreProperties>
</file>