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97" r:id="rId2"/>
    <p:sldId id="256" r:id="rId3"/>
    <p:sldId id="298" r:id="rId4"/>
    <p:sldId id="302" r:id="rId5"/>
    <p:sldId id="257" r:id="rId6"/>
    <p:sldId id="296" r:id="rId7"/>
    <p:sldId id="275" r:id="rId8"/>
    <p:sldId id="267" r:id="rId9"/>
    <p:sldId id="299" r:id="rId10"/>
    <p:sldId id="273" r:id="rId11"/>
    <p:sldId id="274" r:id="rId12"/>
    <p:sldId id="276" r:id="rId13"/>
    <p:sldId id="303" r:id="rId14"/>
    <p:sldId id="293" r:id="rId15"/>
    <p:sldId id="292" r:id="rId16"/>
    <p:sldId id="300" r:id="rId17"/>
    <p:sldId id="301" r:id="rId18"/>
    <p:sldId id="268" r:id="rId19"/>
    <p:sldId id="281" r:id="rId20"/>
    <p:sldId id="264" r:id="rId21"/>
    <p:sldId id="295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B9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740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E9641-FE2A-43A7-8BF5-4CFD83C8E3B1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F7323-2E54-4F13-8C7E-00DB386ED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F7323-2E54-4F13-8C7E-00DB386EDFA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39999">
              <a:srgbClr val="85C2FF"/>
            </a:gs>
            <a:gs pos="70000">
              <a:schemeClr val="bg1"/>
            </a:gs>
            <a:gs pos="100000">
              <a:srgbClr val="00B0F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FC780-175E-4CFF-8797-69B666F46F67}" type="datetimeFigureOut">
              <a:rPr lang="ru-RU" smtClean="0"/>
              <a:pPr/>
              <a:t>16.12.2024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BE1FA-0B76-4DB5-8E0E-12150EB911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avatars.mds.yandex.net/get-zen_doc/3630864/pub_607208a26e6b477f1681806f_60720d1fc64ef5217e83cebc/scale_1200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0950868">
            <a:off x="476836" y="148014"/>
            <a:ext cx="1785950" cy="2205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www.hramstrastoterpcy.ru/wp-content/uploads/2020/04/%D0%9B%D0%BE%D0%BC%D0%BE%D0%BD%D0%BE%D1%81%D0%BE%D0%B2-770x1000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380243">
            <a:off x="7343254" y="221709"/>
            <a:ext cx="1649080" cy="233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progorod33.ru/userfiles/articles/_cke/0/img16229771988634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43862">
            <a:off x="5357818" y="142852"/>
            <a:ext cx="1714512" cy="226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politika-v-rashke.ru/wp-content/uploads/2018/07/Aleksandr-Vasilevich-Suvorov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0908690">
            <a:off x="2606981" y="158578"/>
            <a:ext cx="1785950" cy="19636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ttps://avatars.mds.yandex.net/get-zen_doc/1866022/pub_5d4bd899a2d6ed00ab4112db_6001901df8b1af50bb30a244/scale_1200"/>
          <p:cNvPicPr/>
          <p:nvPr/>
        </p:nvPicPr>
        <p:blipFill>
          <a:blip r:embed="rId6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593774">
            <a:off x="6776159" y="3933043"/>
            <a:ext cx="1928826" cy="2539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https://i.yapx.ru/L4N5I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86182" y="4214818"/>
            <a:ext cx="2071702" cy="2508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susanin.news/upload/iblock/783/78381bdff5e3a75899683709909a4882.jpg"/>
          <p:cNvPicPr/>
          <p:nvPr/>
        </p:nvPicPr>
        <p:blipFill>
          <a:blip r:embed="rId8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 rot="21323731">
            <a:off x="642910" y="4857760"/>
            <a:ext cx="2724941" cy="1815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C:\Users\User DNS\Desktop\scale_1200 (2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531901">
            <a:off x="3252611" y="1612001"/>
            <a:ext cx="1643074" cy="24738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User DNS\Desktop\scale_1200 (1)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20754320">
            <a:off x="5015008" y="2300372"/>
            <a:ext cx="214314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User DNS\Desktop\ea25a2a0b40a5c1018802de519d43412.jpg"/>
          <p:cNvPicPr>
            <a:picLocks noChangeAspect="1" noChangeArrowheads="1"/>
          </p:cNvPicPr>
          <p:nvPr/>
        </p:nvPicPr>
        <p:blipFill>
          <a:blip r:embed="rId11" cstate="print"/>
          <a:srcRect l="12371" t="3093" r="17525"/>
          <a:stretch>
            <a:fillRect/>
          </a:stretch>
        </p:blipFill>
        <p:spPr bwMode="auto">
          <a:xfrm rot="21226282">
            <a:off x="471416" y="2411148"/>
            <a:ext cx="2428892" cy="2238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1480"/>
            <a:ext cx="8643998" cy="14287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В сердцевине цветка запишите имя своего ребенка. </a:t>
            </a:r>
            <a:b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На листочках положительные качества ребенка</a:t>
            </a:r>
            <a:b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На лепестках ласковые слова </a:t>
            </a:r>
            <a:endParaRPr lang="ru-RU" sz="3200" b="1" i="1" dirty="0">
              <a:solidFill>
                <a:srgbClr val="FF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Содержимое 3" descr="Картинки по запросу раскраска цветок для детей"/>
          <p:cNvPicPr>
            <a:picLocks noGrp="1"/>
          </p:cNvPicPr>
          <p:nvPr>
            <p:ph idx="1"/>
          </p:nvPr>
        </p:nvPicPr>
        <p:blipFill>
          <a:blip r:embed="rId2"/>
          <a:srcRect l="5202" t="9242" r="6354" b="9499"/>
          <a:stretch>
            <a:fillRect/>
          </a:stretch>
        </p:blipFill>
        <p:spPr bwMode="auto">
          <a:xfrm>
            <a:off x="4357686" y="2428868"/>
            <a:ext cx="3714776" cy="4143404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cxnSp>
        <p:nvCxnSpPr>
          <p:cNvPr id="6" name="Прямая со стрелкой 5"/>
          <p:cNvCxnSpPr/>
          <p:nvPr/>
        </p:nvCxnSpPr>
        <p:spPr>
          <a:xfrm rot="16200000" flipH="1">
            <a:off x="5715008" y="2643182"/>
            <a:ext cx="1785950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1535885" y="1821645"/>
            <a:ext cx="3929090" cy="32861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143372" y="2071678"/>
            <a:ext cx="1285884" cy="1214446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 DNS\Desktop\16969806d059ab703ef4c5342a21b9f4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28299" t="2525" r="31258" b="7506"/>
          <a:stretch>
            <a:fillRect/>
          </a:stretch>
        </p:blipFill>
        <p:spPr bwMode="auto">
          <a:xfrm>
            <a:off x="214281" y="1428736"/>
            <a:ext cx="2826949" cy="3929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User DNS\Desktop\16969806d059ab703ef4c5342a21b9f4.jpg"/>
          <p:cNvPicPr>
            <a:picLocks noChangeAspect="1" noChangeArrowheads="1"/>
          </p:cNvPicPr>
          <p:nvPr/>
        </p:nvPicPr>
        <p:blipFill>
          <a:blip r:embed="rId2"/>
          <a:srcRect l="28299" t="2525" r="31258" b="7506"/>
          <a:stretch>
            <a:fillRect/>
          </a:stretch>
        </p:blipFill>
        <p:spPr bwMode="auto">
          <a:xfrm>
            <a:off x="3000364" y="214290"/>
            <a:ext cx="308311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User DNS\Desktop\16969806d059ab703ef4c5342a21b9f4.jpg"/>
          <p:cNvPicPr>
            <a:picLocks noChangeAspect="1" noChangeArrowheads="1"/>
          </p:cNvPicPr>
          <p:nvPr/>
        </p:nvPicPr>
        <p:blipFill>
          <a:blip r:embed="rId2"/>
          <a:srcRect l="28299" t="2525" r="31258" b="7506"/>
          <a:stretch>
            <a:fillRect/>
          </a:stretch>
        </p:blipFill>
        <p:spPr bwMode="auto">
          <a:xfrm>
            <a:off x="6266427" y="1285860"/>
            <a:ext cx="2877573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User DNS\Desktop\756f4fba55d57664bc55ab636c31cc2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2643174" cy="2445280"/>
          </a:xfrm>
          <a:prstGeom prst="rect">
            <a:avLst/>
          </a:prstGeom>
          <a:noFill/>
        </p:spPr>
      </p:pic>
      <p:pic>
        <p:nvPicPr>
          <p:cNvPr id="8" name="Picture 3" descr="C:\Users\User DNS\Desktop\756f4fba55d57664bc55ab636c31cc2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055470"/>
            <a:ext cx="2428892" cy="2247041"/>
          </a:xfrm>
          <a:prstGeom prst="rect">
            <a:avLst/>
          </a:prstGeom>
          <a:noFill/>
        </p:spPr>
      </p:pic>
      <p:pic>
        <p:nvPicPr>
          <p:cNvPr id="9" name="Picture 3" descr="C:\Users\User DNS\Desktop\756f4fba55d57664bc55ab636c31cc2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000240"/>
            <a:ext cx="2643174" cy="244528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3929058" y="4143380"/>
            <a:ext cx="1500198" cy="107157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072330" y="4786322"/>
            <a:ext cx="1571636" cy="914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28662" y="5000636"/>
            <a:ext cx="1785950" cy="98583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733246"/>
            <a:ext cx="8643998" cy="60016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Так происходит и в воспитании ребенка. Когда мы оставляем его без должного внимания и надзора, он может развиваться и дальше. </a:t>
            </a:r>
          </a:p>
          <a:p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Но в каком направлении?</a:t>
            </a:r>
          </a:p>
          <a:p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Когда мы вкладываем в ребенка только </a:t>
            </a:r>
            <a:r>
              <a:rPr lang="ru-RU" sz="3200" b="1" i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«грязь» 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- крик, нарекания, недовольство им, оскорбления и унижения то ребенок начинает тем же отвечать нам. </a:t>
            </a:r>
          </a:p>
          <a:p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Когда же мы вкладываем в ребенка внимание, любовь, уважение, то и ребенок отвечает нам доброжелательностью, нормальным гармоничным развитием своей личности. Такова суть </a:t>
            </a:r>
            <a:r>
              <a:rPr lang="ru-RU" sz="3200" b="1" i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Третьего  секрета воспитания.</a:t>
            </a:r>
            <a:endParaRPr lang="ru-RU" sz="3200" b="1" i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214678" y="142852"/>
            <a:ext cx="2428892" cy="50004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6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C:\Users\User DNS\Desktop\756f4fba55d57664bc55ab636c31cc2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800599"/>
            <a:ext cx="1142976" cy="10574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 DNS\Desktop\мои конкурсы 2023\IMG-20230321-WA0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9688">
            <a:off x="214282" y="428604"/>
            <a:ext cx="3683025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User DNS\Desktop\мои конкурсы 2023\IMG-20230321-WA0039.jpg"/>
          <p:cNvPicPr>
            <a:picLocks noChangeAspect="1" noChangeArrowheads="1"/>
          </p:cNvPicPr>
          <p:nvPr/>
        </p:nvPicPr>
        <p:blipFill>
          <a:blip r:embed="rId3"/>
          <a:srcRect t="14844"/>
          <a:stretch>
            <a:fillRect/>
          </a:stretch>
        </p:blipFill>
        <p:spPr bwMode="auto">
          <a:xfrm rot="21279750">
            <a:off x="621620" y="2564293"/>
            <a:ext cx="2622568" cy="3970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User DNS\Desktop\мои конкурсы 2023\IMG-20230321-WA0037.jpg"/>
          <p:cNvPicPr>
            <a:picLocks noChangeAspect="1" noChangeArrowheads="1"/>
          </p:cNvPicPr>
          <p:nvPr/>
        </p:nvPicPr>
        <p:blipFill>
          <a:blip r:embed="rId4"/>
          <a:srcRect t="28125" r="-2149"/>
          <a:stretch>
            <a:fillRect/>
          </a:stretch>
        </p:blipFill>
        <p:spPr bwMode="auto">
          <a:xfrm rot="606124">
            <a:off x="3648702" y="450402"/>
            <a:ext cx="5336937" cy="2277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User DNS\Desktop\мои конкурсы 2023\IMG-20230321-WA004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78388">
            <a:off x="4087418" y="2973810"/>
            <a:ext cx="4230489" cy="3608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357422" y="214290"/>
            <a:ext cx="4729180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Упражнение «Мусорная корзина»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857232"/>
            <a:ext cx="4652622" cy="5511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285720" y="1643050"/>
            <a:ext cx="3929090" cy="3785652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На листочках запишем те моменты (личностные качества, особенности поведения, характера) которые препятствуют гармонизации ваших отношений с детьми по отношению к успеху.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От которых хотелось бы избавиться.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Записки сложим  в корзину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2050" name="Picture 2" descr="C:\Users\User DNS\Desktop\0735f83b6d1b0f7621e663324bc81f5a.jpg"/>
          <p:cNvPicPr>
            <a:picLocks noChangeAspect="1" noChangeArrowheads="1"/>
          </p:cNvPicPr>
          <p:nvPr/>
        </p:nvPicPr>
        <p:blipFill>
          <a:blip r:embed="rId3"/>
          <a:srcRect l="15751" t="8299"/>
          <a:stretch>
            <a:fillRect/>
          </a:stretch>
        </p:blipFill>
        <p:spPr bwMode="auto">
          <a:xfrm>
            <a:off x="5500694" y="2214554"/>
            <a:ext cx="2143140" cy="1770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714348" y="500042"/>
            <a:ext cx="8001056" cy="440120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Я всегда мечтал, чтобы в школе мой ребенок….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Когда ребенок оказывается не на высоте, я….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Когда моего ребенка хвалят, я…..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Когда он получит двойку или замечание, я…….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 Я думаю, что в школе мой сын или дочь …..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Игры могут научить детей ...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Для меня, начало школьной жизни моего ребенка….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Я хочу, чтобы в школе мой ребенок ...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Меня радует в моем ребенке ...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3"/>
          <p:cNvSpPr>
            <a:spLocks noChangeArrowheads="1"/>
          </p:cNvSpPr>
          <p:nvPr/>
        </p:nvSpPr>
        <p:spPr bwMode="auto">
          <a:xfrm>
            <a:off x="1214414" y="1428736"/>
            <a:ext cx="6500858" cy="44291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19" name="Прямоугольник 3"/>
          <p:cNvSpPr>
            <a:spLocks noChangeArrowheads="1"/>
          </p:cNvSpPr>
          <p:nvPr/>
        </p:nvSpPr>
        <p:spPr bwMode="auto">
          <a:xfrm>
            <a:off x="1571604" y="1714488"/>
            <a:ext cx="3000396" cy="1857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1" name="Прямоугольник 3"/>
          <p:cNvSpPr>
            <a:spLocks noChangeArrowheads="1"/>
          </p:cNvSpPr>
          <p:nvPr/>
        </p:nvSpPr>
        <p:spPr bwMode="auto">
          <a:xfrm>
            <a:off x="4929191" y="1714488"/>
            <a:ext cx="2571767" cy="1785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2" name="Прямоугольник 3"/>
          <p:cNvSpPr>
            <a:spLocks noChangeArrowheads="1"/>
          </p:cNvSpPr>
          <p:nvPr/>
        </p:nvSpPr>
        <p:spPr bwMode="auto">
          <a:xfrm>
            <a:off x="4929191" y="3857629"/>
            <a:ext cx="2643206" cy="1714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4823" name="Прямоугольник 3"/>
          <p:cNvSpPr>
            <a:spLocks noChangeArrowheads="1"/>
          </p:cNvSpPr>
          <p:nvPr/>
        </p:nvSpPr>
        <p:spPr bwMode="auto">
          <a:xfrm>
            <a:off x="1571604" y="3857628"/>
            <a:ext cx="2928958" cy="17145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3214678" y="2643182"/>
            <a:ext cx="2871797" cy="18526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 smtClean="0"/>
          </a:p>
          <a:p>
            <a:endParaRPr lang="ru-RU" dirty="0" smtClean="0"/>
          </a:p>
          <a:p>
            <a:pPr lvl="1"/>
            <a:r>
              <a:rPr lang="ru-RU" sz="3200" dirty="0" smtClean="0">
                <a:latin typeface="Monotype Corsiva" pitchFamily="66" charset="0"/>
              </a:rPr>
              <a:t>               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СЕМЬЯ</a:t>
            </a:r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500430" y="0"/>
            <a:ext cx="3000396" cy="584775"/>
          </a:xfrm>
          <a:prstGeom prst="rect">
            <a:avLst/>
          </a:prstGeom>
          <a:ln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СИНЕКТИКС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844" y="571480"/>
            <a:ext cx="871543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Запишите и зарисуйте по одному неодушевленному предмету в каждый квадрат, один из которых  должен уметь двигаться.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42976" y="6215082"/>
            <a:ext cx="70723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Семья похожа на ________, потому что __________, 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142844" y="428604"/>
            <a:ext cx="8786874" cy="526297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Психотерапия успешности.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Правило первое: 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бей лежачего.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«4», «3», «2»- достаточное наказание для ребенка, и не стоит дважды наказывать его за одни и те же ошибки.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Оценку своих знаний ребенок уже получил, дома от своих близких он ждет спокойной помощи и поддержки, а не новых упреков.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Правило второе: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не более одного недостатка в минуту.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Чтобы избавить ребенка от недостатков, не утрируйте. Знайте меру. Иначе ваш ребенок просто «отключится», перестанет реагировать на замечания и упреки, станет не чувствительным к вашим оценкам. Выберите из множества недостатков ребенка тот, который, для вас особенно важен, который вы хотите исправить в первую очередь, и говорите только о нем.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Правило третье: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за двумя зайцами.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Посоветуйтесь с ребенком и начните с ликвидации тех учебных трудностей, которые наиболее для него самого важнее. Здесь вы скорее встретите понимание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Правило четвертое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: хвалить исполнителя, критиковать исполнение.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Ваша оценка должна иметь точный адрес. Ребенок считает, что оценивают всю его личность. В ваших силах помочь ему отделить оценку его личности от оценки его работы. Адресовать к личности надо похвалу. Положительная оценка должна относиться к человеку, который стал чуточку знающим и умелым. Если благодаря такой вашей похвале ребенок начнет уважать себя за эти качества, то вы заложите еще одно важнейшее основание для желания учиться.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Правило пятое: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Оценка должна сравнивать сегодняшние успехи ребенка с его собственными вчерашними неудачами.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Не надо сравнивать ребенка с успехами соседского ребенка. Ведь даже самый малый успех ребенка - это реальная победа над собой, и она должна быть замечена и оценена по заслугам.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Правило шестое: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ставьте перед ребенком предельно конкретные цели.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Тогда он попытается их достигнуть. Не искушайте ребенка невыполненными целями, не толкайте его на путь заведомого вранья. Если он сделал в диктанте 7 ошибок, не берите с него обещание постараться в следующий раз написать без ошибок. Договоритесь, что их будет не более 5, и вместе с ним радуйтесь, если это будет достигнуто.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285728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7715304" cy="457203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  <a:latin typeface="Monotype Corsiva" pitchFamily="66" charset="0"/>
              </a:rPr>
              <a:t>Факторы успеха</a:t>
            </a:r>
            <a:endParaRPr lang="ru-RU" sz="4400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 </a:t>
            </a:r>
            <a:r>
              <a:rPr lang="ru-RU" sz="4400" i="1" dirty="0" smtClean="0">
                <a:solidFill>
                  <a:srgbClr val="C00000"/>
                </a:solidFill>
                <a:latin typeface="Monotype Corsiva" pitchFamily="66" charset="0"/>
              </a:rPr>
              <a:t>Пять факторов успеха</a:t>
            </a:r>
            <a:r>
              <a:rPr lang="ru-RU" sz="4400" dirty="0" smtClean="0">
                <a:solidFill>
                  <a:srgbClr val="C00000"/>
                </a:solidFill>
                <a:latin typeface="Monotype Corsiva" pitchFamily="66" charset="0"/>
              </a:rPr>
              <a:t>: верой в собственные способности, количеством усилий, помощью других, сложностью задачи и, как ни странно, удачей</a:t>
            </a:r>
          </a:p>
          <a:p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карандаши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4786322"/>
            <a:ext cx="3324635" cy="1920887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type="body" idx="4294967295"/>
          </p:nvPr>
        </p:nvSpPr>
        <p:spPr>
          <a:xfrm>
            <a:off x="571472" y="357166"/>
            <a:ext cx="8215370" cy="571503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endParaRPr lang="ru-RU" sz="3600" b="1" i="1" u="sng" dirty="0" smtClean="0">
              <a:latin typeface="Monotype Corsiva" pitchFamily="66" charset="0"/>
            </a:endParaRPr>
          </a:p>
          <a:p>
            <a:pPr>
              <a:lnSpc>
                <a:spcPct val="90000"/>
              </a:lnSpc>
            </a:pPr>
            <a:r>
              <a:rPr lang="ru-RU" b="1" i="1" u="sng" dirty="0" smtClean="0">
                <a:solidFill>
                  <a:srgbClr val="A50021"/>
                </a:solidFill>
                <a:latin typeface="Monotype Corsiva" pitchFamily="66" charset="0"/>
                <a:cs typeface="Times New Roman" pitchFamily="18" charset="0"/>
              </a:rPr>
              <a:t>Не унижайте</a:t>
            </a: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 своего ребенка. Не используйте фразы: «А лучше ты придумать не мог? У тебя вообще есть голова на плечах?» и т.д.</a:t>
            </a:r>
          </a:p>
          <a:p>
            <a:pPr>
              <a:lnSpc>
                <a:spcPct val="90000"/>
              </a:lnSpc>
            </a:pPr>
            <a:r>
              <a:rPr lang="ru-RU" b="1" i="1" u="sng" dirty="0" smtClean="0">
                <a:solidFill>
                  <a:srgbClr val="A50021"/>
                </a:solidFill>
                <a:latin typeface="Monotype Corsiva" pitchFamily="66" charset="0"/>
                <a:cs typeface="Times New Roman" pitchFamily="18" charset="0"/>
              </a:rPr>
              <a:t>Не угрожайте</a:t>
            </a: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: «Если ты еще раз так сделаешь, ты у меня получишь!». Всякий раз, когда мы угрожаем ребенку, мы учим его бояться и ненавидеть себя. Угрозы всегда относятся к будущему, а ребенок живет в настоящем.</a:t>
            </a:r>
          </a:p>
          <a:p>
            <a:pPr>
              <a:lnSpc>
                <a:spcPct val="90000"/>
              </a:lnSpc>
            </a:pPr>
            <a:r>
              <a:rPr lang="ru-RU" b="1" i="1" u="sng" dirty="0" smtClean="0">
                <a:solidFill>
                  <a:srgbClr val="A50021"/>
                </a:solidFill>
                <a:latin typeface="Monotype Corsiva" pitchFamily="66" charset="0"/>
                <a:cs typeface="Times New Roman" pitchFamily="18" charset="0"/>
              </a:rPr>
              <a:t>Не вымогайте</a:t>
            </a:r>
            <a:r>
              <a:rPr lang="ru-RU" b="1" i="1" dirty="0" smtClean="0">
                <a:latin typeface="Monotype Corsiva" pitchFamily="66" charset="0"/>
                <a:cs typeface="Times New Roman" pitchFamily="18" charset="0"/>
              </a:rPr>
              <a:t> обещаний. Обещание тоже относится к будущему. Слово – это одно, а дело – совсем другое.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71670" y="1071546"/>
            <a:ext cx="5238935" cy="584775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3200" b="1" i="1" dirty="0" smtClean="0">
                <a:latin typeface="Monotype Corsiva" pitchFamily="66" charset="0"/>
              </a:rPr>
              <a:t>Родительское </a:t>
            </a:r>
            <a:r>
              <a:rPr lang="ru-RU" sz="3200" b="1" i="1" smtClean="0">
                <a:latin typeface="Monotype Corsiva" pitchFamily="66" charset="0"/>
              </a:rPr>
              <a:t>собрание по </a:t>
            </a:r>
            <a:r>
              <a:rPr lang="ru-RU" sz="3200" b="1" i="1" dirty="0" smtClean="0">
                <a:latin typeface="Monotype Corsiva" pitchFamily="66" charset="0"/>
              </a:rPr>
              <a:t>теме:</a:t>
            </a:r>
            <a:endParaRPr lang="ru-RU" sz="3200" b="1" i="1" dirty="0">
              <a:latin typeface="Monotype Corsiva" pitchFamily="66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857356" y="1857364"/>
            <a:ext cx="5786478" cy="107157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«Путь к успеху»</a:t>
            </a:r>
            <a:endParaRPr lang="ru-RU" sz="60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2" descr="C:\Users\User DNS\Desktop\1671732906_kartinkin-net-p-uchenik-kartinki-dlya-detei-oboi-4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357562"/>
            <a:ext cx="3804940" cy="30406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214290"/>
            <a:ext cx="78120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МБОУ «Петропавловская СОШ имени Героя Советского Союза Жукова Д.А.»</a:t>
            </a:r>
            <a:endParaRPr lang="ru-RU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29322" y="5429264"/>
            <a:ext cx="300036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err="1" smtClean="0"/>
              <a:t>Хорланова</a:t>
            </a:r>
            <a:r>
              <a:rPr lang="ru-RU" b="1" i="1" dirty="0" smtClean="0"/>
              <a:t> Марина Николаевна, учитель начальных классов</a:t>
            </a:r>
            <a:endParaRPr lang="ru-RU" b="1" i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857232"/>
            <a:ext cx="7143800" cy="1323439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Рефлексия</a:t>
            </a:r>
            <a:endParaRPr lang="ru-RU" sz="40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4000" b="1" i="1" dirty="0" smtClean="0">
                <a:solidFill>
                  <a:srgbClr val="C00000"/>
                </a:solidFill>
                <a:latin typeface="Monotype Corsiva" pitchFamily="66" charset="0"/>
              </a:rPr>
              <a:t>Игра “Собери волшебный портфель”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Picture 2" descr="C:\Users\User DNS\Desktop\1647019044_35-kartinkin-net-p-kartinki-uchenikov-dlya-prezentatsii-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071810"/>
            <a:ext cx="2857520" cy="3070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lorida55.ru/wa-data/public/shop/products/30/03/330/images/628/628.750x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6143668" cy="6617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User DNS\Desktop\uoDDul8I-wVC_1200x0_AybP2us9.png"/>
          <p:cNvPicPr/>
          <p:nvPr/>
        </p:nvPicPr>
        <p:blipFill>
          <a:blip r:embed="rId3" cstate="print"/>
          <a:srcRect t="7458" r="-992" b="15562"/>
          <a:stretch>
            <a:fillRect/>
          </a:stretch>
        </p:blipFill>
        <p:spPr bwMode="auto">
          <a:xfrm>
            <a:off x="3286116" y="3929066"/>
            <a:ext cx="3786214" cy="196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714612" y="1000108"/>
            <a:ext cx="5143536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расный цветок-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мне это пригодится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Если вы применяли это в своей практике-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ACB907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жёлтый цветок,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B05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ичего не пригодится-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синий цветок.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7161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  <a:latin typeface="Monotype Corsiva" pitchFamily="66" charset="0"/>
              </a:rPr>
              <a:t>Благодарю за внимание!</a:t>
            </a:r>
            <a:endParaRPr lang="ru-RU" sz="7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 DNS\Desktop\pjie1Wx6_H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732445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643174" y="357166"/>
            <a:ext cx="458330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«Ребенок глазами родителя»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 DNS\Desktop\82faf22ab33d37ab5734c137b6af272a9d.jpg"/>
          <p:cNvPicPr>
            <a:picLocks noChangeAspect="1" noChangeArrowheads="1"/>
          </p:cNvPicPr>
          <p:nvPr/>
        </p:nvPicPr>
        <p:blipFill>
          <a:blip r:embed="rId2"/>
          <a:srcRect b="7636"/>
          <a:stretch>
            <a:fillRect/>
          </a:stretch>
        </p:blipFill>
        <p:spPr bwMode="auto">
          <a:xfrm>
            <a:off x="214282" y="285728"/>
            <a:ext cx="8716264" cy="6263103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571472" y="214290"/>
            <a:ext cx="8215370" cy="6286544"/>
          </a:xfrm>
          <a:prstGeom prst="round2DiagRect">
            <a:avLst/>
          </a:prstGeom>
          <a:gradFill>
            <a:gsLst>
              <a:gs pos="0">
                <a:srgbClr val="00B0F0"/>
              </a:gs>
              <a:gs pos="25000">
                <a:schemeClr val="bg1">
                  <a:lumMod val="95000"/>
                </a:schemeClr>
              </a:gs>
              <a:gs pos="75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27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42976" y="500043"/>
            <a:ext cx="7429552" cy="23574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314"/>
              </a:avLst>
            </a:prstTxWarp>
          </a:bodyPr>
          <a:lstStyle/>
          <a:p>
            <a:pPr rtl="0"/>
            <a:r>
              <a:rPr lang="ru-RU" sz="2000" b="1" kern="10" spc="0" dirty="0" smtClean="0">
                <a:ln w="9525" algn="ctr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Каждому из нас хочется, чтобы наши дети были самостоятельны</a:t>
            </a:r>
          </a:p>
          <a:p>
            <a:pPr rtl="0"/>
            <a:r>
              <a:rPr lang="ru-RU" sz="2000" b="1" kern="10" spc="0" dirty="0" smtClean="0">
                <a:ln w="9525" algn="ctr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и успешны в их основной деятельности- </a:t>
            </a:r>
            <a:r>
              <a:rPr lang="ru-RU" sz="2800" b="1" kern="10" spc="0" dirty="0" smtClean="0">
                <a:ln w="9525" algn="ctr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Учёбе</a:t>
            </a:r>
          </a:p>
          <a:p>
            <a:pPr algn="ctr"/>
            <a:r>
              <a:rPr lang="ru-RU" sz="4400" b="1" i="1" dirty="0" smtClean="0"/>
              <a:t> </a:t>
            </a:r>
            <a:r>
              <a:rPr lang="ru-RU" sz="3600" b="1" i="1" dirty="0" smtClean="0">
                <a:solidFill>
                  <a:srgbClr val="0070C0"/>
                </a:solidFill>
                <a:latin typeface="Monotype Corsiva" pitchFamily="66" charset="0"/>
              </a:rPr>
              <a:t>Успешный ученик, – каков он?</a:t>
            </a:r>
            <a:r>
              <a:rPr lang="ru-RU" sz="3600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endParaRPr lang="ru-RU" sz="4400" b="1" kern="10" spc="0" dirty="0">
              <a:ln w="9525" algn="ctr">
                <a:noFill/>
                <a:round/>
                <a:headEnd/>
                <a:tailEnd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Picture 5" descr="Картинка 1 из 9"/>
          <p:cNvPicPr/>
          <p:nvPr/>
        </p:nvPicPr>
        <p:blipFill>
          <a:blip r:embed="rId2"/>
          <a:srcRect b="9790"/>
          <a:stretch>
            <a:fillRect/>
          </a:stretch>
        </p:blipFill>
        <p:spPr bwMode="auto">
          <a:xfrm>
            <a:off x="2357422" y="2928934"/>
            <a:ext cx="5429288" cy="3286148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615262" cy="71438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каком этаже вы бы хотели приобретать товар?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 DNS\Desktop\1-6.jpeg"/>
          <p:cNvPicPr>
            <a:picLocks noChangeAspect="1" noChangeArrowheads="1"/>
          </p:cNvPicPr>
          <p:nvPr/>
        </p:nvPicPr>
        <p:blipFill>
          <a:blip r:embed="rId2"/>
          <a:srcRect l="3621" t="7812" r="11111" b="13169"/>
          <a:stretch>
            <a:fillRect/>
          </a:stretch>
        </p:blipFill>
        <p:spPr bwMode="auto">
          <a:xfrm>
            <a:off x="428596" y="1214422"/>
            <a:ext cx="8286808" cy="5119599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 rot="20832361">
            <a:off x="2645090" y="4924441"/>
            <a:ext cx="56105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 первом этаже продаются товары с заведомым браком, низкого качества.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093435">
            <a:off x="2660123" y="4152859"/>
            <a:ext cx="5628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На втором этаже - обычные товары средней цены и качества.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1372998">
            <a:off x="2444034" y="3297956"/>
            <a:ext cx="56434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На третьем этаже продаются самые лучшие, качественные, шикарные вещи.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2285992"/>
            <a:ext cx="392909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Супермаркет</a:t>
            </a:r>
            <a:endParaRPr lang="ru-RU" sz="3600" dirty="0">
              <a:solidFill>
                <a:srgbClr val="FF000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14290"/>
            <a:ext cx="2357454" cy="50006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Вывод</a:t>
            </a:r>
            <a:endParaRPr lang="ru-RU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857232"/>
            <a:ext cx="7901014" cy="3900502"/>
          </a:xfr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Каждый ребенок уникален.</a:t>
            </a:r>
          </a:p>
          <a:p>
            <a:pPr>
              <a:buNone/>
            </a:pP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 В нем есть чуть-чуть от первого, второго, третьего этажей. И ваши, дети не исключение. В них есть то, что вам нравится и то, что вы хотели бы изменить. И ваша задача принять своего ребенка, без каких либо условий, такого, какой он есть</a:t>
            </a:r>
          </a:p>
          <a:p>
            <a:endParaRPr lang="ru-RU" sz="2800" b="1" i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User DNS\Desktop\756f4fba55d57664bc55ab636c31cc2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016183"/>
            <a:ext cx="3071802" cy="28418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214290"/>
            <a:ext cx="8572560" cy="6357982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4071934" y="571481"/>
            <a:ext cx="3714776" cy="642941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b="1" i="1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Вопрос к родителям:</a:t>
            </a:r>
            <a:r>
              <a:rPr lang="ru-RU" b="1" dirty="0">
                <a:solidFill>
                  <a:srgbClr val="002060"/>
                </a:solidFill>
              </a:rPr>
              <a:t/>
            </a:r>
            <a:br>
              <a:rPr lang="ru-RU" b="1" dirty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000496" y="2428868"/>
            <a:ext cx="4714908" cy="2286016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- </a:t>
            </a:r>
            <a:r>
              <a:rPr lang="ru-RU" sz="36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Почему мы хотим, чтобы наш ребенок хорошо учился?</a:t>
            </a:r>
            <a:endParaRPr lang="ru-RU" sz="3600" b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122" name="Picture 2" descr="C:\Users\User DNS\Desktop\1ccfecb9cbdb54a335c8dc63600557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2885521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28860" y="500042"/>
            <a:ext cx="400052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«Раскрась цветок»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3" name="Содержимое 3" descr="Картинки по запросу раскраска цветок для детей"/>
          <p:cNvPicPr>
            <a:picLocks/>
          </p:cNvPicPr>
          <p:nvPr/>
        </p:nvPicPr>
        <p:blipFill>
          <a:blip r:embed="rId2"/>
          <a:srcRect l="5202" t="9242" r="6354" b="9499"/>
          <a:stretch>
            <a:fillRect/>
          </a:stretch>
        </p:blipFill>
        <p:spPr bwMode="auto">
          <a:xfrm>
            <a:off x="2285984" y="1857364"/>
            <a:ext cx="4357718" cy="47149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836</Words>
  <Application>Microsoft Office PowerPoint</Application>
  <PresentationFormat>Экран (4:3)</PresentationFormat>
  <Paragraphs>72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«Путь к успеху»</vt:lpstr>
      <vt:lpstr>Слайд 3</vt:lpstr>
      <vt:lpstr>Слайд 4</vt:lpstr>
      <vt:lpstr>Слайд 5</vt:lpstr>
      <vt:lpstr>На каком этаже вы бы хотели приобретать товар?</vt:lpstr>
      <vt:lpstr>Вывод</vt:lpstr>
      <vt:lpstr> Вопрос к родителям: </vt:lpstr>
      <vt:lpstr>Слайд 9</vt:lpstr>
      <vt:lpstr>В сердцевине цветка запишите имя своего ребенка.  На листочках положительные качества ребенка На лепестках ласковые слова </vt:lpstr>
      <vt:lpstr>Слайд 11</vt:lpstr>
      <vt:lpstr>Вывод</vt:lpstr>
      <vt:lpstr>Слайд 13</vt:lpstr>
      <vt:lpstr>Слайд 14</vt:lpstr>
      <vt:lpstr>Слайд 15</vt:lpstr>
      <vt:lpstr>Слайд 16</vt:lpstr>
      <vt:lpstr>Слайд 17</vt:lpstr>
      <vt:lpstr>  </vt:lpstr>
      <vt:lpstr>Слайд 19</vt:lpstr>
      <vt:lpstr>Слайд 20</vt:lpstr>
      <vt:lpstr>Слайд 21</vt:lpstr>
      <vt:lpstr>Благодарю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Студент</dc:creator>
  <cp:lastModifiedBy>User DNS</cp:lastModifiedBy>
  <cp:revision>19</cp:revision>
  <dcterms:created xsi:type="dcterms:W3CDTF">2008-12-11T12:58:42Z</dcterms:created>
  <dcterms:modified xsi:type="dcterms:W3CDTF">2024-12-16T14:45:38Z</dcterms:modified>
</cp:coreProperties>
</file>