
<file path=[Content_Types].xml><?xml version="1.0" encoding="utf-8"?>
<Types xmlns="http://schemas.openxmlformats.org/package/2006/content-types">
  <Default Extension="jpeg" ContentType="image/jpeg"/>
  <Default Extension="mp3" ContentType="audio/mpeg"/>
  <Default Extension="mp4" ContentType="vide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7" r:id="rId2"/>
    <p:sldId id="258" r:id="rId3"/>
    <p:sldId id="280" r:id="rId4"/>
    <p:sldId id="276" r:id="rId5"/>
    <p:sldId id="272" r:id="rId6"/>
    <p:sldId id="277" r:id="rId7"/>
    <p:sldId id="281" r:id="rId8"/>
    <p:sldId id="282" r:id="rId9"/>
  </p:sldIdLst>
  <p:sldSz cx="12192000" cy="6858000"/>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Средний стиль 2 — акцент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74C1A8A3-306A-4EB7-A6B1-4F7E0EB9C5D6}" styleName="Средний стиль 3 — акцент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69CF1AB2-1976-4502-BF36-3FF5EA218861}" styleName="Средний стиль 4 — акцент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0505E3EF-67EA-436B-97B2-0124C06EBD24}" styleName="Средний стиль 4 — акцент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25400" cmpd="sng">
              <a:solidFill>
                <a:schemeClr val="accent3"/>
              </a:solidFill>
            </a:ln>
          </a:top>
        </a:tcBdr>
        <a:fill>
          <a:solidFill>
            <a:schemeClr val="accent3">
              <a:tint val="20000"/>
            </a:schemeClr>
          </a:solidFill>
        </a:fill>
      </a:tcStyle>
    </a:lastRow>
    <a:firstRow>
      <a:tcTxStyle b="on"/>
      <a:tcStyle>
        <a:tcBdr/>
        <a:fill>
          <a:solidFill>
            <a:schemeClr val="accent3">
              <a:tint val="20000"/>
            </a:schemeClr>
          </a:solidFill>
        </a:fill>
      </a:tcStyle>
    </a:firstRow>
  </a:tblStyle>
  <a:tblStyle styleId="{22838BEF-8BB2-4498-84A7-C5851F593DF1}" styleName="Средний стиль 4 — акцент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25400" cmpd="sng">
              <a:solidFill>
                <a:schemeClr val="accent5"/>
              </a:solidFill>
            </a:ln>
          </a:top>
        </a:tcBdr>
        <a:fill>
          <a:solidFill>
            <a:schemeClr val="accent5">
              <a:tint val="20000"/>
            </a:schemeClr>
          </a:solidFill>
        </a:fill>
      </a:tcStyle>
    </a:lastRow>
    <a:firstRow>
      <a:tcTxStyle b="on"/>
      <a:tcStyle>
        <a:tcBdr/>
        <a:fill>
          <a:solidFill>
            <a:schemeClr val="accent5">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90" d="100"/>
          <a:sy n="90" d="100"/>
        </p:scale>
        <p:origin x="370" y="7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524000" y="1122363"/>
            <a:ext cx="9144000" cy="2387600"/>
          </a:xfrm>
        </p:spPr>
        <p:txBody>
          <a:bodyPr anchor="b"/>
          <a:lstStyle>
            <a:lvl1pPr algn="ctr">
              <a:defRPr sz="6000"/>
            </a:lvl1pPr>
          </a:lstStyle>
          <a:p>
            <a:r>
              <a:rPr lang="ru-RU"/>
              <a:t>Образец заголовка</a:t>
            </a:r>
          </a:p>
        </p:txBody>
      </p:sp>
      <p:sp>
        <p:nvSpPr>
          <p:cNvPr id="3" name="Подзаголовок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ru-RU"/>
              <a:t>Образец подзаголовка</a:t>
            </a:r>
          </a:p>
        </p:txBody>
      </p:sp>
      <p:sp>
        <p:nvSpPr>
          <p:cNvPr id="4" name="Дата 3"/>
          <p:cNvSpPr>
            <a:spLocks noGrp="1"/>
          </p:cNvSpPr>
          <p:nvPr>
            <p:ph type="dt" sz="half" idx="10"/>
          </p:nvPr>
        </p:nvSpPr>
        <p:spPr/>
        <p:txBody>
          <a:bodyPr/>
          <a:lstStyle/>
          <a:p>
            <a:fld id="{00F89710-C2B0-4F0B-8061-67E26EEF816F}" type="datetimeFigureOut">
              <a:rPr lang="ru-RU" smtClean="0"/>
              <a:t>08.12.2024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82BAA1FD-7854-4FB1-B9F9-D5716AF43B40}" type="slidenum">
              <a:rPr lang="ru-RU" smtClean="0"/>
              <a:t>‹#›</a:t>
            </a:fld>
            <a:endParaRPr lang="ru-RU"/>
          </a:p>
        </p:txBody>
      </p:sp>
    </p:spTree>
    <p:extLst>
      <p:ext uri="{BB962C8B-B14F-4D97-AF65-F5344CB8AC3E}">
        <p14:creationId xmlns:p14="http://schemas.microsoft.com/office/powerpoint/2010/main" val="392157829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Вертикальный текст 2"/>
          <p:cNvSpPr>
            <a:spLocks noGrp="1"/>
          </p:cNvSpPr>
          <p:nvPr>
            <p:ph type="body" orient="vert" idx="1"/>
          </p:nvPr>
        </p:nvSpPr>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p>
            <a:fld id="{00F89710-C2B0-4F0B-8061-67E26EEF816F}" type="datetimeFigureOut">
              <a:rPr lang="ru-RU" smtClean="0"/>
              <a:t>08.12.2024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82BAA1FD-7854-4FB1-B9F9-D5716AF43B40}" type="slidenum">
              <a:rPr lang="ru-RU" smtClean="0"/>
              <a:t>‹#›</a:t>
            </a:fld>
            <a:endParaRPr lang="ru-RU"/>
          </a:p>
        </p:txBody>
      </p:sp>
    </p:spTree>
    <p:extLst>
      <p:ext uri="{BB962C8B-B14F-4D97-AF65-F5344CB8AC3E}">
        <p14:creationId xmlns:p14="http://schemas.microsoft.com/office/powerpoint/2010/main" val="130076377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8724900" y="365125"/>
            <a:ext cx="2628900" cy="5811838"/>
          </a:xfrm>
        </p:spPr>
        <p:txBody>
          <a:bodyPr vert="eaVert"/>
          <a:lstStyle/>
          <a:p>
            <a:r>
              <a:rPr lang="ru-RU"/>
              <a:t>Образец заголовка</a:t>
            </a:r>
          </a:p>
        </p:txBody>
      </p:sp>
      <p:sp>
        <p:nvSpPr>
          <p:cNvPr id="3" name="Вертикальный текст 2"/>
          <p:cNvSpPr>
            <a:spLocks noGrp="1"/>
          </p:cNvSpPr>
          <p:nvPr>
            <p:ph type="body" orient="vert" idx="1"/>
          </p:nvPr>
        </p:nvSpPr>
        <p:spPr>
          <a:xfrm>
            <a:off x="838200" y="365125"/>
            <a:ext cx="7734300" cy="5811838"/>
          </a:xfr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p>
            <a:fld id="{00F89710-C2B0-4F0B-8061-67E26EEF816F}" type="datetimeFigureOut">
              <a:rPr lang="ru-RU" smtClean="0"/>
              <a:t>08.12.2024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82BAA1FD-7854-4FB1-B9F9-D5716AF43B40}" type="slidenum">
              <a:rPr lang="ru-RU" smtClean="0"/>
              <a:t>‹#›</a:t>
            </a:fld>
            <a:endParaRPr lang="ru-RU"/>
          </a:p>
        </p:txBody>
      </p:sp>
    </p:spTree>
    <p:extLst>
      <p:ext uri="{BB962C8B-B14F-4D97-AF65-F5344CB8AC3E}">
        <p14:creationId xmlns:p14="http://schemas.microsoft.com/office/powerpoint/2010/main" val="271386924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Объект 2"/>
          <p:cNvSpPr>
            <a:spLocks noGrp="1"/>
          </p:cNvSpPr>
          <p:nvPr>
            <p:ph idx="1"/>
          </p:nvPr>
        </p:nvSpPr>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p>
            <a:fld id="{00F89710-C2B0-4F0B-8061-67E26EEF816F}" type="datetimeFigureOut">
              <a:rPr lang="ru-RU" smtClean="0"/>
              <a:t>08.12.2024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82BAA1FD-7854-4FB1-B9F9-D5716AF43B40}" type="slidenum">
              <a:rPr lang="ru-RU" smtClean="0"/>
              <a:t>‹#›</a:t>
            </a:fld>
            <a:endParaRPr lang="ru-RU"/>
          </a:p>
        </p:txBody>
      </p:sp>
    </p:spTree>
    <p:extLst>
      <p:ext uri="{BB962C8B-B14F-4D97-AF65-F5344CB8AC3E}">
        <p14:creationId xmlns:p14="http://schemas.microsoft.com/office/powerpoint/2010/main" val="316875959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1850" y="1709738"/>
            <a:ext cx="10515600" cy="2852737"/>
          </a:xfrm>
        </p:spPr>
        <p:txBody>
          <a:bodyPr anchor="b"/>
          <a:lstStyle>
            <a:lvl1pPr>
              <a:defRPr sz="6000"/>
            </a:lvl1pPr>
          </a:lstStyle>
          <a:p>
            <a:r>
              <a:rPr lang="ru-RU"/>
              <a:t>Образец заголовка</a:t>
            </a:r>
          </a:p>
        </p:txBody>
      </p:sp>
      <p:sp>
        <p:nvSpPr>
          <p:cNvPr id="3" name="Текст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ru-RU"/>
              <a:t>Образец текста</a:t>
            </a:r>
          </a:p>
        </p:txBody>
      </p:sp>
      <p:sp>
        <p:nvSpPr>
          <p:cNvPr id="4" name="Дата 3"/>
          <p:cNvSpPr>
            <a:spLocks noGrp="1"/>
          </p:cNvSpPr>
          <p:nvPr>
            <p:ph type="dt" sz="half" idx="10"/>
          </p:nvPr>
        </p:nvSpPr>
        <p:spPr/>
        <p:txBody>
          <a:bodyPr/>
          <a:lstStyle/>
          <a:p>
            <a:fld id="{00F89710-C2B0-4F0B-8061-67E26EEF816F}" type="datetimeFigureOut">
              <a:rPr lang="ru-RU" smtClean="0"/>
              <a:t>08.12.2024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82BAA1FD-7854-4FB1-B9F9-D5716AF43B40}" type="slidenum">
              <a:rPr lang="ru-RU" smtClean="0"/>
              <a:t>‹#›</a:t>
            </a:fld>
            <a:endParaRPr lang="ru-RU"/>
          </a:p>
        </p:txBody>
      </p:sp>
    </p:spTree>
    <p:extLst>
      <p:ext uri="{BB962C8B-B14F-4D97-AF65-F5344CB8AC3E}">
        <p14:creationId xmlns:p14="http://schemas.microsoft.com/office/powerpoint/2010/main" val="226798940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Объект 2"/>
          <p:cNvSpPr>
            <a:spLocks noGrp="1"/>
          </p:cNvSpPr>
          <p:nvPr>
            <p:ph sz="half" idx="1"/>
          </p:nvPr>
        </p:nvSpPr>
        <p:spPr>
          <a:xfrm>
            <a:off x="838200" y="1825625"/>
            <a:ext cx="5181600" cy="435133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Объект 3"/>
          <p:cNvSpPr>
            <a:spLocks noGrp="1"/>
          </p:cNvSpPr>
          <p:nvPr>
            <p:ph sz="half" idx="2"/>
          </p:nvPr>
        </p:nvSpPr>
        <p:spPr>
          <a:xfrm>
            <a:off x="6172200" y="1825625"/>
            <a:ext cx="5181600" cy="435133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Дата 4"/>
          <p:cNvSpPr>
            <a:spLocks noGrp="1"/>
          </p:cNvSpPr>
          <p:nvPr>
            <p:ph type="dt" sz="half" idx="10"/>
          </p:nvPr>
        </p:nvSpPr>
        <p:spPr/>
        <p:txBody>
          <a:bodyPr/>
          <a:lstStyle/>
          <a:p>
            <a:fld id="{00F89710-C2B0-4F0B-8061-67E26EEF816F}" type="datetimeFigureOut">
              <a:rPr lang="ru-RU" smtClean="0"/>
              <a:t>08.12.2024</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82BAA1FD-7854-4FB1-B9F9-D5716AF43B40}" type="slidenum">
              <a:rPr lang="ru-RU" smtClean="0"/>
              <a:t>‹#›</a:t>
            </a:fld>
            <a:endParaRPr lang="ru-RU"/>
          </a:p>
        </p:txBody>
      </p:sp>
    </p:spTree>
    <p:extLst>
      <p:ext uri="{BB962C8B-B14F-4D97-AF65-F5344CB8AC3E}">
        <p14:creationId xmlns:p14="http://schemas.microsoft.com/office/powerpoint/2010/main" val="298417425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365125"/>
            <a:ext cx="10515600" cy="1325563"/>
          </a:xfrm>
        </p:spPr>
        <p:txBody>
          <a:bodyPr/>
          <a:lstStyle/>
          <a:p>
            <a:r>
              <a:rPr lang="ru-RU"/>
              <a:t>Образец заголовка</a:t>
            </a:r>
          </a:p>
        </p:txBody>
      </p:sp>
      <p:sp>
        <p:nvSpPr>
          <p:cNvPr id="3" name="Текст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4" name="Объект 3"/>
          <p:cNvSpPr>
            <a:spLocks noGrp="1"/>
          </p:cNvSpPr>
          <p:nvPr>
            <p:ph sz="half" idx="2"/>
          </p:nvPr>
        </p:nvSpPr>
        <p:spPr>
          <a:xfrm>
            <a:off x="839788" y="2505075"/>
            <a:ext cx="5157787" cy="368458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Текст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6" name="Объект 5"/>
          <p:cNvSpPr>
            <a:spLocks noGrp="1"/>
          </p:cNvSpPr>
          <p:nvPr>
            <p:ph sz="quarter" idx="4"/>
          </p:nvPr>
        </p:nvSpPr>
        <p:spPr>
          <a:xfrm>
            <a:off x="6172200" y="2505075"/>
            <a:ext cx="5183188" cy="368458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7" name="Дата 6"/>
          <p:cNvSpPr>
            <a:spLocks noGrp="1"/>
          </p:cNvSpPr>
          <p:nvPr>
            <p:ph type="dt" sz="half" idx="10"/>
          </p:nvPr>
        </p:nvSpPr>
        <p:spPr/>
        <p:txBody>
          <a:bodyPr/>
          <a:lstStyle/>
          <a:p>
            <a:fld id="{00F89710-C2B0-4F0B-8061-67E26EEF816F}" type="datetimeFigureOut">
              <a:rPr lang="ru-RU" smtClean="0"/>
              <a:t>08.12.2024</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82BAA1FD-7854-4FB1-B9F9-D5716AF43B40}" type="slidenum">
              <a:rPr lang="ru-RU" smtClean="0"/>
              <a:t>‹#›</a:t>
            </a:fld>
            <a:endParaRPr lang="ru-RU"/>
          </a:p>
        </p:txBody>
      </p:sp>
    </p:spTree>
    <p:extLst>
      <p:ext uri="{BB962C8B-B14F-4D97-AF65-F5344CB8AC3E}">
        <p14:creationId xmlns:p14="http://schemas.microsoft.com/office/powerpoint/2010/main" val="39159874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Дата 2"/>
          <p:cNvSpPr>
            <a:spLocks noGrp="1"/>
          </p:cNvSpPr>
          <p:nvPr>
            <p:ph type="dt" sz="half" idx="10"/>
          </p:nvPr>
        </p:nvSpPr>
        <p:spPr/>
        <p:txBody>
          <a:bodyPr/>
          <a:lstStyle/>
          <a:p>
            <a:fld id="{00F89710-C2B0-4F0B-8061-67E26EEF816F}" type="datetimeFigureOut">
              <a:rPr lang="ru-RU" smtClean="0"/>
              <a:t>08.12.2024</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82BAA1FD-7854-4FB1-B9F9-D5716AF43B40}" type="slidenum">
              <a:rPr lang="ru-RU" smtClean="0"/>
              <a:t>‹#›</a:t>
            </a:fld>
            <a:endParaRPr lang="ru-RU"/>
          </a:p>
        </p:txBody>
      </p:sp>
    </p:spTree>
    <p:extLst>
      <p:ext uri="{BB962C8B-B14F-4D97-AF65-F5344CB8AC3E}">
        <p14:creationId xmlns:p14="http://schemas.microsoft.com/office/powerpoint/2010/main" val="8454944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00F89710-C2B0-4F0B-8061-67E26EEF816F}" type="datetimeFigureOut">
              <a:rPr lang="ru-RU" smtClean="0"/>
              <a:t>08.12.2024</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82BAA1FD-7854-4FB1-B9F9-D5716AF43B40}" type="slidenum">
              <a:rPr lang="ru-RU" smtClean="0"/>
              <a:t>‹#›</a:t>
            </a:fld>
            <a:endParaRPr lang="ru-RU"/>
          </a:p>
        </p:txBody>
      </p:sp>
    </p:spTree>
    <p:extLst>
      <p:ext uri="{BB962C8B-B14F-4D97-AF65-F5344CB8AC3E}">
        <p14:creationId xmlns:p14="http://schemas.microsoft.com/office/powerpoint/2010/main" val="287022882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457200"/>
            <a:ext cx="3932237" cy="1600200"/>
          </a:xfrm>
        </p:spPr>
        <p:txBody>
          <a:bodyPr anchor="b"/>
          <a:lstStyle>
            <a:lvl1pPr>
              <a:defRPr sz="3200"/>
            </a:lvl1pPr>
          </a:lstStyle>
          <a:p>
            <a:r>
              <a:rPr lang="ru-RU"/>
              <a:t>Образец заголовка</a:t>
            </a:r>
          </a:p>
        </p:txBody>
      </p:sp>
      <p:sp>
        <p:nvSpPr>
          <p:cNvPr id="3" name="Объект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Текст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p>
        </p:txBody>
      </p:sp>
      <p:sp>
        <p:nvSpPr>
          <p:cNvPr id="5" name="Дата 4"/>
          <p:cNvSpPr>
            <a:spLocks noGrp="1"/>
          </p:cNvSpPr>
          <p:nvPr>
            <p:ph type="dt" sz="half" idx="10"/>
          </p:nvPr>
        </p:nvSpPr>
        <p:spPr/>
        <p:txBody>
          <a:bodyPr/>
          <a:lstStyle/>
          <a:p>
            <a:fld id="{00F89710-C2B0-4F0B-8061-67E26EEF816F}" type="datetimeFigureOut">
              <a:rPr lang="ru-RU" smtClean="0"/>
              <a:t>08.12.2024</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82BAA1FD-7854-4FB1-B9F9-D5716AF43B40}" type="slidenum">
              <a:rPr lang="ru-RU" smtClean="0"/>
              <a:t>‹#›</a:t>
            </a:fld>
            <a:endParaRPr lang="ru-RU"/>
          </a:p>
        </p:txBody>
      </p:sp>
    </p:spTree>
    <p:extLst>
      <p:ext uri="{BB962C8B-B14F-4D97-AF65-F5344CB8AC3E}">
        <p14:creationId xmlns:p14="http://schemas.microsoft.com/office/powerpoint/2010/main" val="107052899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457200"/>
            <a:ext cx="3932237" cy="1600200"/>
          </a:xfrm>
        </p:spPr>
        <p:txBody>
          <a:bodyPr anchor="b"/>
          <a:lstStyle>
            <a:lvl1pPr>
              <a:defRPr sz="3200"/>
            </a:lvl1pPr>
          </a:lstStyle>
          <a:p>
            <a:r>
              <a:rPr lang="ru-RU"/>
              <a:t>Образец заголовка</a:t>
            </a:r>
          </a:p>
        </p:txBody>
      </p:sp>
      <p:sp>
        <p:nvSpPr>
          <p:cNvPr id="3" name="Рисунок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p>
        </p:txBody>
      </p:sp>
      <p:sp>
        <p:nvSpPr>
          <p:cNvPr id="5" name="Дата 4"/>
          <p:cNvSpPr>
            <a:spLocks noGrp="1"/>
          </p:cNvSpPr>
          <p:nvPr>
            <p:ph type="dt" sz="half" idx="10"/>
          </p:nvPr>
        </p:nvSpPr>
        <p:spPr/>
        <p:txBody>
          <a:bodyPr/>
          <a:lstStyle/>
          <a:p>
            <a:fld id="{00F89710-C2B0-4F0B-8061-67E26EEF816F}" type="datetimeFigureOut">
              <a:rPr lang="ru-RU" smtClean="0"/>
              <a:t>08.12.2024</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82BAA1FD-7854-4FB1-B9F9-D5716AF43B40}" type="slidenum">
              <a:rPr lang="ru-RU" smtClean="0"/>
              <a:t>‹#›</a:t>
            </a:fld>
            <a:endParaRPr lang="ru-RU"/>
          </a:p>
        </p:txBody>
      </p:sp>
    </p:spTree>
    <p:extLst>
      <p:ext uri="{BB962C8B-B14F-4D97-AF65-F5344CB8AC3E}">
        <p14:creationId xmlns:p14="http://schemas.microsoft.com/office/powerpoint/2010/main" val="12681980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ru-RU"/>
              <a:t>Образец заголовка</a:t>
            </a:r>
          </a:p>
        </p:txBody>
      </p:sp>
      <p:sp>
        <p:nvSpPr>
          <p:cNvPr id="3" name="Текст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0F89710-C2B0-4F0B-8061-67E26EEF816F}" type="datetimeFigureOut">
              <a:rPr lang="ru-RU" smtClean="0"/>
              <a:t>08.12.2024</a:t>
            </a:fld>
            <a:endParaRPr lang="ru-RU"/>
          </a:p>
        </p:txBody>
      </p:sp>
      <p:sp>
        <p:nvSpPr>
          <p:cNvPr id="5" name="Нижний колонтитул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2BAA1FD-7854-4FB1-B9F9-D5716AF43B40}" type="slidenum">
              <a:rPr lang="ru-RU" smtClean="0"/>
              <a:t>‹#›</a:t>
            </a:fld>
            <a:endParaRPr lang="ru-RU"/>
          </a:p>
        </p:txBody>
      </p:sp>
    </p:spTree>
    <p:extLst>
      <p:ext uri="{BB962C8B-B14F-4D97-AF65-F5344CB8AC3E}">
        <p14:creationId xmlns:p14="http://schemas.microsoft.com/office/powerpoint/2010/main" val="68238583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p3"/><Relationship Id="rId1" Type="http://schemas.microsoft.com/office/2007/relationships/media" Target="../media/media1.mp3"/><Relationship Id="rId5" Type="http://schemas.openxmlformats.org/officeDocument/2006/relationships/image" Target="../media/image3.png"/><Relationship Id="rId4" Type="http://schemas.openxmlformats.org/officeDocument/2006/relationships/image" Target="../media/image1.png"/></Relationships>
</file>

<file path=ppt/slides/_rels/slide3.xml.rels><?xml version="1.0" encoding="UTF-8" standalone="yes"?>
<Relationships xmlns="http://schemas.openxmlformats.org/package/2006/relationships"><Relationship Id="rId8" Type="http://schemas.openxmlformats.org/officeDocument/2006/relationships/image" Target="../media/image1.png"/><Relationship Id="rId3" Type="http://schemas.microsoft.com/office/2007/relationships/media" Target="../media/media3.mp3"/><Relationship Id="rId7" Type="http://schemas.openxmlformats.org/officeDocument/2006/relationships/slideLayout" Target="../slideLayouts/slideLayout1.xml"/><Relationship Id="rId2" Type="http://schemas.openxmlformats.org/officeDocument/2006/relationships/audio" Target="../media/media2.mp3"/><Relationship Id="rId1" Type="http://schemas.microsoft.com/office/2007/relationships/media" Target="../media/media2.mp3"/><Relationship Id="rId6" Type="http://schemas.openxmlformats.org/officeDocument/2006/relationships/video" Target="../media/media4.mp4"/><Relationship Id="rId5" Type="http://schemas.microsoft.com/office/2007/relationships/media" Target="../media/media4.mp4"/><Relationship Id="rId10" Type="http://schemas.openxmlformats.org/officeDocument/2006/relationships/image" Target="../media/image4.png"/><Relationship Id="rId4" Type="http://schemas.openxmlformats.org/officeDocument/2006/relationships/audio" Target="../media/media3.mp3"/><Relationship Id="rId9" Type="http://schemas.openxmlformats.org/officeDocument/2006/relationships/image" Target="../media/image3.png"/></Relationships>
</file>

<file path=ppt/slides/_rels/slide4.xml.rels><?xml version="1.0" encoding="UTF-8" standalone="yes"?>
<Relationships xmlns="http://schemas.openxmlformats.org/package/2006/relationships"><Relationship Id="rId8" Type="http://schemas.openxmlformats.org/officeDocument/2006/relationships/image" Target="../media/image1.png"/><Relationship Id="rId3" Type="http://schemas.microsoft.com/office/2007/relationships/media" Target="../media/media6.mp4"/><Relationship Id="rId7" Type="http://schemas.openxmlformats.org/officeDocument/2006/relationships/slideLayout" Target="../slideLayouts/slideLayout1.xml"/><Relationship Id="rId2" Type="http://schemas.openxmlformats.org/officeDocument/2006/relationships/audio" Target="../media/media5.mp3"/><Relationship Id="rId1" Type="http://schemas.microsoft.com/office/2007/relationships/media" Target="../media/media5.mp3"/><Relationship Id="rId6" Type="http://schemas.openxmlformats.org/officeDocument/2006/relationships/video" Target="../media/media7.mp4"/><Relationship Id="rId11" Type="http://schemas.openxmlformats.org/officeDocument/2006/relationships/image" Target="../media/image6.png"/><Relationship Id="rId5" Type="http://schemas.microsoft.com/office/2007/relationships/media" Target="../media/media7.mp4"/><Relationship Id="rId10" Type="http://schemas.openxmlformats.org/officeDocument/2006/relationships/image" Target="../media/image5.png"/><Relationship Id="rId4" Type="http://schemas.openxmlformats.org/officeDocument/2006/relationships/video" Target="../media/media6.mp4"/><Relationship Id="rId9" Type="http://schemas.openxmlformats.org/officeDocument/2006/relationships/image" Target="../media/image3.png"/></Relationships>
</file>

<file path=ppt/slides/_rels/slide5.xml.rels><?xml version="1.0" encoding="UTF-8" standalone="yes"?>
<Relationships xmlns="http://schemas.openxmlformats.org/package/2006/relationships"><Relationship Id="rId3" Type="http://schemas.microsoft.com/office/2007/relationships/media" Target="../media/media9.mp3"/><Relationship Id="rId7" Type="http://schemas.openxmlformats.org/officeDocument/2006/relationships/image" Target="../media/image3.png"/><Relationship Id="rId2" Type="http://schemas.openxmlformats.org/officeDocument/2006/relationships/audio" Target="../media/media8.mp3"/><Relationship Id="rId1" Type="http://schemas.microsoft.com/office/2007/relationships/media" Target="../media/media8.mp3"/><Relationship Id="rId6" Type="http://schemas.openxmlformats.org/officeDocument/2006/relationships/image" Target="../media/image1.png"/><Relationship Id="rId5" Type="http://schemas.openxmlformats.org/officeDocument/2006/relationships/slideLayout" Target="../slideLayouts/slideLayout1.xml"/><Relationship Id="rId4" Type="http://schemas.openxmlformats.org/officeDocument/2006/relationships/audio" Target="../media/media9.mp3"/></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1.xml"/><Relationship Id="rId7" Type="http://schemas.openxmlformats.org/officeDocument/2006/relationships/image" Target="../media/image8.png"/><Relationship Id="rId2" Type="http://schemas.openxmlformats.org/officeDocument/2006/relationships/audio" Target="../media/media10.mp3"/><Relationship Id="rId1" Type="http://schemas.microsoft.com/office/2007/relationships/media" Target="../media/media10.mp3"/><Relationship Id="rId6" Type="http://schemas.openxmlformats.org/officeDocument/2006/relationships/image" Target="../media/image7.png"/><Relationship Id="rId5" Type="http://schemas.openxmlformats.org/officeDocument/2006/relationships/image" Target="../media/image3.png"/><Relationship Id="rId4" Type="http://schemas.openxmlformats.org/officeDocument/2006/relationships/image" Target="../media/image1.png"/></Relationships>
</file>

<file path=ppt/slides/_rels/slide7.xml.rels><?xml version="1.0" encoding="UTF-8" standalone="yes"?>
<Relationships xmlns="http://schemas.openxmlformats.org/package/2006/relationships"><Relationship Id="rId8" Type="http://schemas.openxmlformats.org/officeDocument/2006/relationships/hyperlink" Target="https://learnenglishteens.britishcouncil.org/skills/listening/a1-listening/understanding-numbers" TargetMode="External"/><Relationship Id="rId3" Type="http://schemas.microsoft.com/office/2007/relationships/media" Target="../media/media4.mp4"/><Relationship Id="rId7" Type="http://schemas.openxmlformats.org/officeDocument/2006/relationships/hyperlink" Target="http://www.englishnumber.com/decimals/how-to-pronounce-decimals-in-English.html" TargetMode="External"/><Relationship Id="rId2" Type="http://schemas.openxmlformats.org/officeDocument/2006/relationships/audio" Target="../media/media11.mp3"/><Relationship Id="rId1" Type="http://schemas.microsoft.com/office/2007/relationships/media" Target="../media/media11.mp3"/><Relationship Id="rId6" Type="http://schemas.openxmlformats.org/officeDocument/2006/relationships/image" Target="../media/image1.png"/><Relationship Id="rId5" Type="http://schemas.openxmlformats.org/officeDocument/2006/relationships/slideLayout" Target="../slideLayouts/slideLayout1.xml"/><Relationship Id="rId10" Type="http://schemas.openxmlformats.org/officeDocument/2006/relationships/image" Target="../media/image4.png"/><Relationship Id="rId4" Type="http://schemas.openxmlformats.org/officeDocument/2006/relationships/video" Target="../media/media4.mp4"/><Relationship Id="rId9" Type="http://schemas.openxmlformats.org/officeDocument/2006/relationships/image" Target="../media/image3.png"/></Relationships>
</file>

<file path=ppt/slides/_rels/slide8.xml.rels><?xml version="1.0" encoding="UTF-8" standalone="yes"?>
<Relationships xmlns="http://schemas.openxmlformats.org/package/2006/relationships"><Relationship Id="rId3" Type="http://schemas.openxmlformats.org/officeDocument/2006/relationships/hyperlink" Target="http://www.englishnumber.com/index.html" TargetMode="External"/><Relationship Id="rId2" Type="http://schemas.openxmlformats.org/officeDocument/2006/relationships/image" Target="../media/image1.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9" name="Прямоугольник 8"/>
          <p:cNvSpPr/>
          <p:nvPr/>
        </p:nvSpPr>
        <p:spPr>
          <a:xfrm>
            <a:off x="930322" y="1512374"/>
            <a:ext cx="10331355" cy="1200329"/>
          </a:xfrm>
          <a:prstGeom prst="rect">
            <a:avLst/>
          </a:prstGeom>
        </p:spPr>
        <p:txBody>
          <a:bodyPr wrap="square">
            <a:spAutoFit/>
          </a:bodyPr>
          <a:lstStyle/>
          <a:p>
            <a:pPr lvl="0" algn="ctr">
              <a:defRPr/>
            </a:pPr>
            <a:r>
              <a:rPr lang="ru-RU" sz="2400" b="1" kern="0" dirty="0">
                <a:solidFill>
                  <a:srgbClr val="002060"/>
                </a:solidFill>
                <a:latin typeface="Times New Roman" panose="02020603050405020304" pitchFamily="18" charset="0"/>
                <a:cs typeface="Times New Roman" panose="02020603050405020304" pitchFamily="18" charset="0"/>
              </a:rPr>
              <a:t>«Примеры упражнений для подготовки к заданию 1 устной части ЕГЭ по английскому языку»</a:t>
            </a:r>
          </a:p>
          <a:p>
            <a:pPr lvl="0" algn="ctr">
              <a:defRPr/>
            </a:pPr>
            <a:endParaRPr lang="ru-RU" sz="2400" b="1" kern="0" dirty="0">
              <a:solidFill>
                <a:srgbClr val="002060"/>
              </a:solidFill>
              <a:latin typeface="Times New Roman" panose="02020603050405020304" pitchFamily="18" charset="0"/>
              <a:cs typeface="Times New Roman" panose="02020603050405020304" pitchFamily="18" charset="0"/>
            </a:endParaRPr>
          </a:p>
        </p:txBody>
      </p:sp>
      <p:sp>
        <p:nvSpPr>
          <p:cNvPr id="11" name="Прямоугольник 10"/>
          <p:cNvSpPr/>
          <p:nvPr/>
        </p:nvSpPr>
        <p:spPr>
          <a:xfrm>
            <a:off x="5986818" y="3769687"/>
            <a:ext cx="6096000" cy="1200329"/>
          </a:xfrm>
          <a:prstGeom prst="rect">
            <a:avLst/>
          </a:prstGeom>
        </p:spPr>
        <p:txBody>
          <a:bodyPr>
            <a:spAutoFit/>
          </a:bodyPr>
          <a:lstStyle/>
          <a:p>
            <a:pPr lvl="0" algn="r" latinLnBrk="1"/>
            <a:r>
              <a:rPr lang="ru-RU" sz="2400" b="1" dirty="0">
                <a:solidFill>
                  <a:srgbClr val="002060"/>
                </a:solidFill>
                <a:latin typeface="Times New Roman" panose="02020603050405020304" pitchFamily="18" charset="0"/>
                <a:cs typeface="Times New Roman" panose="02020603050405020304" pitchFamily="18" charset="0"/>
              </a:rPr>
              <a:t>Автор: </a:t>
            </a:r>
            <a:r>
              <a:rPr lang="ru-RU" sz="2400" i="1" u="sng" dirty="0" err="1">
                <a:solidFill>
                  <a:srgbClr val="002060"/>
                </a:solidFill>
                <a:latin typeface="Times New Roman" panose="02020603050405020304" pitchFamily="18" charset="0"/>
                <a:cs typeface="Times New Roman" panose="02020603050405020304" pitchFamily="18" charset="0"/>
              </a:rPr>
              <a:t>Гуслистова</a:t>
            </a:r>
            <a:r>
              <a:rPr lang="ru-RU" sz="2400" i="1" u="sng" dirty="0">
                <a:solidFill>
                  <a:srgbClr val="002060"/>
                </a:solidFill>
                <a:latin typeface="Times New Roman" panose="02020603050405020304" pitchFamily="18" charset="0"/>
                <a:cs typeface="Times New Roman" panose="02020603050405020304" pitchFamily="18" charset="0"/>
              </a:rPr>
              <a:t> Валентина Григорьевна,</a:t>
            </a:r>
          </a:p>
          <a:p>
            <a:pPr lvl="0" algn="r" latinLnBrk="1"/>
            <a:r>
              <a:rPr lang="ru-RU" sz="2400" i="1" u="sng" dirty="0">
                <a:solidFill>
                  <a:srgbClr val="002060"/>
                </a:solidFill>
                <a:latin typeface="Times New Roman" panose="02020603050405020304" pitchFamily="18" charset="0"/>
                <a:cs typeface="Times New Roman" panose="02020603050405020304" pitchFamily="18" charset="0"/>
              </a:rPr>
              <a:t>учитель английского языка</a:t>
            </a:r>
          </a:p>
          <a:p>
            <a:pPr lvl="0" algn="r" latinLnBrk="1"/>
            <a:r>
              <a:rPr lang="ru-RU" sz="2400" i="1" u="sng" dirty="0">
                <a:solidFill>
                  <a:srgbClr val="002060"/>
                </a:solidFill>
                <a:latin typeface="Times New Roman" panose="02020603050405020304" pitchFamily="18" charset="0"/>
                <a:cs typeface="Times New Roman" panose="02020603050405020304" pitchFamily="18" charset="0"/>
              </a:rPr>
              <a:t>МАОУ Домодедовская СОШ №7 с УИОП</a:t>
            </a:r>
          </a:p>
        </p:txBody>
      </p:sp>
      <p:pic>
        <p:nvPicPr>
          <p:cNvPr id="2" name="Рисунок 1"/>
          <p:cNvPicPr>
            <a:picLocks noChangeAspect="1"/>
          </p:cNvPicPr>
          <p:nvPr/>
        </p:nvPicPr>
        <p:blipFill>
          <a:blip r:embed="rId3"/>
          <a:stretch>
            <a:fillRect/>
          </a:stretch>
        </p:blipFill>
        <p:spPr>
          <a:xfrm>
            <a:off x="220639" y="4012442"/>
            <a:ext cx="3604457" cy="2565417"/>
          </a:xfrm>
          <a:prstGeom prst="rect">
            <a:avLst/>
          </a:prstGeom>
          <a:effectLst>
            <a:softEdge rad="31750"/>
          </a:effectLst>
        </p:spPr>
      </p:pic>
      <p:sp>
        <p:nvSpPr>
          <p:cNvPr id="3" name="TextBox 2"/>
          <p:cNvSpPr txBox="1"/>
          <p:nvPr/>
        </p:nvSpPr>
        <p:spPr>
          <a:xfrm>
            <a:off x="5467361" y="5823023"/>
            <a:ext cx="1803186" cy="1107996"/>
          </a:xfrm>
          <a:prstGeom prst="rect">
            <a:avLst/>
          </a:prstGeom>
          <a:noFill/>
        </p:spPr>
        <p:txBody>
          <a:bodyPr wrap="none" rtlCol="0">
            <a:spAutoFit/>
          </a:bodyPr>
          <a:lstStyle/>
          <a:p>
            <a:pPr algn="ctr"/>
            <a:r>
              <a:rPr lang="ru-RU" sz="2300" b="1" dirty="0">
                <a:solidFill>
                  <a:srgbClr val="002060"/>
                </a:solidFill>
                <a:latin typeface="Times New Roman" panose="02020603050405020304" pitchFamily="18" charset="0"/>
                <a:cs typeface="Times New Roman" panose="02020603050405020304" pitchFamily="18" charset="0"/>
              </a:rPr>
              <a:t>Домодедово</a:t>
            </a:r>
          </a:p>
          <a:p>
            <a:pPr algn="ctr"/>
            <a:r>
              <a:rPr lang="ru-RU" sz="2300" b="1" dirty="0">
                <a:solidFill>
                  <a:srgbClr val="002060"/>
                </a:solidFill>
                <a:latin typeface="Times New Roman" panose="02020603050405020304" pitchFamily="18" charset="0"/>
                <a:cs typeface="Times New Roman" panose="02020603050405020304" pitchFamily="18" charset="0"/>
              </a:rPr>
              <a:t>2024</a:t>
            </a:r>
          </a:p>
          <a:p>
            <a:endParaRPr lang="ru-RU" dirty="0"/>
          </a:p>
        </p:txBody>
      </p:sp>
    </p:spTree>
    <p:extLst>
      <p:ext uri="{BB962C8B-B14F-4D97-AF65-F5344CB8AC3E}">
        <p14:creationId xmlns:p14="http://schemas.microsoft.com/office/powerpoint/2010/main" val="407133142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7" name="TextBox 6"/>
          <p:cNvSpPr txBox="1"/>
          <p:nvPr/>
        </p:nvSpPr>
        <p:spPr>
          <a:xfrm>
            <a:off x="0" y="253781"/>
            <a:ext cx="12192000" cy="707886"/>
          </a:xfrm>
          <a:prstGeom prst="rect">
            <a:avLst/>
          </a:prstGeom>
          <a:noFill/>
        </p:spPr>
        <p:txBody>
          <a:bodyPr wrap="square" rtlCol="0">
            <a:spAutoFit/>
          </a:bodyPr>
          <a:lstStyle/>
          <a:p>
            <a:pPr algn="ctr"/>
            <a:endParaRPr lang="ru-RU" sz="4000" b="1" dirty="0">
              <a:solidFill>
                <a:schemeClr val="tx2">
                  <a:lumMod val="75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sp>
        <p:nvSpPr>
          <p:cNvPr id="6" name="TextBox 5"/>
          <p:cNvSpPr txBox="1"/>
          <p:nvPr/>
        </p:nvSpPr>
        <p:spPr>
          <a:xfrm>
            <a:off x="0" y="330725"/>
            <a:ext cx="12192000" cy="553998"/>
          </a:xfrm>
          <a:prstGeom prst="rect">
            <a:avLst/>
          </a:prstGeom>
          <a:noFill/>
        </p:spPr>
        <p:txBody>
          <a:bodyPr wrap="square" rtlCol="0">
            <a:spAutoFit/>
          </a:bodyPr>
          <a:lstStyle/>
          <a:p>
            <a:pPr lvl="0" algn="ctr">
              <a:defRPr/>
            </a:pPr>
            <a:r>
              <a:rPr lang="ru-RU" sz="3000" b="1" u="sng" kern="0" dirty="0">
                <a:solidFill>
                  <a:srgbClr val="002060"/>
                </a:solidFill>
                <a:latin typeface="Times New Roman" panose="02020603050405020304" pitchFamily="18" charset="0"/>
                <a:cs typeface="Times New Roman" panose="02020603050405020304" pitchFamily="18" charset="0"/>
              </a:rPr>
              <a:t>1.</a:t>
            </a:r>
            <a:r>
              <a:rPr lang="en-US" sz="3000" b="1" u="sng" kern="0" dirty="0">
                <a:solidFill>
                  <a:srgbClr val="002060"/>
                </a:solidFill>
                <a:latin typeface="Times New Roman" panose="02020603050405020304" pitchFamily="18" charset="0"/>
                <a:cs typeface="Times New Roman" panose="02020603050405020304" pitchFamily="18" charset="0"/>
              </a:rPr>
              <a:t> Everyday Activities. Shopping</a:t>
            </a:r>
            <a:r>
              <a:rPr lang="ru-RU" sz="3000" b="1" u="sng" kern="0" dirty="0">
                <a:solidFill>
                  <a:srgbClr val="002060"/>
                </a:solidFill>
                <a:latin typeface="Times New Roman" panose="02020603050405020304" pitchFamily="18" charset="0"/>
                <a:cs typeface="Times New Roman" panose="02020603050405020304" pitchFamily="18" charset="0"/>
              </a:rPr>
              <a:t> </a:t>
            </a:r>
          </a:p>
        </p:txBody>
      </p:sp>
      <p:sp>
        <p:nvSpPr>
          <p:cNvPr id="2" name="TextBox 1"/>
          <p:cNvSpPr txBox="1"/>
          <p:nvPr/>
        </p:nvSpPr>
        <p:spPr>
          <a:xfrm>
            <a:off x="0" y="1351128"/>
            <a:ext cx="12192000" cy="2585323"/>
          </a:xfrm>
          <a:prstGeom prst="rect">
            <a:avLst/>
          </a:prstGeom>
          <a:noFill/>
        </p:spPr>
        <p:txBody>
          <a:bodyPr wrap="square" rtlCol="0">
            <a:spAutoFit/>
          </a:bodyPr>
          <a:lstStyle/>
          <a:p>
            <a:pPr algn="ctr"/>
            <a:r>
              <a:rPr lang="en-US" b="1" dirty="0">
                <a:solidFill>
                  <a:srgbClr val="FF0000"/>
                </a:solidFill>
                <a:latin typeface="Times New Roman" panose="02020603050405020304" pitchFamily="18" charset="0"/>
                <a:cs typeface="Times New Roman" panose="02020603050405020304" pitchFamily="18" charset="0"/>
              </a:rPr>
              <a:t>Read and learn!</a:t>
            </a:r>
          </a:p>
          <a:p>
            <a:pPr algn="ctr"/>
            <a:r>
              <a:rPr lang="ru-RU" b="1" dirty="0">
                <a:latin typeface="Times New Roman" panose="02020603050405020304" pitchFamily="18" charset="0"/>
                <a:cs typeface="Times New Roman" panose="02020603050405020304" pitchFamily="18" charset="0"/>
              </a:rPr>
              <a:t>Краткие и долгие гласные</a:t>
            </a:r>
          </a:p>
          <a:p>
            <a:pPr algn="just"/>
            <a:r>
              <a:rPr lang="ru-RU" dirty="0">
                <a:latin typeface="Times New Roman" panose="02020603050405020304" pitchFamily="18" charset="0"/>
                <a:cs typeface="Times New Roman" panose="02020603050405020304" pitchFamily="18" charset="0"/>
              </a:rPr>
              <a:t>В английском языке есть долгие и краткие звуки. Правильное прочтение слов с такими звуками играет важную роль, так как есть много пар слов, которые различаются только этим признаком. Замена долготы/краткости звуков может привести к смысловой ошибке.</a:t>
            </a:r>
          </a:p>
          <a:p>
            <a:pPr algn="just"/>
            <a:endParaRPr lang="ru-RU" dirty="0">
              <a:latin typeface="Times New Roman" panose="02020603050405020304" pitchFamily="18" charset="0"/>
              <a:cs typeface="Times New Roman" panose="02020603050405020304" pitchFamily="18" charset="0"/>
            </a:endParaRPr>
          </a:p>
          <a:p>
            <a:pPr algn="just"/>
            <a:r>
              <a:rPr lang="en-US" b="1" dirty="0">
                <a:solidFill>
                  <a:srgbClr val="002060"/>
                </a:solidFill>
                <a:latin typeface="Times New Roman" panose="02020603050405020304" pitchFamily="18" charset="0"/>
                <a:cs typeface="Times New Roman" panose="02020603050405020304" pitchFamily="18" charset="0"/>
              </a:rPr>
              <a:t>       1. Listen to the recording. Pay attention to the articulation of the long and short vowels. Listen and repeat after the speaker, then practice with the speaker.</a:t>
            </a:r>
          </a:p>
          <a:p>
            <a:pPr algn="just"/>
            <a:endParaRPr lang="ru-RU" b="1" dirty="0">
              <a:solidFill>
                <a:srgbClr val="002060"/>
              </a:solidFill>
              <a:latin typeface="Times New Roman" panose="02020603050405020304" pitchFamily="18" charset="0"/>
              <a:cs typeface="Times New Roman" panose="02020603050405020304" pitchFamily="18" charset="0"/>
            </a:endParaRPr>
          </a:p>
        </p:txBody>
      </p:sp>
      <p:graphicFrame>
        <p:nvGraphicFramePr>
          <p:cNvPr id="5" name="Таблица 4"/>
          <p:cNvGraphicFramePr>
            <a:graphicFrameLocks noGrp="1"/>
          </p:cNvGraphicFramePr>
          <p:nvPr>
            <p:extLst>
              <p:ext uri="{D42A27DB-BD31-4B8C-83A1-F6EECF244321}">
                <p14:modId xmlns:p14="http://schemas.microsoft.com/office/powerpoint/2010/main" val="81755796"/>
              </p:ext>
            </p:extLst>
          </p:nvPr>
        </p:nvGraphicFramePr>
        <p:xfrm>
          <a:off x="2032000" y="4034422"/>
          <a:ext cx="8128000" cy="2108200"/>
        </p:xfrm>
        <a:graphic>
          <a:graphicData uri="http://schemas.openxmlformats.org/drawingml/2006/table">
            <a:tbl>
              <a:tblPr firstRow="1" bandRow="1">
                <a:tableStyleId>{5C22544A-7EE6-4342-B048-85BDC9FD1C3A}</a:tableStyleId>
              </a:tblPr>
              <a:tblGrid>
                <a:gridCol w="2032000">
                  <a:extLst>
                    <a:ext uri="{9D8B030D-6E8A-4147-A177-3AD203B41FA5}">
                      <a16:colId xmlns:a16="http://schemas.microsoft.com/office/drawing/2014/main" val="20000"/>
                    </a:ext>
                  </a:extLst>
                </a:gridCol>
                <a:gridCol w="2032000">
                  <a:extLst>
                    <a:ext uri="{9D8B030D-6E8A-4147-A177-3AD203B41FA5}">
                      <a16:colId xmlns:a16="http://schemas.microsoft.com/office/drawing/2014/main" val="20001"/>
                    </a:ext>
                  </a:extLst>
                </a:gridCol>
                <a:gridCol w="2032000">
                  <a:extLst>
                    <a:ext uri="{9D8B030D-6E8A-4147-A177-3AD203B41FA5}">
                      <a16:colId xmlns:a16="http://schemas.microsoft.com/office/drawing/2014/main" val="20002"/>
                    </a:ext>
                  </a:extLst>
                </a:gridCol>
                <a:gridCol w="2032000">
                  <a:extLst>
                    <a:ext uri="{9D8B030D-6E8A-4147-A177-3AD203B41FA5}">
                      <a16:colId xmlns:a16="http://schemas.microsoft.com/office/drawing/2014/main" val="20003"/>
                    </a:ext>
                  </a:extLst>
                </a:gridCol>
              </a:tblGrid>
              <a:tr h="370840">
                <a:tc>
                  <a:txBody>
                    <a:bodyPr/>
                    <a:lstStyle/>
                    <a:p>
                      <a:pPr algn="ctr"/>
                      <a:r>
                        <a:rPr lang="en-US" dirty="0">
                          <a:solidFill>
                            <a:schemeClr val="tx1"/>
                          </a:solidFill>
                          <a:latin typeface="Times New Roman" panose="02020603050405020304" pitchFamily="18" charset="0"/>
                          <a:cs typeface="Times New Roman" panose="02020603050405020304" pitchFamily="18" charset="0"/>
                        </a:rPr>
                        <a:t>[</a:t>
                      </a:r>
                      <a:r>
                        <a:rPr lang="en-US" dirty="0" err="1">
                          <a:solidFill>
                            <a:schemeClr val="tx1"/>
                          </a:solidFill>
                          <a:latin typeface="Times New Roman" panose="02020603050405020304" pitchFamily="18" charset="0"/>
                          <a:cs typeface="Times New Roman" panose="02020603050405020304" pitchFamily="18" charset="0"/>
                        </a:rPr>
                        <a:t>i</a:t>
                      </a:r>
                      <a:r>
                        <a:rPr lang="en-US" dirty="0">
                          <a:solidFill>
                            <a:schemeClr val="tx1"/>
                          </a:solidFill>
                          <a:latin typeface="Times New Roman" panose="02020603050405020304" pitchFamily="18" charset="0"/>
                          <a:cs typeface="Times New Roman" panose="02020603050405020304" pitchFamily="18" charset="0"/>
                        </a:rPr>
                        <a:t>:] – [</a:t>
                      </a:r>
                      <a:r>
                        <a:rPr lang="en-US" dirty="0" err="1">
                          <a:solidFill>
                            <a:schemeClr val="tx1"/>
                          </a:solidFill>
                          <a:latin typeface="Times New Roman" panose="02020603050405020304" pitchFamily="18" charset="0"/>
                          <a:cs typeface="Times New Roman" panose="02020603050405020304" pitchFamily="18" charset="0"/>
                        </a:rPr>
                        <a:t>i</a:t>
                      </a:r>
                      <a:r>
                        <a:rPr lang="en-US" dirty="0">
                          <a:solidFill>
                            <a:schemeClr val="tx1"/>
                          </a:solidFill>
                          <a:latin typeface="Times New Roman" panose="02020603050405020304" pitchFamily="18" charset="0"/>
                          <a:cs typeface="Times New Roman" panose="02020603050405020304" pitchFamily="18" charset="0"/>
                        </a:rPr>
                        <a:t>]</a:t>
                      </a:r>
                      <a:endParaRPr lang="ru-RU" dirty="0">
                        <a:solidFill>
                          <a:schemeClr val="tx1"/>
                        </a:solidFill>
                        <a:latin typeface="Times New Roman" panose="02020603050405020304" pitchFamily="18" charset="0"/>
                        <a:cs typeface="Times New Roman" panose="02020603050405020304" pitchFamily="18" charset="0"/>
                      </a:endParaRPr>
                    </a:p>
                  </a:txBody>
                  <a:tcPr/>
                </a:tc>
                <a:tc>
                  <a:txBody>
                    <a:bodyPr/>
                    <a:lstStyle/>
                    <a:p>
                      <a:pPr algn="ctr"/>
                      <a:r>
                        <a:rPr lang="en-US" sz="1800" b="1" i="0" kern="1200" dirty="0">
                          <a:solidFill>
                            <a:schemeClr val="tx1"/>
                          </a:solidFill>
                          <a:effectLst/>
                          <a:latin typeface="Times New Roman" panose="02020603050405020304" pitchFamily="18" charset="0"/>
                          <a:ea typeface="+mn-ea"/>
                          <a:cs typeface="Times New Roman" panose="02020603050405020304" pitchFamily="18" charset="0"/>
                        </a:rPr>
                        <a:t>[ɔ:]</a:t>
                      </a:r>
                      <a:r>
                        <a:rPr lang="en-US" sz="1800" b="0" i="0" kern="1200" dirty="0">
                          <a:solidFill>
                            <a:schemeClr val="tx1"/>
                          </a:solidFill>
                          <a:effectLst/>
                          <a:latin typeface="Times New Roman" panose="02020603050405020304" pitchFamily="18" charset="0"/>
                          <a:ea typeface="+mn-ea"/>
                          <a:cs typeface="Times New Roman" panose="02020603050405020304" pitchFamily="18" charset="0"/>
                        </a:rPr>
                        <a:t> -</a:t>
                      </a:r>
                      <a:r>
                        <a:rPr lang="en-US" sz="1800" b="1" i="0" kern="1200" dirty="0">
                          <a:solidFill>
                            <a:schemeClr val="tx1"/>
                          </a:solidFill>
                          <a:effectLst/>
                          <a:latin typeface="Times New Roman" panose="02020603050405020304" pitchFamily="18" charset="0"/>
                          <a:ea typeface="+mn-ea"/>
                          <a:cs typeface="Times New Roman" panose="02020603050405020304" pitchFamily="18" charset="0"/>
                        </a:rPr>
                        <a:t> [ɔ]</a:t>
                      </a:r>
                      <a:r>
                        <a:rPr lang="en-US" sz="1800" b="0" i="0" kern="1200" dirty="0">
                          <a:solidFill>
                            <a:schemeClr val="tx1"/>
                          </a:solidFill>
                          <a:effectLst/>
                          <a:latin typeface="Times New Roman" panose="02020603050405020304" pitchFamily="18" charset="0"/>
                          <a:ea typeface="+mn-ea"/>
                          <a:cs typeface="Times New Roman" panose="02020603050405020304" pitchFamily="18" charset="0"/>
                        </a:rPr>
                        <a:t> </a:t>
                      </a:r>
                      <a:endParaRPr lang="ru-RU" dirty="0">
                        <a:solidFill>
                          <a:schemeClr val="tx1"/>
                        </a:solidFill>
                        <a:latin typeface="Times New Roman" panose="02020603050405020304" pitchFamily="18" charset="0"/>
                        <a:cs typeface="Times New Roman" panose="02020603050405020304" pitchFamily="18" charset="0"/>
                      </a:endParaRPr>
                    </a:p>
                  </a:txBody>
                  <a:tcPr/>
                </a:tc>
                <a:tc>
                  <a:txBody>
                    <a:bodyPr/>
                    <a:lstStyle/>
                    <a:p>
                      <a:pPr algn="ctr"/>
                      <a:r>
                        <a:rPr lang="en-US" sz="1800" b="1" i="0" kern="1200" dirty="0">
                          <a:solidFill>
                            <a:schemeClr val="tx1"/>
                          </a:solidFill>
                          <a:effectLst/>
                          <a:latin typeface="Times New Roman" panose="02020603050405020304" pitchFamily="18" charset="0"/>
                          <a:ea typeface="+mn-ea"/>
                          <a:cs typeface="Times New Roman" panose="02020603050405020304" pitchFamily="18" charset="0"/>
                        </a:rPr>
                        <a:t>[a:] - [ʌ] </a:t>
                      </a:r>
                      <a:endParaRPr lang="ru-RU" b="1" dirty="0">
                        <a:solidFill>
                          <a:schemeClr val="tx1"/>
                        </a:solidFill>
                        <a:latin typeface="Times New Roman" panose="02020603050405020304" pitchFamily="18" charset="0"/>
                        <a:cs typeface="Times New Roman" panose="02020603050405020304" pitchFamily="18" charset="0"/>
                      </a:endParaRPr>
                    </a:p>
                  </a:txBody>
                  <a:tcPr/>
                </a:tc>
                <a:tc>
                  <a:txBody>
                    <a:bodyPr/>
                    <a:lstStyle/>
                    <a:p>
                      <a:pPr algn="ctr"/>
                      <a:r>
                        <a:rPr lang="en-US" sz="1800" b="1" i="0" kern="1200" dirty="0">
                          <a:solidFill>
                            <a:schemeClr val="tx1"/>
                          </a:solidFill>
                          <a:effectLst/>
                          <a:latin typeface="Times New Roman" panose="02020603050405020304" pitchFamily="18" charset="0"/>
                          <a:ea typeface="+mn-ea"/>
                          <a:cs typeface="Times New Roman" panose="02020603050405020304" pitchFamily="18" charset="0"/>
                        </a:rPr>
                        <a:t>[u:] – [u]</a:t>
                      </a:r>
                      <a:endParaRPr lang="ru-RU" dirty="0">
                        <a:solidFill>
                          <a:schemeClr val="tx1"/>
                        </a:solidFill>
                        <a:latin typeface="Times New Roman" panose="02020603050405020304" pitchFamily="18" charset="0"/>
                        <a:cs typeface="Times New Roman" panose="02020603050405020304" pitchFamily="18" charset="0"/>
                      </a:endParaRPr>
                    </a:p>
                  </a:txBody>
                  <a:tcPr/>
                </a:tc>
                <a:extLst>
                  <a:ext uri="{0D108BD9-81ED-4DB2-BD59-A6C34878D82A}">
                    <a16:rowId xmlns:a16="http://schemas.microsoft.com/office/drawing/2014/main" val="10000"/>
                  </a:ext>
                </a:extLst>
              </a:tr>
              <a:tr h="370840">
                <a:tc>
                  <a:txBody>
                    <a:bodyPr/>
                    <a:lstStyle/>
                    <a:p>
                      <a:pPr algn="ctr"/>
                      <a:r>
                        <a:rPr lang="en-US" dirty="0">
                          <a:latin typeface="Times New Roman" panose="02020603050405020304" pitchFamily="18" charset="0"/>
                          <a:cs typeface="Times New Roman" panose="02020603050405020304" pitchFamily="18" charset="0"/>
                        </a:rPr>
                        <a:t>eat – it</a:t>
                      </a:r>
                    </a:p>
                    <a:p>
                      <a:pPr algn="ctr"/>
                      <a:r>
                        <a:rPr lang="en-US" dirty="0">
                          <a:latin typeface="Times New Roman" panose="02020603050405020304" pitchFamily="18" charset="0"/>
                          <a:cs typeface="Times New Roman" panose="02020603050405020304" pitchFamily="18" charset="0"/>
                        </a:rPr>
                        <a:t>each – itch</a:t>
                      </a:r>
                    </a:p>
                    <a:p>
                      <a:pPr algn="ctr"/>
                      <a:r>
                        <a:rPr lang="en-US" dirty="0">
                          <a:latin typeface="Times New Roman" panose="02020603050405020304" pitchFamily="18" charset="0"/>
                          <a:cs typeface="Times New Roman" panose="02020603050405020304" pitchFamily="18" charset="0"/>
                        </a:rPr>
                        <a:t>leaf – leave</a:t>
                      </a:r>
                    </a:p>
                    <a:p>
                      <a:pPr algn="ctr"/>
                      <a:r>
                        <a:rPr lang="en-US" dirty="0">
                          <a:latin typeface="Times New Roman" panose="02020603050405020304" pitchFamily="18" charset="0"/>
                          <a:cs typeface="Times New Roman" panose="02020603050405020304" pitchFamily="18" charset="0"/>
                        </a:rPr>
                        <a:t>keep – kip</a:t>
                      </a:r>
                    </a:p>
                    <a:p>
                      <a:pPr algn="ctr"/>
                      <a:r>
                        <a:rPr lang="en-US" dirty="0">
                          <a:latin typeface="Times New Roman" panose="02020603050405020304" pitchFamily="18" charset="0"/>
                          <a:cs typeface="Times New Roman" panose="02020603050405020304" pitchFamily="18" charset="0"/>
                        </a:rPr>
                        <a:t>heat - hit</a:t>
                      </a:r>
                      <a:endParaRPr lang="ru-RU" dirty="0">
                        <a:latin typeface="Times New Roman" panose="02020603050405020304" pitchFamily="18" charset="0"/>
                        <a:cs typeface="Times New Roman" panose="02020603050405020304" pitchFamily="18" charset="0"/>
                      </a:endParaRPr>
                    </a:p>
                  </a:txBody>
                  <a:tcPr/>
                </a:tc>
                <a:tc>
                  <a:txBody>
                    <a:bodyPr/>
                    <a:lstStyle/>
                    <a:p>
                      <a:pPr algn="ctr"/>
                      <a:r>
                        <a:rPr lang="en-US" dirty="0">
                          <a:latin typeface="Times New Roman" panose="02020603050405020304" pitchFamily="18" charset="0"/>
                          <a:cs typeface="Times New Roman" panose="02020603050405020304" pitchFamily="18" charset="0"/>
                        </a:rPr>
                        <a:t>sport</a:t>
                      </a:r>
                      <a:r>
                        <a:rPr lang="en-US" baseline="0" dirty="0">
                          <a:latin typeface="Times New Roman" panose="02020603050405020304" pitchFamily="18" charset="0"/>
                          <a:cs typeface="Times New Roman" panose="02020603050405020304" pitchFamily="18" charset="0"/>
                        </a:rPr>
                        <a:t> – spot</a:t>
                      </a:r>
                    </a:p>
                    <a:p>
                      <a:pPr algn="ctr"/>
                      <a:r>
                        <a:rPr lang="en-US" baseline="0" dirty="0">
                          <a:latin typeface="Times New Roman" panose="02020603050405020304" pitchFamily="18" charset="0"/>
                          <a:cs typeface="Times New Roman" panose="02020603050405020304" pitchFamily="18" charset="0"/>
                        </a:rPr>
                        <a:t>short – shot</a:t>
                      </a:r>
                    </a:p>
                    <a:p>
                      <a:pPr algn="ctr"/>
                      <a:r>
                        <a:rPr lang="en-US" baseline="0" dirty="0">
                          <a:latin typeface="Times New Roman" panose="02020603050405020304" pitchFamily="18" charset="0"/>
                          <a:cs typeface="Times New Roman" panose="02020603050405020304" pitchFamily="18" charset="0"/>
                        </a:rPr>
                        <a:t>port – pot</a:t>
                      </a:r>
                    </a:p>
                    <a:p>
                      <a:pPr algn="ctr"/>
                      <a:r>
                        <a:rPr lang="en-US" baseline="0" dirty="0">
                          <a:latin typeface="Times New Roman" panose="02020603050405020304" pitchFamily="18" charset="0"/>
                          <a:cs typeface="Times New Roman" panose="02020603050405020304" pitchFamily="18" charset="0"/>
                        </a:rPr>
                        <a:t>caught – cot</a:t>
                      </a:r>
                    </a:p>
                    <a:p>
                      <a:pPr algn="ctr"/>
                      <a:r>
                        <a:rPr lang="en-US" baseline="0" dirty="0">
                          <a:latin typeface="Times New Roman" panose="02020603050405020304" pitchFamily="18" charset="0"/>
                          <a:cs typeface="Times New Roman" panose="02020603050405020304" pitchFamily="18" charset="0"/>
                        </a:rPr>
                        <a:t>stork - stock</a:t>
                      </a:r>
                      <a:endParaRPr lang="ru-RU" dirty="0">
                        <a:latin typeface="Times New Roman" panose="02020603050405020304" pitchFamily="18" charset="0"/>
                        <a:cs typeface="Times New Roman" panose="02020603050405020304" pitchFamily="18" charset="0"/>
                      </a:endParaRPr>
                    </a:p>
                  </a:txBody>
                  <a:tcPr/>
                </a:tc>
                <a:tc>
                  <a:txBody>
                    <a:bodyPr/>
                    <a:lstStyle/>
                    <a:p>
                      <a:pPr algn="ctr"/>
                      <a:r>
                        <a:rPr lang="en-US" dirty="0">
                          <a:latin typeface="Times New Roman" panose="02020603050405020304" pitchFamily="18" charset="0"/>
                          <a:cs typeface="Times New Roman" panose="02020603050405020304" pitchFamily="18" charset="0"/>
                        </a:rPr>
                        <a:t>dark – duck</a:t>
                      </a:r>
                    </a:p>
                    <a:p>
                      <a:pPr algn="ctr"/>
                      <a:r>
                        <a:rPr lang="en-US" dirty="0">
                          <a:latin typeface="Times New Roman" panose="02020603050405020304" pitchFamily="18" charset="0"/>
                          <a:cs typeface="Times New Roman" panose="02020603050405020304" pitchFamily="18" charset="0"/>
                        </a:rPr>
                        <a:t>heart – hut</a:t>
                      </a:r>
                    </a:p>
                    <a:p>
                      <a:pPr algn="ctr"/>
                      <a:r>
                        <a:rPr lang="en-US" dirty="0">
                          <a:latin typeface="Times New Roman" panose="02020603050405020304" pitchFamily="18" charset="0"/>
                          <a:cs typeface="Times New Roman" panose="02020603050405020304" pitchFamily="18" charset="0"/>
                        </a:rPr>
                        <a:t>calm – come</a:t>
                      </a:r>
                    </a:p>
                    <a:p>
                      <a:pPr algn="ctr"/>
                      <a:r>
                        <a:rPr lang="en-US" dirty="0">
                          <a:latin typeface="Times New Roman" panose="02020603050405020304" pitchFamily="18" charset="0"/>
                          <a:cs typeface="Times New Roman" panose="02020603050405020304" pitchFamily="18" charset="0"/>
                        </a:rPr>
                        <a:t>mast – must</a:t>
                      </a:r>
                    </a:p>
                    <a:p>
                      <a:pPr algn="ctr"/>
                      <a:r>
                        <a:rPr lang="en-US" dirty="0">
                          <a:latin typeface="Times New Roman" panose="02020603050405020304" pitchFamily="18" charset="0"/>
                          <a:cs typeface="Times New Roman" panose="02020603050405020304" pitchFamily="18" charset="0"/>
                        </a:rPr>
                        <a:t>half - huff</a:t>
                      </a:r>
                      <a:endParaRPr lang="ru-RU" dirty="0">
                        <a:latin typeface="Times New Roman" panose="02020603050405020304" pitchFamily="18" charset="0"/>
                        <a:cs typeface="Times New Roman" panose="02020603050405020304" pitchFamily="18" charset="0"/>
                      </a:endParaRPr>
                    </a:p>
                  </a:txBody>
                  <a:tcPr/>
                </a:tc>
                <a:tc>
                  <a:txBody>
                    <a:bodyPr/>
                    <a:lstStyle/>
                    <a:p>
                      <a:pPr algn="ctr"/>
                      <a:r>
                        <a:rPr lang="en-US" dirty="0">
                          <a:latin typeface="Times New Roman" panose="02020603050405020304" pitchFamily="18" charset="0"/>
                          <a:cs typeface="Times New Roman" panose="02020603050405020304" pitchFamily="18" charset="0"/>
                        </a:rPr>
                        <a:t>pool – pull</a:t>
                      </a:r>
                    </a:p>
                    <a:p>
                      <a:pPr algn="ctr"/>
                      <a:r>
                        <a:rPr lang="en-US" dirty="0">
                          <a:latin typeface="Times New Roman" panose="02020603050405020304" pitchFamily="18" charset="0"/>
                          <a:cs typeface="Times New Roman" panose="02020603050405020304" pitchFamily="18" charset="0"/>
                        </a:rPr>
                        <a:t>fool</a:t>
                      </a:r>
                      <a:r>
                        <a:rPr lang="en-US" baseline="0" dirty="0">
                          <a:latin typeface="Times New Roman" panose="02020603050405020304" pitchFamily="18" charset="0"/>
                          <a:cs typeface="Times New Roman" panose="02020603050405020304" pitchFamily="18" charset="0"/>
                        </a:rPr>
                        <a:t> – full</a:t>
                      </a:r>
                    </a:p>
                    <a:p>
                      <a:pPr algn="ctr"/>
                      <a:r>
                        <a:rPr lang="en-US" baseline="0" dirty="0">
                          <a:latin typeface="Times New Roman" panose="02020603050405020304" pitchFamily="18" charset="0"/>
                          <a:cs typeface="Times New Roman" panose="02020603050405020304" pitchFamily="18" charset="0"/>
                        </a:rPr>
                        <a:t>wooed – wood</a:t>
                      </a:r>
                    </a:p>
                    <a:p>
                      <a:pPr algn="ctr"/>
                      <a:r>
                        <a:rPr lang="en-US" baseline="0" dirty="0">
                          <a:latin typeface="Times New Roman" panose="02020603050405020304" pitchFamily="18" charset="0"/>
                          <a:cs typeface="Times New Roman" panose="02020603050405020304" pitchFamily="18" charset="0"/>
                        </a:rPr>
                        <a:t>food – good</a:t>
                      </a:r>
                    </a:p>
                    <a:p>
                      <a:pPr algn="ctr"/>
                      <a:r>
                        <a:rPr lang="en-US" baseline="0" dirty="0">
                          <a:latin typeface="Times New Roman" panose="02020603050405020304" pitchFamily="18" charset="0"/>
                          <a:cs typeface="Times New Roman" panose="02020603050405020304" pitchFamily="18" charset="0"/>
                        </a:rPr>
                        <a:t>nook – book</a:t>
                      </a:r>
                    </a:p>
                    <a:p>
                      <a:pPr algn="ctr"/>
                      <a:r>
                        <a:rPr lang="en-US" baseline="0" dirty="0">
                          <a:latin typeface="Times New Roman" panose="02020603050405020304" pitchFamily="18" charset="0"/>
                          <a:cs typeface="Times New Roman" panose="02020603050405020304" pitchFamily="18" charset="0"/>
                        </a:rPr>
                        <a:t>fruit - put</a:t>
                      </a:r>
                      <a:endParaRPr lang="ru-RU" dirty="0">
                        <a:latin typeface="Times New Roman" panose="02020603050405020304" pitchFamily="18" charset="0"/>
                        <a:cs typeface="Times New Roman" panose="02020603050405020304" pitchFamily="18" charset="0"/>
                      </a:endParaRPr>
                    </a:p>
                  </a:txBody>
                  <a:tcPr/>
                </a:tc>
                <a:extLst>
                  <a:ext uri="{0D108BD9-81ED-4DB2-BD59-A6C34878D82A}">
                    <a16:rowId xmlns:a16="http://schemas.microsoft.com/office/drawing/2014/main" val="10001"/>
                  </a:ext>
                </a:extLst>
              </a:tr>
            </a:tbl>
          </a:graphicData>
        </a:graphic>
      </p:graphicFrame>
      <p:pic>
        <p:nvPicPr>
          <p:cNvPr id="9" name="00000000">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56117" y="2936155"/>
            <a:ext cx="439780" cy="439780"/>
          </a:xfrm>
          <a:prstGeom prst="rect">
            <a:avLst/>
          </a:prstGeom>
        </p:spPr>
      </p:pic>
    </p:spTree>
    <p:extLst>
      <p:ext uri="{BB962C8B-B14F-4D97-AF65-F5344CB8AC3E}">
        <p14:creationId xmlns:p14="http://schemas.microsoft.com/office/powerpoint/2010/main" val="2559173090"/>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9"/>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55954" fill="hold"/>
                                        <p:tgtEl>
                                          <p:spTgt spid="9"/>
                                        </p:tgtEl>
                                      </p:cBhvr>
                                    </p:cmd>
                                  </p:childTnLst>
                                </p:cTn>
                              </p:par>
                            </p:childTnLst>
                          </p:cTn>
                        </p:par>
                      </p:childTnLst>
                    </p:cTn>
                  </p:par>
                </p:childTnLst>
              </p:cTn>
              <p:nextCondLst>
                <p:cond evt="onClick" delay="0">
                  <p:tgtEl>
                    <p:spTgt spid="9"/>
                  </p:tgtEl>
                </p:cond>
              </p:nextCondLst>
            </p:seq>
            <p:audio>
              <p:cMediaNode vol="80000">
                <p:cTn id="7" fill="hold" display="0">
                  <p:stCondLst>
                    <p:cond delay="indefinite"/>
                  </p:stCondLst>
                  <p:endCondLst>
                    <p:cond evt="onStopAudio" delay="0">
                      <p:tgtEl>
                        <p:sldTgt/>
                      </p:tgtEl>
                    </p:cond>
                  </p:endCondLst>
                </p:cTn>
                <p:tgtEl>
                  <p:spTgt spid="9"/>
                </p:tgtEl>
              </p:cMediaNode>
            </p:audi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7" name="TextBox 6"/>
          <p:cNvSpPr txBox="1"/>
          <p:nvPr/>
        </p:nvSpPr>
        <p:spPr>
          <a:xfrm>
            <a:off x="-341194" y="3818"/>
            <a:ext cx="12192000" cy="615553"/>
          </a:xfrm>
          <a:prstGeom prst="rect">
            <a:avLst/>
          </a:prstGeom>
          <a:noFill/>
        </p:spPr>
        <p:txBody>
          <a:bodyPr wrap="square" rtlCol="0">
            <a:spAutoFit/>
          </a:bodyPr>
          <a:lstStyle/>
          <a:p>
            <a:pPr algn="ctr"/>
            <a:r>
              <a:rPr lang="ru-RU" sz="3400" dirty="0">
                <a:solidFill>
                  <a:srgbClr val="002060"/>
                </a:solidFill>
                <a:latin typeface="Times New Roman" panose="02020603050405020304" pitchFamily="18" charset="0"/>
                <a:cs typeface="Times New Roman" panose="02020603050405020304" pitchFamily="18" charset="0"/>
              </a:rPr>
              <a:t> </a:t>
            </a:r>
          </a:p>
        </p:txBody>
      </p:sp>
      <p:sp>
        <p:nvSpPr>
          <p:cNvPr id="3" name="Прямоугольник 2"/>
          <p:cNvSpPr/>
          <p:nvPr/>
        </p:nvSpPr>
        <p:spPr>
          <a:xfrm>
            <a:off x="68239" y="253781"/>
            <a:ext cx="12055521" cy="615553"/>
          </a:xfrm>
          <a:prstGeom prst="rect">
            <a:avLst/>
          </a:prstGeom>
        </p:spPr>
        <p:txBody>
          <a:bodyPr wrap="square">
            <a:spAutoFit/>
          </a:bodyPr>
          <a:lstStyle/>
          <a:p>
            <a:pPr lvl="0" algn="ctr"/>
            <a:endParaRPr lang="ru-RU" sz="3400" dirty="0">
              <a:solidFill>
                <a:prstClr val="black"/>
              </a:solidFill>
            </a:endParaRPr>
          </a:p>
        </p:txBody>
      </p:sp>
      <p:sp>
        <p:nvSpPr>
          <p:cNvPr id="6" name="TextBox 5"/>
          <p:cNvSpPr txBox="1"/>
          <p:nvPr/>
        </p:nvSpPr>
        <p:spPr>
          <a:xfrm>
            <a:off x="0" y="330725"/>
            <a:ext cx="12192000" cy="553998"/>
          </a:xfrm>
          <a:prstGeom prst="rect">
            <a:avLst/>
          </a:prstGeom>
          <a:noFill/>
        </p:spPr>
        <p:txBody>
          <a:bodyPr wrap="square" rtlCol="0">
            <a:spAutoFit/>
          </a:bodyPr>
          <a:lstStyle/>
          <a:p>
            <a:pPr lvl="0" algn="ctr">
              <a:defRPr/>
            </a:pPr>
            <a:r>
              <a:rPr lang="ru-RU" sz="3000" b="1" u="sng" kern="0" dirty="0">
                <a:solidFill>
                  <a:srgbClr val="002060"/>
                </a:solidFill>
                <a:latin typeface="Times New Roman" panose="02020603050405020304" pitchFamily="18" charset="0"/>
                <a:cs typeface="Times New Roman" panose="02020603050405020304" pitchFamily="18" charset="0"/>
              </a:rPr>
              <a:t>1.</a:t>
            </a:r>
            <a:r>
              <a:rPr lang="en-US" sz="3000" b="1" u="sng" kern="0" dirty="0">
                <a:solidFill>
                  <a:srgbClr val="002060"/>
                </a:solidFill>
                <a:latin typeface="Times New Roman" panose="02020603050405020304" pitchFamily="18" charset="0"/>
                <a:cs typeface="Times New Roman" panose="02020603050405020304" pitchFamily="18" charset="0"/>
              </a:rPr>
              <a:t> Everyday Activities. Shopping</a:t>
            </a:r>
            <a:r>
              <a:rPr lang="ru-RU" sz="3000" b="1" u="sng" kern="0" dirty="0">
                <a:solidFill>
                  <a:srgbClr val="002060"/>
                </a:solidFill>
                <a:latin typeface="Times New Roman" panose="02020603050405020304" pitchFamily="18" charset="0"/>
                <a:cs typeface="Times New Roman" panose="02020603050405020304" pitchFamily="18" charset="0"/>
              </a:rPr>
              <a:t> </a:t>
            </a:r>
          </a:p>
        </p:txBody>
      </p:sp>
      <p:sp>
        <p:nvSpPr>
          <p:cNvPr id="2" name="Прямоугольник 1"/>
          <p:cNvSpPr/>
          <p:nvPr/>
        </p:nvSpPr>
        <p:spPr>
          <a:xfrm>
            <a:off x="430983" y="1235624"/>
            <a:ext cx="11692777" cy="646331"/>
          </a:xfrm>
          <a:prstGeom prst="rect">
            <a:avLst/>
          </a:prstGeom>
        </p:spPr>
        <p:txBody>
          <a:bodyPr wrap="square">
            <a:spAutoFit/>
          </a:bodyPr>
          <a:lstStyle/>
          <a:p>
            <a:pPr algn="just"/>
            <a:r>
              <a:rPr lang="en-US" b="1" dirty="0">
                <a:solidFill>
                  <a:srgbClr val="002060"/>
                </a:solidFill>
                <a:latin typeface="Times New Roman" panose="02020603050405020304" pitchFamily="18" charset="0"/>
                <a:cs typeface="Times New Roman" panose="02020603050405020304" pitchFamily="18" charset="0"/>
              </a:rPr>
              <a:t>2. Read the words. Circle the short sounds and underline the long ones. Listen to check your answers. Then listen and             repeat. </a:t>
            </a:r>
            <a:endParaRPr lang="ru-RU" dirty="0"/>
          </a:p>
        </p:txBody>
      </p:sp>
      <p:pic>
        <p:nvPicPr>
          <p:cNvPr id="5" name="00000001">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9"/>
          <a:stretch>
            <a:fillRect/>
          </a:stretch>
        </p:blipFill>
        <p:spPr>
          <a:xfrm>
            <a:off x="98804" y="1301991"/>
            <a:ext cx="323165" cy="323165"/>
          </a:xfrm>
          <a:prstGeom prst="rect">
            <a:avLst/>
          </a:prstGeom>
        </p:spPr>
      </p:pic>
      <p:graphicFrame>
        <p:nvGraphicFramePr>
          <p:cNvPr id="9" name="Таблица 8"/>
          <p:cNvGraphicFramePr>
            <a:graphicFrameLocks noGrp="1"/>
          </p:cNvGraphicFramePr>
          <p:nvPr>
            <p:extLst>
              <p:ext uri="{D42A27DB-BD31-4B8C-83A1-F6EECF244321}">
                <p14:modId xmlns:p14="http://schemas.microsoft.com/office/powerpoint/2010/main" val="2194758701"/>
              </p:ext>
            </p:extLst>
          </p:nvPr>
        </p:nvGraphicFramePr>
        <p:xfrm>
          <a:off x="329904" y="1870236"/>
          <a:ext cx="11682484" cy="1493557"/>
        </p:xfrm>
        <a:graphic>
          <a:graphicData uri="http://schemas.openxmlformats.org/drawingml/2006/table">
            <a:tbl>
              <a:tblPr firstRow="1" bandRow="1">
                <a:tableStyleId>{69CF1AB2-1976-4502-BF36-3FF5EA218861}</a:tableStyleId>
              </a:tblPr>
              <a:tblGrid>
                <a:gridCol w="2532659">
                  <a:extLst>
                    <a:ext uri="{9D8B030D-6E8A-4147-A177-3AD203B41FA5}">
                      <a16:colId xmlns:a16="http://schemas.microsoft.com/office/drawing/2014/main" val="20000"/>
                    </a:ext>
                  </a:extLst>
                </a:gridCol>
                <a:gridCol w="9149825">
                  <a:extLst>
                    <a:ext uri="{9D8B030D-6E8A-4147-A177-3AD203B41FA5}">
                      <a16:colId xmlns:a16="http://schemas.microsoft.com/office/drawing/2014/main" val="20001"/>
                    </a:ext>
                  </a:extLst>
                </a:gridCol>
              </a:tblGrid>
              <a:tr h="370840">
                <a:tc>
                  <a:txBody>
                    <a:bodyPr/>
                    <a:lstStyle/>
                    <a:p>
                      <a:pPr algn="ctr"/>
                      <a:r>
                        <a:rPr lang="en-US" dirty="0">
                          <a:latin typeface="Times New Roman" panose="02020603050405020304" pitchFamily="18" charset="0"/>
                          <a:cs typeface="Times New Roman" panose="02020603050405020304" pitchFamily="18" charset="0"/>
                        </a:rPr>
                        <a:t>[</a:t>
                      </a:r>
                      <a:r>
                        <a:rPr lang="en-US" dirty="0" err="1">
                          <a:latin typeface="Times New Roman" panose="02020603050405020304" pitchFamily="18" charset="0"/>
                          <a:cs typeface="Times New Roman" panose="02020603050405020304" pitchFamily="18" charset="0"/>
                        </a:rPr>
                        <a:t>i</a:t>
                      </a:r>
                      <a:r>
                        <a:rPr lang="en-US" dirty="0">
                          <a:latin typeface="Times New Roman" panose="02020603050405020304" pitchFamily="18" charset="0"/>
                          <a:cs typeface="Times New Roman" panose="02020603050405020304" pitchFamily="18" charset="0"/>
                        </a:rPr>
                        <a:t>:] – [</a:t>
                      </a:r>
                      <a:r>
                        <a:rPr lang="en-US" dirty="0" err="1">
                          <a:latin typeface="Times New Roman" panose="02020603050405020304" pitchFamily="18" charset="0"/>
                          <a:cs typeface="Times New Roman" panose="02020603050405020304" pitchFamily="18" charset="0"/>
                        </a:rPr>
                        <a:t>i</a:t>
                      </a:r>
                      <a:r>
                        <a:rPr lang="en-US" dirty="0">
                          <a:latin typeface="Times New Roman" panose="02020603050405020304" pitchFamily="18" charset="0"/>
                          <a:cs typeface="Times New Roman" panose="02020603050405020304" pitchFamily="18" charset="0"/>
                        </a:rPr>
                        <a:t>]</a:t>
                      </a:r>
                      <a:endParaRPr lang="ru-RU" dirty="0">
                        <a:solidFill>
                          <a:schemeClr val="tx1"/>
                        </a:solidFill>
                        <a:latin typeface="Times New Roman" panose="02020603050405020304" pitchFamily="18" charset="0"/>
                        <a:cs typeface="Times New Roman" panose="02020603050405020304" pitchFamily="18" charset="0"/>
                      </a:endParaRPr>
                    </a:p>
                  </a:txBody>
                  <a:tcPr/>
                </a:tc>
                <a:tc>
                  <a:txBody>
                    <a:bodyPr/>
                    <a:lstStyle/>
                    <a:p>
                      <a:r>
                        <a:rPr lang="en-US" b="0" dirty="0">
                          <a:latin typeface="Times New Roman" panose="02020603050405020304" pitchFamily="18" charset="0"/>
                          <a:cs typeface="Times New Roman" panose="02020603050405020304" pitchFamily="18" charset="0"/>
                        </a:rPr>
                        <a:t>trip, asleep, dream, evening,</a:t>
                      </a:r>
                      <a:r>
                        <a:rPr lang="en-US" b="0" baseline="0" dirty="0">
                          <a:latin typeface="Times New Roman" panose="02020603050405020304" pitchFamily="18" charset="0"/>
                          <a:cs typeface="Times New Roman" panose="02020603050405020304" pitchFamily="18" charset="0"/>
                        </a:rPr>
                        <a:t> interesting, machine, clean, building, thief, leave, lift</a:t>
                      </a:r>
                      <a:endParaRPr lang="ru-RU" b="0" dirty="0">
                        <a:latin typeface="Times New Roman" panose="02020603050405020304" pitchFamily="18" charset="0"/>
                        <a:cs typeface="Times New Roman" panose="02020603050405020304" pitchFamily="18" charset="0"/>
                      </a:endParaRPr>
                    </a:p>
                  </a:txBody>
                  <a:tcPr/>
                </a:tc>
                <a:extLst>
                  <a:ext uri="{0D108BD9-81ED-4DB2-BD59-A6C34878D82A}">
                    <a16:rowId xmlns:a16="http://schemas.microsoft.com/office/drawing/2014/main" val="10000"/>
                  </a:ext>
                </a:extLst>
              </a:tr>
              <a:tr h="381037">
                <a:tc>
                  <a:txBody>
                    <a:bodyPr/>
                    <a:lstStyle/>
                    <a:p>
                      <a:pPr algn="ctr"/>
                      <a:r>
                        <a:rPr lang="en-US" b="1" dirty="0">
                          <a:latin typeface="Times New Roman" panose="02020603050405020304" pitchFamily="18" charset="0"/>
                          <a:cs typeface="Times New Roman" panose="02020603050405020304" pitchFamily="18" charset="0"/>
                        </a:rPr>
                        <a:t>[ɔ:] - [ɔ] </a:t>
                      </a:r>
                    </a:p>
                  </a:txBody>
                  <a:tcPr/>
                </a:tc>
                <a:tc>
                  <a:txBody>
                    <a:bodyPr/>
                    <a:lstStyle/>
                    <a:p>
                      <a:r>
                        <a:rPr lang="en-US" b="0" dirty="0">
                          <a:latin typeface="Times New Roman" panose="02020603050405020304" pitchFamily="18" charset="0"/>
                          <a:cs typeface="Times New Roman" panose="02020603050405020304" pitchFamily="18" charset="0"/>
                        </a:rPr>
                        <a:t>holiday, cough, chalk, course, autumn, drawn, wash, body, hospital, pour, walk, short, shone </a:t>
                      </a:r>
                      <a:endParaRPr lang="ru-RU" b="0" dirty="0">
                        <a:latin typeface="Times New Roman" panose="02020603050405020304" pitchFamily="18" charset="0"/>
                        <a:cs typeface="Times New Roman" panose="02020603050405020304" pitchFamily="18" charset="0"/>
                      </a:endParaRPr>
                    </a:p>
                  </a:txBody>
                  <a:tcPr/>
                </a:tc>
                <a:extLst>
                  <a:ext uri="{0D108BD9-81ED-4DB2-BD59-A6C34878D82A}">
                    <a16:rowId xmlns:a16="http://schemas.microsoft.com/office/drawing/2014/main" val="10001"/>
                  </a:ext>
                </a:extLst>
              </a:tr>
              <a:tr h="37084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800" b="1" i="0" kern="1200" dirty="0">
                          <a:solidFill>
                            <a:schemeClr val="tx1"/>
                          </a:solidFill>
                          <a:effectLst/>
                          <a:latin typeface="Times New Roman" panose="02020603050405020304" pitchFamily="18" charset="0"/>
                          <a:ea typeface="+mn-ea"/>
                          <a:cs typeface="Times New Roman" panose="02020603050405020304" pitchFamily="18" charset="0"/>
                        </a:rPr>
                        <a:t>[a:] - [ʌ] </a:t>
                      </a:r>
                      <a:endParaRPr lang="ru-RU" b="1" dirty="0">
                        <a:solidFill>
                          <a:schemeClr val="tx1"/>
                        </a:solidFill>
                        <a:latin typeface="Times New Roman" panose="02020603050405020304" pitchFamily="18" charset="0"/>
                        <a:cs typeface="Times New Roman" panose="02020603050405020304" pitchFamily="18" charset="0"/>
                      </a:endParaRPr>
                    </a:p>
                  </a:txBody>
                  <a:tcPr/>
                </a:tc>
                <a:tc>
                  <a:txBody>
                    <a:bodyPr/>
                    <a:lstStyle/>
                    <a:p>
                      <a:r>
                        <a:rPr lang="en-US" b="0" dirty="0">
                          <a:latin typeface="Times New Roman" panose="02020603050405020304" pitchFamily="18" charset="0"/>
                          <a:cs typeface="Times New Roman" panose="02020603050405020304" pitchFamily="18" charset="0"/>
                        </a:rPr>
                        <a:t>army, rather, hard, trouble, pass, enough,</a:t>
                      </a:r>
                      <a:r>
                        <a:rPr lang="en-US" b="0" baseline="0" dirty="0">
                          <a:latin typeface="Times New Roman" panose="02020603050405020304" pitchFamily="18" charset="0"/>
                          <a:cs typeface="Times New Roman" panose="02020603050405020304" pitchFamily="18" charset="0"/>
                        </a:rPr>
                        <a:t> father, after, lunch, nut, tongue, class, park, none</a:t>
                      </a:r>
                      <a:endParaRPr lang="ru-RU" b="0" dirty="0">
                        <a:latin typeface="Times New Roman" panose="02020603050405020304" pitchFamily="18" charset="0"/>
                        <a:cs typeface="Times New Roman" panose="02020603050405020304" pitchFamily="18" charset="0"/>
                      </a:endParaRPr>
                    </a:p>
                  </a:txBody>
                  <a:tcPr/>
                </a:tc>
                <a:extLst>
                  <a:ext uri="{0D108BD9-81ED-4DB2-BD59-A6C34878D82A}">
                    <a16:rowId xmlns:a16="http://schemas.microsoft.com/office/drawing/2014/main" val="10002"/>
                  </a:ext>
                </a:extLst>
              </a:tr>
              <a:tr h="37084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800" b="1" i="0" kern="1200" dirty="0">
                          <a:solidFill>
                            <a:schemeClr val="tx1"/>
                          </a:solidFill>
                          <a:effectLst/>
                          <a:latin typeface="Times New Roman" panose="02020603050405020304" pitchFamily="18" charset="0"/>
                          <a:ea typeface="+mn-ea"/>
                          <a:cs typeface="Times New Roman" panose="02020603050405020304" pitchFamily="18" charset="0"/>
                        </a:rPr>
                        <a:t>[u:] – [u]</a:t>
                      </a:r>
                      <a:endParaRPr lang="ru-RU" dirty="0">
                        <a:solidFill>
                          <a:schemeClr val="tx1"/>
                        </a:solidFill>
                        <a:latin typeface="Times New Roman" panose="02020603050405020304" pitchFamily="18" charset="0"/>
                        <a:cs typeface="Times New Roman" panose="02020603050405020304" pitchFamily="18" charset="0"/>
                      </a:endParaRPr>
                    </a:p>
                  </a:txBody>
                  <a:tcPr/>
                </a:tc>
                <a:tc>
                  <a:txBody>
                    <a:bodyPr/>
                    <a:lstStyle/>
                    <a:p>
                      <a:r>
                        <a:rPr lang="en-US" b="0" dirty="0">
                          <a:latin typeface="Times New Roman" panose="02020603050405020304" pitchFamily="18" charset="0"/>
                          <a:cs typeface="Times New Roman" panose="02020603050405020304" pitchFamily="18" charset="0"/>
                        </a:rPr>
                        <a:t>school, look, full, push, pool, soup, understood, balloon, fruit, put, wolf, queue, furious,</a:t>
                      </a:r>
                      <a:r>
                        <a:rPr lang="en-US" b="0" baseline="0" dirty="0">
                          <a:latin typeface="Times New Roman" panose="02020603050405020304" pitchFamily="18" charset="0"/>
                          <a:cs typeface="Times New Roman" panose="02020603050405020304" pitchFamily="18" charset="0"/>
                        </a:rPr>
                        <a:t> good</a:t>
                      </a:r>
                      <a:endParaRPr lang="ru-RU" b="0" dirty="0">
                        <a:latin typeface="Times New Roman" panose="02020603050405020304" pitchFamily="18" charset="0"/>
                        <a:cs typeface="Times New Roman" panose="02020603050405020304" pitchFamily="18" charset="0"/>
                      </a:endParaRPr>
                    </a:p>
                  </a:txBody>
                  <a:tcPr/>
                </a:tc>
                <a:extLst>
                  <a:ext uri="{0D108BD9-81ED-4DB2-BD59-A6C34878D82A}">
                    <a16:rowId xmlns:a16="http://schemas.microsoft.com/office/drawing/2014/main" val="10003"/>
                  </a:ext>
                </a:extLst>
              </a:tr>
            </a:tbl>
          </a:graphicData>
        </a:graphic>
      </p:graphicFrame>
      <p:sp>
        <p:nvSpPr>
          <p:cNvPr id="10" name="Прямоугольник 9"/>
          <p:cNvSpPr/>
          <p:nvPr/>
        </p:nvSpPr>
        <p:spPr>
          <a:xfrm>
            <a:off x="430983" y="3352856"/>
            <a:ext cx="12022682" cy="646331"/>
          </a:xfrm>
          <a:prstGeom prst="rect">
            <a:avLst/>
          </a:prstGeom>
        </p:spPr>
        <p:txBody>
          <a:bodyPr wrap="square">
            <a:spAutoFit/>
          </a:bodyPr>
          <a:lstStyle/>
          <a:p>
            <a:pPr algn="just"/>
            <a:r>
              <a:rPr lang="en-US" b="1" dirty="0">
                <a:solidFill>
                  <a:srgbClr val="002060"/>
                </a:solidFill>
                <a:latin typeface="Times New Roman" panose="02020603050405020304" pitchFamily="18" charset="0"/>
                <a:cs typeface="Times New Roman" panose="02020603050405020304" pitchFamily="18" charset="0"/>
              </a:rPr>
              <a:t>3. Read the text. Circle the short sounds and underline the long ones. Listen to check your answers. Listen and repeat </a:t>
            </a:r>
          </a:p>
          <a:p>
            <a:pPr algn="just"/>
            <a:r>
              <a:rPr lang="en-US" b="1" dirty="0">
                <a:solidFill>
                  <a:srgbClr val="002060"/>
                </a:solidFill>
                <a:latin typeface="Times New Roman" panose="02020603050405020304" pitchFamily="18" charset="0"/>
                <a:cs typeface="Times New Roman" panose="02020603050405020304" pitchFamily="18" charset="0"/>
              </a:rPr>
              <a:t>after the speaker, then practice reading with the recorder.</a:t>
            </a:r>
            <a:endParaRPr lang="ru-RU" dirty="0"/>
          </a:p>
        </p:txBody>
      </p:sp>
      <p:graphicFrame>
        <p:nvGraphicFramePr>
          <p:cNvPr id="11" name="Таблица 10"/>
          <p:cNvGraphicFramePr>
            <a:graphicFrameLocks noGrp="1"/>
          </p:cNvGraphicFramePr>
          <p:nvPr>
            <p:extLst>
              <p:ext uri="{D42A27DB-BD31-4B8C-83A1-F6EECF244321}">
                <p14:modId xmlns:p14="http://schemas.microsoft.com/office/powerpoint/2010/main" val="920090831"/>
              </p:ext>
            </p:extLst>
          </p:nvPr>
        </p:nvGraphicFramePr>
        <p:xfrm>
          <a:off x="329904" y="4015931"/>
          <a:ext cx="11682484" cy="2011680"/>
        </p:xfrm>
        <a:graphic>
          <a:graphicData uri="http://schemas.openxmlformats.org/drawingml/2006/table">
            <a:tbl>
              <a:tblPr firstRow="1" bandRow="1">
                <a:tableStyleId>{69CF1AB2-1976-4502-BF36-3FF5EA218861}</a:tableStyleId>
              </a:tblPr>
              <a:tblGrid>
                <a:gridCol w="11682484">
                  <a:extLst>
                    <a:ext uri="{9D8B030D-6E8A-4147-A177-3AD203B41FA5}">
                      <a16:colId xmlns:a16="http://schemas.microsoft.com/office/drawing/2014/main" val="20000"/>
                    </a:ext>
                  </a:extLst>
                </a:gridCol>
              </a:tblGrid>
              <a:tr h="370840">
                <a:tc>
                  <a:txBody>
                    <a:bodyPr/>
                    <a:lstStyle/>
                    <a:p>
                      <a:pPr algn="just"/>
                      <a:r>
                        <a:rPr lang="en-US" b="0" dirty="0">
                          <a:solidFill>
                            <a:schemeClr val="tx1"/>
                          </a:solidFill>
                          <a:latin typeface="Times New Roman" panose="02020603050405020304" pitchFamily="18" charset="0"/>
                          <a:cs typeface="Times New Roman" panose="02020603050405020304" pitchFamily="18" charset="0"/>
                        </a:rPr>
                        <a:t>Shopping must be one of the world’s most popular hobbies. I hate it. There’s nothing more boring than wandering around shopping malls. What a waste of time. I know a lot of people who like window shopping – just walking around shops without wanting to buy anything. Crazy! My plan for shopping is ‘quickly in, quickly out’. If I have to go shopping, I go in the morning on a weekday. This is when the stores are empty and you can get what you want quickly, without thousands of other shoppers getting in your way. The worst time to go shopping is on a Saturday afternoon during sale season. It seems as though all of the world’s bargain hunters are in the same store as you. I was happy when online shopping came along. This is very relaxing.</a:t>
                      </a:r>
                    </a:p>
                  </a:txBody>
                  <a:tcPr anchor="ctr"/>
                </a:tc>
                <a:extLst>
                  <a:ext uri="{0D108BD9-81ED-4DB2-BD59-A6C34878D82A}">
                    <a16:rowId xmlns:a16="http://schemas.microsoft.com/office/drawing/2014/main" val="10000"/>
                  </a:ext>
                </a:extLst>
              </a:tr>
            </a:tbl>
          </a:graphicData>
        </a:graphic>
      </p:graphicFrame>
      <p:pic>
        <p:nvPicPr>
          <p:cNvPr id="12" name="shopping">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9"/>
          <a:stretch>
            <a:fillRect/>
          </a:stretch>
        </p:blipFill>
        <p:spPr>
          <a:xfrm>
            <a:off x="128456" y="3503107"/>
            <a:ext cx="345828" cy="345828"/>
          </a:xfrm>
          <a:prstGeom prst="rect">
            <a:avLst/>
          </a:prstGeom>
        </p:spPr>
      </p:pic>
      <p:sp>
        <p:nvSpPr>
          <p:cNvPr id="13" name="Прямоугольник 12"/>
          <p:cNvSpPr/>
          <p:nvPr/>
        </p:nvSpPr>
        <p:spPr>
          <a:xfrm>
            <a:off x="430983" y="6070318"/>
            <a:ext cx="11271484" cy="646331"/>
          </a:xfrm>
          <a:prstGeom prst="rect">
            <a:avLst/>
          </a:prstGeom>
        </p:spPr>
        <p:txBody>
          <a:bodyPr wrap="none">
            <a:spAutoFit/>
          </a:bodyPr>
          <a:lstStyle/>
          <a:p>
            <a:r>
              <a:rPr lang="en-US" b="1" dirty="0">
                <a:solidFill>
                  <a:srgbClr val="002060"/>
                </a:solidFill>
                <a:latin typeface="Times New Roman" panose="02020603050405020304" pitchFamily="18" charset="0"/>
                <a:cs typeface="Times New Roman" panose="02020603050405020304" pitchFamily="18" charset="0"/>
              </a:rPr>
              <a:t>   </a:t>
            </a:r>
            <a:r>
              <a:rPr lang="en-US" b="1" dirty="0">
                <a:solidFill>
                  <a:srgbClr val="C00000"/>
                </a:solidFill>
                <a:latin typeface="Times New Roman" panose="02020603050405020304" pitchFamily="18" charset="0"/>
                <a:cs typeface="Times New Roman" panose="02020603050405020304" pitchFamily="18" charset="0"/>
              </a:rPr>
              <a:t>Exam task. </a:t>
            </a:r>
            <a:r>
              <a:rPr lang="en-US" b="1" dirty="0">
                <a:solidFill>
                  <a:srgbClr val="002060"/>
                </a:solidFill>
                <a:latin typeface="Times New Roman" panose="02020603050405020304" pitchFamily="18" charset="0"/>
                <a:cs typeface="Times New Roman" panose="02020603050405020304" pitchFamily="18" charset="0"/>
              </a:rPr>
              <a:t>Imagine that you are reading the text in Ex. 3 to your friend. You have 1.5 minutes to read the text </a:t>
            </a:r>
          </a:p>
          <a:p>
            <a:r>
              <a:rPr lang="en-US" b="1" dirty="0">
                <a:solidFill>
                  <a:srgbClr val="002060"/>
                </a:solidFill>
                <a:latin typeface="Times New Roman" panose="02020603050405020304" pitchFamily="18" charset="0"/>
                <a:cs typeface="Times New Roman" panose="02020603050405020304" pitchFamily="18" charset="0"/>
              </a:rPr>
              <a:t>Silently, then be ready to read it out aloud</a:t>
            </a:r>
            <a:endParaRPr lang="ru-RU" dirty="0"/>
          </a:p>
        </p:txBody>
      </p:sp>
      <p:pic>
        <p:nvPicPr>
          <p:cNvPr id="14" name="90-seconds-timer_VE0gFJDx">
            <a:hlinkClick r:id="" action="ppaction://media"/>
          </p:cNvPr>
          <p:cNvPicPr>
            <a:picLocks noChangeAspect="1"/>
          </p:cNvPicPr>
          <p:nvPr>
            <a:videoFile r:link="rId6"/>
            <p:extLst>
              <p:ext uri="{DAA4B4D4-6D71-4841-9C94-3DE7FCFB9230}">
                <p14:media xmlns:p14="http://schemas.microsoft.com/office/powerpoint/2010/main" r:embed="rId5"/>
              </p:ext>
            </p:extLst>
          </p:nvPr>
        </p:nvPicPr>
        <p:blipFill>
          <a:blip r:embed="rId10"/>
          <a:stretch>
            <a:fillRect/>
          </a:stretch>
        </p:blipFill>
        <p:spPr>
          <a:xfrm>
            <a:off x="-22986" y="6045804"/>
            <a:ext cx="705780" cy="397001"/>
          </a:xfrm>
          <a:prstGeom prst="rect">
            <a:avLst/>
          </a:prstGeom>
        </p:spPr>
      </p:pic>
    </p:spTree>
    <p:extLst>
      <p:ext uri="{BB962C8B-B14F-4D97-AF65-F5344CB8AC3E}">
        <p14:creationId xmlns:p14="http://schemas.microsoft.com/office/powerpoint/2010/main" val="1660936728"/>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85080" fill="hold"/>
                                        <p:tgtEl>
                                          <p:spTgt spid="5"/>
                                        </p:tgtEl>
                                      </p:cBhvr>
                                    </p:cmd>
                                  </p:childTnLst>
                                </p:cTn>
                              </p:par>
                            </p:childTnLst>
                          </p:cTn>
                        </p:par>
                      </p:childTnLst>
                    </p:cTn>
                  </p:par>
                </p:childTnLst>
              </p:cTn>
              <p:nextCondLst>
                <p:cond evt="onClick" delay="0">
                  <p:tgtEl>
                    <p:spTgt spid="5"/>
                  </p:tgtEl>
                </p:cond>
              </p:nextCondLst>
            </p:seq>
            <p:audio>
              <p:cMediaNode vol="80000">
                <p:cTn id="7" fill="hold" display="0">
                  <p:stCondLst>
                    <p:cond delay="indefinite"/>
                  </p:stCondLst>
                  <p:endCondLst>
                    <p:cond evt="onStopAudio" delay="0">
                      <p:tgtEl>
                        <p:sldTgt/>
                      </p:tgtEl>
                    </p:cond>
                  </p:endCondLst>
                </p:cTn>
                <p:tgtEl>
                  <p:spTgt spid="5"/>
                </p:tgtEl>
              </p:cMediaNode>
            </p:audio>
            <p:seq concurrent="1" nextAc="seek">
              <p:cTn id="8" restart="whenNotActive" fill="hold" evtFilter="cancelBubble" nodeType="interactiveSeq">
                <p:stCondLst>
                  <p:cond evt="onClick" delay="0">
                    <p:tgtEl>
                      <p:spTgt spid="12"/>
                    </p:tgtEl>
                  </p:cond>
                </p:stCondLst>
                <p:endSync evt="end" delay="0">
                  <p:rtn val="all"/>
                </p:endSync>
                <p:childTnLst>
                  <p:par>
                    <p:cTn id="9" fill="hold">
                      <p:stCondLst>
                        <p:cond delay="0"/>
                      </p:stCondLst>
                      <p:childTnLst>
                        <p:par>
                          <p:cTn id="10" fill="hold">
                            <p:stCondLst>
                              <p:cond delay="0"/>
                            </p:stCondLst>
                            <p:childTnLst>
                              <p:par>
                                <p:cTn id="11" presetID="1" presetClass="mediacall" presetSubtype="0" fill="hold" nodeType="clickEffect">
                                  <p:stCondLst>
                                    <p:cond delay="0"/>
                                  </p:stCondLst>
                                  <p:childTnLst>
                                    <p:cmd type="call" cmd="playFrom(0.0)">
                                      <p:cBhvr>
                                        <p:cTn id="12" dur="59951" fill="hold"/>
                                        <p:tgtEl>
                                          <p:spTgt spid="12"/>
                                        </p:tgtEl>
                                      </p:cBhvr>
                                    </p:cmd>
                                  </p:childTnLst>
                                </p:cTn>
                              </p:par>
                            </p:childTnLst>
                          </p:cTn>
                        </p:par>
                      </p:childTnLst>
                    </p:cTn>
                  </p:par>
                </p:childTnLst>
              </p:cTn>
              <p:nextCondLst>
                <p:cond evt="onClick" delay="0">
                  <p:tgtEl>
                    <p:spTgt spid="12"/>
                  </p:tgtEl>
                </p:cond>
              </p:nextCondLst>
            </p:seq>
            <p:audio>
              <p:cMediaNode vol="80000">
                <p:cTn id="13" fill="hold" display="0">
                  <p:stCondLst>
                    <p:cond delay="indefinite"/>
                  </p:stCondLst>
                  <p:endCondLst>
                    <p:cond evt="onStopAudio" delay="0">
                      <p:tgtEl>
                        <p:sldTgt/>
                      </p:tgtEl>
                    </p:cond>
                  </p:endCondLst>
                </p:cTn>
                <p:tgtEl>
                  <p:spTgt spid="12"/>
                </p:tgtEl>
              </p:cMediaNode>
            </p:audio>
            <p:seq concurrent="1" nextAc="seek">
              <p:cTn id="14" restart="whenNotActive" fill="hold" evtFilter="cancelBubble" nodeType="interactiveSeq">
                <p:stCondLst>
                  <p:cond evt="onClick" delay="0">
                    <p:tgtEl>
                      <p:spTgt spid="14"/>
                    </p:tgtEl>
                  </p:cond>
                </p:stCondLst>
                <p:endSync evt="end" delay="0">
                  <p:rtn val="all"/>
                </p:endSync>
                <p:childTnLst>
                  <p:par>
                    <p:cTn id="15" fill="hold">
                      <p:stCondLst>
                        <p:cond delay="0"/>
                      </p:stCondLst>
                      <p:childTnLst>
                        <p:par>
                          <p:cTn id="16" fill="hold">
                            <p:stCondLst>
                              <p:cond delay="0"/>
                            </p:stCondLst>
                            <p:childTnLst>
                              <p:par>
                                <p:cTn id="17" presetID="2" presetClass="mediacall" presetSubtype="0" fill="hold" nodeType="clickEffect">
                                  <p:stCondLst>
                                    <p:cond delay="0"/>
                                  </p:stCondLst>
                                  <p:childTnLst>
                                    <p:cmd type="call" cmd="togglePause">
                                      <p:cBhvr>
                                        <p:cTn id="18" dur="1" fill="hold"/>
                                        <p:tgtEl>
                                          <p:spTgt spid="14"/>
                                        </p:tgtEl>
                                      </p:cBhvr>
                                    </p:cmd>
                                  </p:childTnLst>
                                </p:cTn>
                              </p:par>
                            </p:childTnLst>
                          </p:cTn>
                        </p:par>
                      </p:childTnLst>
                    </p:cTn>
                  </p:par>
                </p:childTnLst>
              </p:cTn>
              <p:nextCondLst>
                <p:cond evt="onClick" delay="0">
                  <p:tgtEl>
                    <p:spTgt spid="14"/>
                  </p:tgtEl>
                </p:cond>
              </p:nextCondLst>
            </p:seq>
            <p:video>
              <p:cMediaNode vol="80000">
                <p:cTn id="19" fill="remove" display="0">
                  <p:stCondLst>
                    <p:cond delay="indefinite"/>
                  </p:stCondLst>
                </p:cTn>
                <p:tgtEl>
                  <p:spTgt spid="14"/>
                </p:tgtEl>
              </p:cMediaNode>
            </p:vide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7" name="TextBox 6"/>
          <p:cNvSpPr txBox="1"/>
          <p:nvPr/>
        </p:nvSpPr>
        <p:spPr>
          <a:xfrm>
            <a:off x="-393117" y="0"/>
            <a:ext cx="12192000" cy="615553"/>
          </a:xfrm>
          <a:prstGeom prst="rect">
            <a:avLst/>
          </a:prstGeom>
          <a:noFill/>
        </p:spPr>
        <p:txBody>
          <a:bodyPr wrap="square" rtlCol="0">
            <a:spAutoFit/>
          </a:bodyPr>
          <a:lstStyle/>
          <a:p>
            <a:pPr algn="ctr"/>
            <a:endParaRPr lang="ru-RU" sz="3400" dirty="0">
              <a:solidFill>
                <a:srgbClr val="002060"/>
              </a:solidFill>
              <a:latin typeface="Times New Roman" panose="02020603050405020304" pitchFamily="18" charset="0"/>
              <a:cs typeface="Times New Roman" panose="02020603050405020304" pitchFamily="18" charset="0"/>
            </a:endParaRPr>
          </a:p>
        </p:txBody>
      </p:sp>
      <p:sp>
        <p:nvSpPr>
          <p:cNvPr id="8" name="Прямоугольник 7"/>
          <p:cNvSpPr/>
          <p:nvPr/>
        </p:nvSpPr>
        <p:spPr>
          <a:xfrm>
            <a:off x="0" y="1171584"/>
            <a:ext cx="12192000" cy="1791260"/>
          </a:xfrm>
          <a:prstGeom prst="rect">
            <a:avLst/>
          </a:prstGeom>
        </p:spPr>
        <p:txBody>
          <a:bodyPr wrap="square">
            <a:spAutoFit/>
          </a:bodyPr>
          <a:lstStyle/>
          <a:p>
            <a:pPr lvl="0" algn="just">
              <a:lnSpc>
                <a:spcPct val="115000"/>
              </a:lnSpc>
              <a:spcAft>
                <a:spcPts val="0"/>
              </a:spcAft>
            </a:pPr>
            <a:endParaRPr lang="ru-RU" sz="2400" dirty="0">
              <a:solidFill>
                <a:schemeClr val="accent1">
                  <a:lumMod val="50000"/>
                </a:schemeClr>
              </a:solidFill>
              <a:latin typeface="Times New Roman" panose="02020603050405020304" pitchFamily="18" charset="0"/>
              <a:ea typeface="Calibri" panose="020F0502020204030204" pitchFamily="34" charset="0"/>
              <a:cs typeface="Times New Roman" panose="02020603050405020304" pitchFamily="18" charset="0"/>
            </a:endParaRPr>
          </a:p>
          <a:p>
            <a:pPr lvl="0" algn="just">
              <a:lnSpc>
                <a:spcPct val="115000"/>
              </a:lnSpc>
              <a:spcAft>
                <a:spcPts val="0"/>
              </a:spcAft>
            </a:pPr>
            <a:endParaRPr lang="ru-RU" sz="2400" dirty="0">
              <a:solidFill>
                <a:schemeClr val="accent1">
                  <a:lumMod val="50000"/>
                </a:schemeClr>
              </a:solidFill>
              <a:latin typeface="Times New Roman" panose="02020603050405020304" pitchFamily="18" charset="0"/>
              <a:ea typeface="Calibri" panose="020F0502020204030204" pitchFamily="34" charset="0"/>
              <a:cs typeface="Times New Roman" panose="02020603050405020304" pitchFamily="18" charset="0"/>
            </a:endParaRPr>
          </a:p>
          <a:p>
            <a:pPr marL="457200" lvl="0" indent="-457200">
              <a:lnSpc>
                <a:spcPct val="115000"/>
              </a:lnSpc>
              <a:spcAft>
                <a:spcPts val="0"/>
              </a:spcAft>
              <a:buAutoNum type="arabicPeriod"/>
            </a:pPr>
            <a:endParaRPr lang="ru-RU" sz="2400" dirty="0">
              <a:solidFill>
                <a:schemeClr val="accent1">
                  <a:lumMod val="50000"/>
                </a:schemeClr>
              </a:solidFill>
              <a:latin typeface="Times New Roman" panose="02020603050405020304" pitchFamily="18" charset="0"/>
              <a:ea typeface="Calibri" panose="020F0502020204030204" pitchFamily="34" charset="0"/>
              <a:cs typeface="Times New Roman" panose="02020603050405020304" pitchFamily="18" charset="0"/>
            </a:endParaRPr>
          </a:p>
          <a:p>
            <a:pPr marL="457200" lvl="0" indent="-457200">
              <a:lnSpc>
                <a:spcPct val="115000"/>
              </a:lnSpc>
              <a:spcAft>
                <a:spcPts val="0"/>
              </a:spcAft>
              <a:buAutoNum type="arabicPeriod"/>
            </a:pPr>
            <a:endParaRPr lang="ru-RU" sz="2400" dirty="0">
              <a:solidFill>
                <a:schemeClr val="accent1">
                  <a:lumMod val="50000"/>
                </a:schemeClr>
              </a:solidFill>
              <a:effectLst/>
              <a:latin typeface="Times New Roman" panose="02020603050405020304" pitchFamily="18" charset="0"/>
              <a:ea typeface="Calibri" panose="020F0502020204030204" pitchFamily="34" charset="0"/>
              <a:cs typeface="Times New Roman" panose="02020603050405020304" pitchFamily="18" charset="0"/>
            </a:endParaRPr>
          </a:p>
        </p:txBody>
      </p:sp>
      <p:sp>
        <p:nvSpPr>
          <p:cNvPr id="2" name="Прямоугольник 1"/>
          <p:cNvSpPr/>
          <p:nvPr/>
        </p:nvSpPr>
        <p:spPr>
          <a:xfrm>
            <a:off x="0" y="307776"/>
            <a:ext cx="12191999" cy="553998"/>
          </a:xfrm>
          <a:prstGeom prst="rect">
            <a:avLst/>
          </a:prstGeom>
        </p:spPr>
        <p:txBody>
          <a:bodyPr wrap="square">
            <a:spAutoFit/>
          </a:bodyPr>
          <a:lstStyle/>
          <a:p>
            <a:pPr lvl="0" algn="ctr">
              <a:defRPr/>
            </a:pPr>
            <a:r>
              <a:rPr lang="en-US" sz="3000" b="1" u="sng" kern="0" dirty="0">
                <a:solidFill>
                  <a:srgbClr val="002060"/>
                </a:solidFill>
                <a:latin typeface="Times New Roman" panose="02020603050405020304" pitchFamily="18" charset="0"/>
                <a:cs typeface="Times New Roman" panose="02020603050405020304" pitchFamily="18" charset="0"/>
              </a:rPr>
              <a:t>2</a:t>
            </a:r>
            <a:r>
              <a:rPr lang="ru-RU" sz="3000" b="1" u="sng" kern="0" dirty="0">
                <a:solidFill>
                  <a:srgbClr val="002060"/>
                </a:solidFill>
                <a:latin typeface="Times New Roman" panose="02020603050405020304" pitchFamily="18" charset="0"/>
                <a:cs typeface="Times New Roman" panose="02020603050405020304" pitchFamily="18" charset="0"/>
              </a:rPr>
              <a:t>.</a:t>
            </a:r>
            <a:r>
              <a:rPr lang="en-US" sz="3000" b="1" u="sng" kern="0" dirty="0">
                <a:solidFill>
                  <a:srgbClr val="002060"/>
                </a:solidFill>
                <a:latin typeface="Times New Roman" panose="02020603050405020304" pitchFamily="18" charset="0"/>
                <a:cs typeface="Times New Roman" panose="02020603050405020304" pitchFamily="18" charset="0"/>
              </a:rPr>
              <a:t> Healthy Way of Leaving</a:t>
            </a:r>
            <a:endParaRPr lang="ru-RU" sz="3000" b="1" u="sng" kern="0" dirty="0">
              <a:solidFill>
                <a:srgbClr val="002060"/>
              </a:solidFill>
              <a:latin typeface="Times New Roman" panose="02020603050405020304" pitchFamily="18" charset="0"/>
              <a:cs typeface="Times New Roman" panose="02020603050405020304" pitchFamily="18" charset="0"/>
            </a:endParaRPr>
          </a:p>
        </p:txBody>
      </p:sp>
      <p:sp>
        <p:nvSpPr>
          <p:cNvPr id="6" name="TextBox 5"/>
          <p:cNvSpPr txBox="1"/>
          <p:nvPr/>
        </p:nvSpPr>
        <p:spPr>
          <a:xfrm>
            <a:off x="0" y="1248017"/>
            <a:ext cx="12192000" cy="2585323"/>
          </a:xfrm>
          <a:prstGeom prst="rect">
            <a:avLst/>
          </a:prstGeom>
          <a:noFill/>
        </p:spPr>
        <p:txBody>
          <a:bodyPr wrap="square" rtlCol="0">
            <a:spAutoFit/>
          </a:bodyPr>
          <a:lstStyle/>
          <a:p>
            <a:pPr algn="ctr"/>
            <a:r>
              <a:rPr lang="en-US" b="1" dirty="0">
                <a:solidFill>
                  <a:srgbClr val="FF0000"/>
                </a:solidFill>
                <a:latin typeface="Times New Roman" panose="02020603050405020304" pitchFamily="18" charset="0"/>
                <a:cs typeface="Times New Roman" panose="02020603050405020304" pitchFamily="18" charset="0"/>
              </a:rPr>
              <a:t>Read and learn!</a:t>
            </a:r>
          </a:p>
          <a:p>
            <a:pPr algn="ctr"/>
            <a:r>
              <a:rPr lang="ru-RU" b="1" dirty="0">
                <a:latin typeface="Times New Roman" panose="02020603050405020304" pitchFamily="18" charset="0"/>
                <a:cs typeface="Times New Roman" panose="02020603050405020304" pitchFamily="18" charset="0"/>
              </a:rPr>
              <a:t>Межзубные звуки </a:t>
            </a:r>
            <a:r>
              <a:rPr lang="en-US" b="1" dirty="0" err="1">
                <a:latin typeface="Times New Roman" panose="02020603050405020304" pitchFamily="18" charset="0"/>
                <a:cs typeface="Times New Roman" panose="02020603050405020304" pitchFamily="18" charset="0"/>
              </a:rPr>
              <a:t>th</a:t>
            </a:r>
            <a:r>
              <a:rPr lang="ru-RU" b="1" dirty="0">
                <a:latin typeface="Times New Roman" panose="02020603050405020304" pitchFamily="18" charset="0"/>
                <a:cs typeface="Times New Roman" panose="02020603050405020304" pitchFamily="18" charset="0"/>
              </a:rPr>
              <a:t> </a:t>
            </a:r>
            <a:r>
              <a:rPr lang="en-US" b="1" dirty="0">
                <a:latin typeface="Times New Roman" panose="02020603050405020304" pitchFamily="18" charset="0"/>
                <a:cs typeface="Times New Roman" panose="02020603050405020304" pitchFamily="18" charset="0"/>
              </a:rPr>
              <a:t>[ð] </a:t>
            </a:r>
            <a:r>
              <a:rPr lang="ru-RU" b="1" dirty="0">
                <a:latin typeface="Times New Roman" panose="02020603050405020304" pitchFamily="18" charset="0"/>
                <a:cs typeface="Times New Roman" panose="02020603050405020304" pitchFamily="18" charset="0"/>
              </a:rPr>
              <a:t>и </a:t>
            </a:r>
            <a:r>
              <a:rPr lang="el-GR" b="1" dirty="0">
                <a:latin typeface="Times New Roman" panose="02020603050405020304" pitchFamily="18" charset="0"/>
                <a:cs typeface="Times New Roman" panose="02020603050405020304" pitchFamily="18" charset="0"/>
              </a:rPr>
              <a:t>[θ]</a:t>
            </a:r>
            <a:r>
              <a:rPr lang="el-GR" dirty="0">
                <a:latin typeface="Times New Roman" panose="02020603050405020304" pitchFamily="18" charset="0"/>
                <a:cs typeface="Times New Roman" panose="02020603050405020304" pitchFamily="18" charset="0"/>
              </a:rPr>
              <a:t> </a:t>
            </a:r>
            <a:endParaRPr lang="ru-RU" b="1" dirty="0">
              <a:latin typeface="Times New Roman" panose="02020603050405020304" pitchFamily="18" charset="0"/>
              <a:cs typeface="Times New Roman" panose="02020603050405020304" pitchFamily="18" charset="0"/>
            </a:endParaRPr>
          </a:p>
          <a:p>
            <a:pPr algn="just"/>
            <a:r>
              <a:rPr lang="ru-RU" dirty="0">
                <a:latin typeface="Times New Roman" panose="02020603050405020304" pitchFamily="18" charset="0"/>
                <a:cs typeface="Times New Roman" panose="02020603050405020304" pitchFamily="18" charset="0"/>
              </a:rPr>
              <a:t>При чтении текста вслух важно помнить о правильном звуков </a:t>
            </a:r>
            <a:r>
              <a:rPr lang="en-US" dirty="0">
                <a:latin typeface="Times New Roman" panose="02020603050405020304" pitchFamily="18" charset="0"/>
                <a:cs typeface="Times New Roman" panose="02020603050405020304" pitchFamily="18" charset="0"/>
              </a:rPr>
              <a:t>[ð] </a:t>
            </a:r>
            <a:r>
              <a:rPr lang="ru-RU" dirty="0">
                <a:latin typeface="Times New Roman" panose="02020603050405020304" pitchFamily="18" charset="0"/>
                <a:cs typeface="Times New Roman" panose="02020603050405020304" pitchFamily="18" charset="0"/>
              </a:rPr>
              <a:t>и </a:t>
            </a:r>
            <a:r>
              <a:rPr lang="el-GR" dirty="0">
                <a:latin typeface="Times New Roman" panose="02020603050405020304" pitchFamily="18" charset="0"/>
                <a:cs typeface="Times New Roman" panose="02020603050405020304" pitchFamily="18" charset="0"/>
              </a:rPr>
              <a:t>[θ]</a:t>
            </a:r>
            <a:r>
              <a:rPr lang="ru-RU" dirty="0">
                <a:latin typeface="Times New Roman" panose="02020603050405020304" pitchFamily="18" charset="0"/>
                <a:cs typeface="Times New Roman" panose="02020603050405020304" pitchFamily="18" charset="0"/>
              </a:rPr>
              <a:t>. Для правильной артикуляции звука кончик языка должен касаться щели между зубами (возможно положение языка, при котором кончик немного высунут). Важно следить за тем, чтобы межзубные звуки не замещались звуками </a:t>
            </a:r>
            <a:r>
              <a:rPr lang="en-US" dirty="0">
                <a:latin typeface="Times New Roman" panose="02020603050405020304" pitchFamily="18" charset="0"/>
                <a:cs typeface="Times New Roman" panose="02020603050405020304" pitchFamily="18" charset="0"/>
              </a:rPr>
              <a:t>[z], [s] </a:t>
            </a:r>
            <a:r>
              <a:rPr lang="ru-RU" dirty="0">
                <a:latin typeface="Times New Roman" panose="02020603050405020304" pitchFamily="18" charset="0"/>
                <a:cs typeface="Times New Roman" panose="02020603050405020304" pitchFamily="18" charset="0"/>
              </a:rPr>
              <a:t>и наоборот.</a:t>
            </a:r>
          </a:p>
          <a:p>
            <a:pPr algn="just"/>
            <a:endParaRPr lang="ru-RU" dirty="0">
              <a:latin typeface="Times New Roman" panose="02020603050405020304" pitchFamily="18" charset="0"/>
              <a:cs typeface="Times New Roman" panose="02020603050405020304" pitchFamily="18" charset="0"/>
            </a:endParaRPr>
          </a:p>
          <a:p>
            <a:pPr algn="just"/>
            <a:r>
              <a:rPr lang="en-US" b="1" dirty="0">
                <a:solidFill>
                  <a:srgbClr val="002060"/>
                </a:solidFill>
                <a:latin typeface="Times New Roman" panose="02020603050405020304" pitchFamily="18" charset="0"/>
                <a:cs typeface="Times New Roman" panose="02020603050405020304" pitchFamily="18" charset="0"/>
              </a:rPr>
              <a:t>       1. Listen and repeat.</a:t>
            </a:r>
          </a:p>
          <a:p>
            <a:pPr algn="just"/>
            <a:endParaRPr lang="en-US" b="1" dirty="0">
              <a:solidFill>
                <a:srgbClr val="002060"/>
              </a:solidFill>
              <a:latin typeface="Times New Roman" panose="02020603050405020304" pitchFamily="18" charset="0"/>
              <a:cs typeface="Times New Roman" panose="02020603050405020304" pitchFamily="18" charset="0"/>
            </a:endParaRPr>
          </a:p>
          <a:p>
            <a:pPr algn="just"/>
            <a:endParaRPr lang="ru-RU" b="1" dirty="0">
              <a:solidFill>
                <a:srgbClr val="002060"/>
              </a:solidFill>
              <a:latin typeface="Times New Roman" panose="02020603050405020304" pitchFamily="18" charset="0"/>
              <a:cs typeface="Times New Roman" panose="02020603050405020304" pitchFamily="18" charset="0"/>
            </a:endParaRPr>
          </a:p>
        </p:txBody>
      </p:sp>
      <p:graphicFrame>
        <p:nvGraphicFramePr>
          <p:cNvPr id="3" name="Таблица 2"/>
          <p:cNvGraphicFramePr>
            <a:graphicFrameLocks noGrp="1"/>
          </p:cNvGraphicFramePr>
          <p:nvPr>
            <p:extLst>
              <p:ext uri="{D42A27DB-BD31-4B8C-83A1-F6EECF244321}">
                <p14:modId xmlns:p14="http://schemas.microsoft.com/office/powerpoint/2010/main" val="3166829555"/>
              </p:ext>
            </p:extLst>
          </p:nvPr>
        </p:nvGraphicFramePr>
        <p:xfrm>
          <a:off x="122831" y="3348517"/>
          <a:ext cx="9430602" cy="640080"/>
        </p:xfrm>
        <a:graphic>
          <a:graphicData uri="http://schemas.openxmlformats.org/drawingml/2006/table">
            <a:tbl>
              <a:tblPr firstRow="1" bandRow="1">
                <a:tableStyleId>{69CF1AB2-1976-4502-BF36-3FF5EA218861}</a:tableStyleId>
              </a:tblPr>
              <a:tblGrid>
                <a:gridCol w="9430602">
                  <a:extLst>
                    <a:ext uri="{9D8B030D-6E8A-4147-A177-3AD203B41FA5}">
                      <a16:colId xmlns:a16="http://schemas.microsoft.com/office/drawing/2014/main" val="20000"/>
                    </a:ext>
                  </a:extLst>
                </a:gridCol>
              </a:tblGrid>
              <a:tr h="370840">
                <a:tc>
                  <a:txBody>
                    <a:bodyPr/>
                    <a:lstStyle/>
                    <a:p>
                      <a:r>
                        <a:rPr lang="en-US" b="1" dirty="0">
                          <a:latin typeface="Times New Roman" panose="02020603050405020304" pitchFamily="18" charset="0"/>
                          <a:cs typeface="Times New Roman" panose="02020603050405020304" pitchFamily="18" charset="0"/>
                        </a:rPr>
                        <a:t>[ð] </a:t>
                      </a:r>
                      <a:r>
                        <a:rPr lang="en-US" b="0" dirty="0">
                          <a:latin typeface="Times New Roman" panose="02020603050405020304" pitchFamily="18" charset="0"/>
                          <a:cs typeface="Times New Roman" panose="02020603050405020304" pitchFamily="18" charset="0"/>
                        </a:rPr>
                        <a:t>They, although, then, that,</a:t>
                      </a:r>
                      <a:r>
                        <a:rPr lang="en-US" b="0" baseline="0" dirty="0">
                          <a:latin typeface="Times New Roman" panose="02020603050405020304" pitchFamily="18" charset="0"/>
                          <a:cs typeface="Times New Roman" panose="02020603050405020304" pitchFamily="18" charset="0"/>
                        </a:rPr>
                        <a:t> them, there, other, further, either, gather, breathe, bathe.</a:t>
                      </a:r>
                    </a:p>
                    <a:p>
                      <a:pPr marL="0" marR="0" lvl="0" indent="0" algn="l" defTabSz="914400" rtl="0" eaLnBrk="1" fontAlgn="auto" latinLnBrk="0" hangingPunct="1">
                        <a:lnSpc>
                          <a:spcPct val="100000"/>
                        </a:lnSpc>
                        <a:spcBef>
                          <a:spcPts val="0"/>
                        </a:spcBef>
                        <a:spcAft>
                          <a:spcPts val="0"/>
                        </a:spcAft>
                        <a:buClrTx/>
                        <a:buSzTx/>
                        <a:buFontTx/>
                        <a:buNone/>
                        <a:tabLst/>
                        <a:defRPr/>
                      </a:pPr>
                      <a:r>
                        <a:rPr lang="el-GR" b="1" dirty="0">
                          <a:latin typeface="Times New Roman" panose="02020603050405020304" pitchFamily="18" charset="0"/>
                          <a:cs typeface="Times New Roman" panose="02020603050405020304" pitchFamily="18" charset="0"/>
                        </a:rPr>
                        <a:t>[θ]</a:t>
                      </a:r>
                      <a:r>
                        <a:rPr lang="el-GR" dirty="0">
                          <a:latin typeface="Times New Roman" panose="02020603050405020304" pitchFamily="18" charset="0"/>
                          <a:cs typeface="Times New Roman" panose="02020603050405020304" pitchFamily="18" charset="0"/>
                        </a:rPr>
                        <a:t> </a:t>
                      </a:r>
                      <a:r>
                        <a:rPr lang="en-US" b="0" dirty="0">
                          <a:latin typeface="Times New Roman" panose="02020603050405020304" pitchFamily="18" charset="0"/>
                          <a:cs typeface="Times New Roman" panose="02020603050405020304" pitchFamily="18" charset="0"/>
                        </a:rPr>
                        <a:t>Theme,</a:t>
                      </a:r>
                      <a:r>
                        <a:rPr lang="en-US" b="0" baseline="0" dirty="0">
                          <a:latin typeface="Times New Roman" panose="02020603050405020304" pitchFamily="18" charset="0"/>
                          <a:cs typeface="Times New Roman" panose="02020603050405020304" pitchFamily="18" charset="0"/>
                        </a:rPr>
                        <a:t> thank, thick, thin, thousand, theory, thunder, path, truth, health, method, wealthy, author.</a:t>
                      </a:r>
                      <a:endParaRPr lang="ru-RU" b="1" dirty="0">
                        <a:latin typeface="Times New Roman" panose="02020603050405020304" pitchFamily="18" charset="0"/>
                        <a:cs typeface="Times New Roman" panose="02020603050405020304" pitchFamily="18" charset="0"/>
                      </a:endParaRPr>
                    </a:p>
                  </a:txBody>
                  <a:tcPr/>
                </a:tc>
                <a:extLst>
                  <a:ext uri="{0D108BD9-81ED-4DB2-BD59-A6C34878D82A}">
                    <a16:rowId xmlns:a16="http://schemas.microsoft.com/office/drawing/2014/main" val="10000"/>
                  </a:ext>
                </a:extLst>
              </a:tr>
            </a:tbl>
          </a:graphicData>
        </a:graphic>
      </p:graphicFrame>
      <p:pic>
        <p:nvPicPr>
          <p:cNvPr id="5" name="00000004">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9"/>
          <a:stretch>
            <a:fillRect/>
          </a:stretch>
        </p:blipFill>
        <p:spPr>
          <a:xfrm>
            <a:off x="47768" y="2917201"/>
            <a:ext cx="368488" cy="368488"/>
          </a:xfrm>
          <a:prstGeom prst="rect">
            <a:avLst/>
          </a:prstGeom>
        </p:spPr>
      </p:pic>
      <p:sp>
        <p:nvSpPr>
          <p:cNvPr id="9" name="Прямоугольник 8"/>
          <p:cNvSpPr/>
          <p:nvPr/>
        </p:nvSpPr>
        <p:spPr>
          <a:xfrm>
            <a:off x="416256" y="4028213"/>
            <a:ext cx="10037928" cy="369332"/>
          </a:xfrm>
          <a:prstGeom prst="rect">
            <a:avLst/>
          </a:prstGeom>
        </p:spPr>
        <p:txBody>
          <a:bodyPr wrap="square">
            <a:spAutoFit/>
          </a:bodyPr>
          <a:lstStyle/>
          <a:p>
            <a:pPr algn="just"/>
            <a:r>
              <a:rPr lang="en-US" b="1" dirty="0">
                <a:solidFill>
                  <a:srgbClr val="002060"/>
                </a:solidFill>
                <a:latin typeface="Times New Roman" panose="02020603050405020304" pitchFamily="18" charset="0"/>
                <a:cs typeface="Times New Roman" panose="02020603050405020304" pitchFamily="18" charset="0"/>
              </a:rPr>
              <a:t>2. Watch the videos. Repeat the tongue twisters quickly and correctly. Learn one of them.  </a:t>
            </a:r>
          </a:p>
        </p:txBody>
      </p:sp>
      <p:pic>
        <p:nvPicPr>
          <p:cNvPr id="10" name="videoplayback">
            <a:hlinkClick r:id="" action="ppaction://media"/>
          </p:cNvPr>
          <p:cNvPicPr>
            <a:picLocks noChangeAspect="1"/>
          </p:cNvPicPr>
          <p:nvPr>
            <a:videoFile r:link="rId4"/>
            <p:extLst>
              <p:ext uri="{DAA4B4D4-6D71-4841-9C94-3DE7FCFB9230}">
                <p14:media xmlns:p14="http://schemas.microsoft.com/office/powerpoint/2010/main" r:embed="rId3"/>
              </p:ext>
            </p:extLst>
          </p:nvPr>
        </p:nvPicPr>
        <p:blipFill>
          <a:blip r:embed="rId10"/>
          <a:stretch>
            <a:fillRect/>
          </a:stretch>
        </p:blipFill>
        <p:spPr>
          <a:xfrm>
            <a:off x="1026994" y="4507910"/>
            <a:ext cx="3968087" cy="2232049"/>
          </a:xfrm>
          <a:prstGeom prst="rect">
            <a:avLst/>
          </a:prstGeom>
        </p:spPr>
      </p:pic>
      <p:pic>
        <p:nvPicPr>
          <p:cNvPr id="11" name="Tongue Twisters _ #15">
            <a:hlinkClick r:id="" action="ppaction://media"/>
          </p:cNvPr>
          <p:cNvPicPr>
            <a:picLocks noChangeAspect="1"/>
          </p:cNvPicPr>
          <p:nvPr>
            <a:videoFile r:link="rId6"/>
            <p:extLst>
              <p:ext uri="{DAA4B4D4-6D71-4841-9C94-3DE7FCFB9230}">
                <p14:media xmlns:p14="http://schemas.microsoft.com/office/powerpoint/2010/main" r:embed="rId5"/>
              </p:ext>
            </p:extLst>
          </p:nvPr>
        </p:nvPicPr>
        <p:blipFill>
          <a:blip r:embed="rId11"/>
          <a:stretch>
            <a:fillRect/>
          </a:stretch>
        </p:blipFill>
        <p:spPr>
          <a:xfrm>
            <a:off x="6687403" y="4507910"/>
            <a:ext cx="3930555" cy="2210937"/>
          </a:xfrm>
          <a:prstGeom prst="rect">
            <a:avLst/>
          </a:prstGeom>
        </p:spPr>
      </p:pic>
    </p:spTree>
    <p:extLst>
      <p:ext uri="{BB962C8B-B14F-4D97-AF65-F5344CB8AC3E}">
        <p14:creationId xmlns:p14="http://schemas.microsoft.com/office/powerpoint/2010/main" val="1432129911"/>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40254" fill="hold"/>
                                        <p:tgtEl>
                                          <p:spTgt spid="5"/>
                                        </p:tgtEl>
                                      </p:cBhvr>
                                    </p:cmd>
                                  </p:childTnLst>
                                </p:cTn>
                              </p:par>
                            </p:childTnLst>
                          </p:cTn>
                        </p:par>
                      </p:childTnLst>
                    </p:cTn>
                  </p:par>
                </p:childTnLst>
              </p:cTn>
              <p:nextCondLst>
                <p:cond evt="onClick" delay="0">
                  <p:tgtEl>
                    <p:spTgt spid="5"/>
                  </p:tgtEl>
                </p:cond>
              </p:nextCondLst>
            </p:seq>
            <p:audio>
              <p:cMediaNode vol="80000">
                <p:cTn id="7" fill="hold" display="0">
                  <p:stCondLst>
                    <p:cond delay="indefinite"/>
                  </p:stCondLst>
                  <p:endCondLst>
                    <p:cond evt="onStopAudio" delay="0">
                      <p:tgtEl>
                        <p:sldTgt/>
                      </p:tgtEl>
                    </p:cond>
                  </p:endCondLst>
                </p:cTn>
                <p:tgtEl>
                  <p:spTgt spid="5"/>
                </p:tgtEl>
              </p:cMediaNode>
            </p:audio>
            <p:seq concurrent="1" nextAc="seek">
              <p:cTn id="8" restart="whenNotActive" fill="hold" evtFilter="cancelBubble" nodeType="interactiveSeq">
                <p:stCondLst>
                  <p:cond evt="onClick" delay="0">
                    <p:tgtEl>
                      <p:spTgt spid="10"/>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10"/>
                                        </p:tgtEl>
                                      </p:cBhvr>
                                    </p:cmd>
                                  </p:childTnLst>
                                </p:cTn>
                              </p:par>
                            </p:childTnLst>
                          </p:cTn>
                        </p:par>
                      </p:childTnLst>
                    </p:cTn>
                  </p:par>
                </p:childTnLst>
              </p:cTn>
              <p:nextCondLst>
                <p:cond evt="onClick" delay="0">
                  <p:tgtEl>
                    <p:spTgt spid="10"/>
                  </p:tgtEl>
                </p:cond>
              </p:nextCondLst>
            </p:seq>
            <p:video>
              <p:cMediaNode vol="80000">
                <p:cTn id="13" fill="hold" display="0">
                  <p:stCondLst>
                    <p:cond delay="indefinite"/>
                  </p:stCondLst>
                </p:cTn>
                <p:tgtEl>
                  <p:spTgt spid="10"/>
                </p:tgtEl>
              </p:cMediaNode>
            </p:video>
            <p:seq concurrent="1" nextAc="seek">
              <p:cTn id="14" restart="whenNotActive" fill="hold" evtFilter="cancelBubble" nodeType="interactiveSeq">
                <p:stCondLst>
                  <p:cond evt="onClick" delay="0">
                    <p:tgtEl>
                      <p:spTgt spid="11"/>
                    </p:tgtEl>
                  </p:cond>
                </p:stCondLst>
                <p:endSync evt="end" delay="0">
                  <p:rtn val="all"/>
                </p:endSync>
                <p:childTnLst>
                  <p:par>
                    <p:cTn id="15" fill="hold">
                      <p:stCondLst>
                        <p:cond delay="0"/>
                      </p:stCondLst>
                      <p:childTnLst>
                        <p:par>
                          <p:cTn id="16" fill="hold">
                            <p:stCondLst>
                              <p:cond delay="0"/>
                            </p:stCondLst>
                            <p:childTnLst>
                              <p:par>
                                <p:cTn id="17" presetID="2" presetClass="mediacall" presetSubtype="0" fill="hold" nodeType="clickEffect">
                                  <p:stCondLst>
                                    <p:cond delay="0"/>
                                  </p:stCondLst>
                                  <p:childTnLst>
                                    <p:cmd type="call" cmd="togglePause">
                                      <p:cBhvr>
                                        <p:cTn id="18" dur="1" fill="hold"/>
                                        <p:tgtEl>
                                          <p:spTgt spid="11"/>
                                        </p:tgtEl>
                                      </p:cBhvr>
                                    </p:cmd>
                                  </p:childTnLst>
                                </p:cTn>
                              </p:par>
                            </p:childTnLst>
                          </p:cTn>
                        </p:par>
                      </p:childTnLst>
                    </p:cTn>
                  </p:par>
                </p:childTnLst>
              </p:cTn>
              <p:nextCondLst>
                <p:cond evt="onClick" delay="0">
                  <p:tgtEl>
                    <p:spTgt spid="11"/>
                  </p:tgtEl>
                </p:cond>
              </p:nextCondLst>
            </p:seq>
            <p:video>
              <p:cMediaNode vol="80000">
                <p:cTn id="19" fill="hold" display="0">
                  <p:stCondLst>
                    <p:cond delay="indefinite"/>
                  </p:stCondLst>
                </p:cTn>
                <p:tgtEl>
                  <p:spTgt spid="11"/>
                </p:tgtEl>
              </p:cMediaNode>
            </p:video>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7" name="TextBox 6"/>
          <p:cNvSpPr txBox="1"/>
          <p:nvPr/>
        </p:nvSpPr>
        <p:spPr>
          <a:xfrm>
            <a:off x="-341194" y="3818"/>
            <a:ext cx="12192000" cy="615553"/>
          </a:xfrm>
          <a:prstGeom prst="rect">
            <a:avLst/>
          </a:prstGeom>
          <a:noFill/>
        </p:spPr>
        <p:txBody>
          <a:bodyPr wrap="square" rtlCol="0">
            <a:spAutoFit/>
          </a:bodyPr>
          <a:lstStyle/>
          <a:p>
            <a:pPr algn="ctr"/>
            <a:endParaRPr lang="ru-RU" sz="3400" dirty="0">
              <a:solidFill>
                <a:srgbClr val="002060"/>
              </a:solidFill>
              <a:latin typeface="Times New Roman" panose="02020603050405020304" pitchFamily="18" charset="0"/>
              <a:cs typeface="Times New Roman" panose="02020603050405020304" pitchFamily="18" charset="0"/>
            </a:endParaRPr>
          </a:p>
        </p:txBody>
      </p:sp>
      <p:sp>
        <p:nvSpPr>
          <p:cNvPr id="3" name="Прямоугольник 2"/>
          <p:cNvSpPr/>
          <p:nvPr/>
        </p:nvSpPr>
        <p:spPr>
          <a:xfrm>
            <a:off x="68239" y="253781"/>
            <a:ext cx="12055521" cy="615553"/>
          </a:xfrm>
          <a:prstGeom prst="rect">
            <a:avLst/>
          </a:prstGeom>
        </p:spPr>
        <p:txBody>
          <a:bodyPr wrap="square">
            <a:spAutoFit/>
          </a:bodyPr>
          <a:lstStyle/>
          <a:p>
            <a:pPr lvl="0" algn="ctr"/>
            <a:endParaRPr lang="ru-RU" sz="3400" dirty="0">
              <a:solidFill>
                <a:prstClr val="black"/>
              </a:solidFill>
            </a:endParaRPr>
          </a:p>
        </p:txBody>
      </p:sp>
      <p:sp>
        <p:nvSpPr>
          <p:cNvPr id="6" name="Прямоугольник 5"/>
          <p:cNvSpPr/>
          <p:nvPr/>
        </p:nvSpPr>
        <p:spPr>
          <a:xfrm>
            <a:off x="0" y="307776"/>
            <a:ext cx="12191999" cy="553998"/>
          </a:xfrm>
          <a:prstGeom prst="rect">
            <a:avLst/>
          </a:prstGeom>
        </p:spPr>
        <p:txBody>
          <a:bodyPr wrap="square">
            <a:spAutoFit/>
          </a:bodyPr>
          <a:lstStyle/>
          <a:p>
            <a:pPr lvl="0" algn="ctr">
              <a:defRPr/>
            </a:pPr>
            <a:r>
              <a:rPr lang="en-US" sz="3000" b="1" u="sng" kern="0" dirty="0">
                <a:solidFill>
                  <a:srgbClr val="002060"/>
                </a:solidFill>
                <a:latin typeface="Times New Roman" panose="02020603050405020304" pitchFamily="18" charset="0"/>
                <a:cs typeface="Times New Roman" panose="02020603050405020304" pitchFamily="18" charset="0"/>
              </a:rPr>
              <a:t>2</a:t>
            </a:r>
            <a:r>
              <a:rPr lang="ru-RU" sz="3000" b="1" u="sng" kern="0" dirty="0">
                <a:solidFill>
                  <a:srgbClr val="002060"/>
                </a:solidFill>
                <a:latin typeface="Times New Roman" panose="02020603050405020304" pitchFamily="18" charset="0"/>
                <a:cs typeface="Times New Roman" panose="02020603050405020304" pitchFamily="18" charset="0"/>
              </a:rPr>
              <a:t>.</a:t>
            </a:r>
            <a:r>
              <a:rPr lang="en-US" sz="3000" b="1" u="sng" kern="0" dirty="0">
                <a:solidFill>
                  <a:srgbClr val="002060"/>
                </a:solidFill>
                <a:latin typeface="Times New Roman" panose="02020603050405020304" pitchFamily="18" charset="0"/>
                <a:cs typeface="Times New Roman" panose="02020603050405020304" pitchFamily="18" charset="0"/>
              </a:rPr>
              <a:t> Healthy Way of Leaving</a:t>
            </a:r>
            <a:endParaRPr lang="ru-RU" sz="3000" b="1" u="sng" kern="0" dirty="0">
              <a:solidFill>
                <a:srgbClr val="002060"/>
              </a:solidFill>
              <a:latin typeface="Times New Roman" panose="02020603050405020304" pitchFamily="18" charset="0"/>
              <a:cs typeface="Times New Roman" panose="02020603050405020304" pitchFamily="18" charset="0"/>
            </a:endParaRPr>
          </a:p>
        </p:txBody>
      </p:sp>
      <p:sp>
        <p:nvSpPr>
          <p:cNvPr id="9" name="TextBox 8"/>
          <p:cNvSpPr txBox="1"/>
          <p:nvPr/>
        </p:nvSpPr>
        <p:spPr>
          <a:xfrm>
            <a:off x="0" y="1248017"/>
            <a:ext cx="12192000" cy="2585323"/>
          </a:xfrm>
          <a:prstGeom prst="rect">
            <a:avLst/>
          </a:prstGeom>
          <a:noFill/>
        </p:spPr>
        <p:txBody>
          <a:bodyPr wrap="square" rtlCol="0">
            <a:spAutoFit/>
          </a:bodyPr>
          <a:lstStyle/>
          <a:p>
            <a:pPr algn="ctr"/>
            <a:r>
              <a:rPr lang="en-US" b="1" dirty="0">
                <a:solidFill>
                  <a:srgbClr val="FF0000"/>
                </a:solidFill>
                <a:latin typeface="Times New Roman" panose="02020603050405020304" pitchFamily="18" charset="0"/>
                <a:cs typeface="Times New Roman" panose="02020603050405020304" pitchFamily="18" charset="0"/>
              </a:rPr>
              <a:t>Read and learn!</a:t>
            </a:r>
          </a:p>
          <a:p>
            <a:pPr algn="ctr"/>
            <a:r>
              <a:rPr lang="ru-RU" b="1" dirty="0">
                <a:latin typeface="Times New Roman" panose="02020603050405020304" pitchFamily="18" charset="0"/>
                <a:cs typeface="Times New Roman" panose="02020603050405020304" pitchFamily="18" charset="0"/>
              </a:rPr>
              <a:t>Звуки </a:t>
            </a:r>
            <a:r>
              <a:rPr lang="en-US" b="1" dirty="0">
                <a:latin typeface="Times New Roman" panose="02020603050405020304" pitchFamily="18" charset="0"/>
                <a:cs typeface="Times New Roman" panose="02020603050405020304" pitchFamily="18" charset="0"/>
              </a:rPr>
              <a:t>[v] </a:t>
            </a:r>
            <a:r>
              <a:rPr lang="ru-RU" b="1" dirty="0">
                <a:latin typeface="Times New Roman" panose="02020603050405020304" pitchFamily="18" charset="0"/>
                <a:cs typeface="Times New Roman" panose="02020603050405020304" pitchFamily="18" charset="0"/>
              </a:rPr>
              <a:t>и </a:t>
            </a:r>
            <a:r>
              <a:rPr lang="el-GR" b="1" dirty="0">
                <a:latin typeface="Times New Roman" panose="02020603050405020304" pitchFamily="18" charset="0"/>
                <a:cs typeface="Times New Roman" panose="02020603050405020304" pitchFamily="18" charset="0"/>
              </a:rPr>
              <a:t>[</a:t>
            </a:r>
            <a:r>
              <a:rPr lang="en-US" b="1" dirty="0">
                <a:latin typeface="Times New Roman" panose="02020603050405020304" pitchFamily="18" charset="0"/>
                <a:cs typeface="Times New Roman" panose="02020603050405020304" pitchFamily="18" charset="0"/>
              </a:rPr>
              <a:t>w</a:t>
            </a:r>
            <a:r>
              <a:rPr lang="el-GR" b="1" dirty="0">
                <a:latin typeface="Times New Roman" panose="02020603050405020304" pitchFamily="18" charset="0"/>
                <a:cs typeface="Times New Roman" panose="02020603050405020304" pitchFamily="18" charset="0"/>
              </a:rPr>
              <a:t>]</a:t>
            </a:r>
            <a:r>
              <a:rPr lang="el-GR" dirty="0">
                <a:latin typeface="Times New Roman" panose="02020603050405020304" pitchFamily="18" charset="0"/>
                <a:cs typeface="Times New Roman" panose="02020603050405020304" pitchFamily="18" charset="0"/>
              </a:rPr>
              <a:t> </a:t>
            </a:r>
            <a:endParaRPr lang="ru-RU" b="1" dirty="0">
              <a:latin typeface="Times New Roman" panose="02020603050405020304" pitchFamily="18" charset="0"/>
              <a:cs typeface="Times New Roman" panose="02020603050405020304" pitchFamily="18" charset="0"/>
            </a:endParaRPr>
          </a:p>
          <a:p>
            <a:pPr algn="just"/>
            <a:r>
              <a:rPr lang="ru-RU" dirty="0">
                <a:latin typeface="Times New Roman" panose="02020603050405020304" pitchFamily="18" charset="0"/>
                <a:cs typeface="Times New Roman" panose="02020603050405020304" pitchFamily="18" charset="0"/>
              </a:rPr>
              <a:t>При чтении текста вслух необходимо обращать внимание на произношение звука </a:t>
            </a:r>
            <a:r>
              <a:rPr lang="el-GR" b="1" dirty="0">
                <a:latin typeface="Times New Roman" panose="02020603050405020304" pitchFamily="18" charset="0"/>
                <a:cs typeface="Times New Roman" panose="02020603050405020304" pitchFamily="18" charset="0"/>
              </a:rPr>
              <a:t>[</a:t>
            </a:r>
            <a:r>
              <a:rPr lang="en-US" b="1" dirty="0">
                <a:latin typeface="Times New Roman" panose="02020603050405020304" pitchFamily="18" charset="0"/>
                <a:cs typeface="Times New Roman" panose="02020603050405020304" pitchFamily="18" charset="0"/>
              </a:rPr>
              <a:t>w</a:t>
            </a:r>
            <a:r>
              <a:rPr lang="el-GR" b="1" dirty="0">
                <a:latin typeface="Times New Roman" panose="02020603050405020304" pitchFamily="18" charset="0"/>
                <a:cs typeface="Times New Roman" panose="02020603050405020304" pitchFamily="18" charset="0"/>
              </a:rPr>
              <a:t>]</a:t>
            </a:r>
            <a:r>
              <a:rPr lang="ru-RU" dirty="0">
                <a:latin typeface="Times New Roman" panose="02020603050405020304" pitchFamily="18" charset="0"/>
                <a:cs typeface="Times New Roman" panose="02020603050405020304" pitchFamily="18" charset="0"/>
              </a:rPr>
              <a:t>. Данный звук происходит при смыкании верхней и нижней губы. Замена звука </a:t>
            </a:r>
            <a:r>
              <a:rPr lang="el-GR" b="1" dirty="0">
                <a:latin typeface="Times New Roman" panose="02020603050405020304" pitchFamily="18" charset="0"/>
                <a:cs typeface="Times New Roman" panose="02020603050405020304" pitchFamily="18" charset="0"/>
              </a:rPr>
              <a:t>[</a:t>
            </a:r>
            <a:r>
              <a:rPr lang="en-US" b="1" dirty="0">
                <a:latin typeface="Times New Roman" panose="02020603050405020304" pitchFamily="18" charset="0"/>
                <a:cs typeface="Times New Roman" panose="02020603050405020304" pitchFamily="18" charset="0"/>
              </a:rPr>
              <a:t>w</a:t>
            </a:r>
            <a:r>
              <a:rPr lang="el-GR" b="1" dirty="0">
                <a:latin typeface="Times New Roman" panose="02020603050405020304" pitchFamily="18" charset="0"/>
                <a:cs typeface="Times New Roman" panose="02020603050405020304" pitchFamily="18" charset="0"/>
              </a:rPr>
              <a:t>]</a:t>
            </a:r>
            <a:r>
              <a:rPr lang="ru-RU" b="1" dirty="0">
                <a:latin typeface="Times New Roman" panose="02020603050405020304" pitchFamily="18" charset="0"/>
                <a:cs typeface="Times New Roman" panose="02020603050405020304" pitchFamily="18" charset="0"/>
              </a:rPr>
              <a:t> </a:t>
            </a:r>
            <a:r>
              <a:rPr lang="ru-RU" dirty="0">
                <a:latin typeface="Times New Roman" panose="02020603050405020304" pitchFamily="18" charset="0"/>
                <a:cs typeface="Times New Roman" panose="02020603050405020304" pitchFamily="18" charset="0"/>
              </a:rPr>
              <a:t>на</a:t>
            </a:r>
            <a:r>
              <a:rPr lang="ru-RU" b="1" dirty="0">
                <a:latin typeface="Times New Roman" panose="02020603050405020304" pitchFamily="18" charset="0"/>
                <a:cs typeface="Times New Roman" panose="02020603050405020304" pitchFamily="18" charset="0"/>
              </a:rPr>
              <a:t> </a:t>
            </a:r>
            <a:r>
              <a:rPr lang="en-US" b="1" dirty="0">
                <a:latin typeface="Times New Roman" panose="02020603050405020304" pitchFamily="18" charset="0"/>
                <a:cs typeface="Times New Roman" panose="02020603050405020304" pitchFamily="18" charset="0"/>
              </a:rPr>
              <a:t>[v]</a:t>
            </a:r>
            <a:r>
              <a:rPr lang="ru-RU" b="1" dirty="0">
                <a:latin typeface="Times New Roman" panose="02020603050405020304" pitchFamily="18" charset="0"/>
                <a:cs typeface="Times New Roman" panose="02020603050405020304" pitchFamily="18" charset="0"/>
              </a:rPr>
              <a:t>, </a:t>
            </a:r>
            <a:r>
              <a:rPr lang="ru-RU" dirty="0">
                <a:latin typeface="Times New Roman" panose="02020603050405020304" pitchFamily="18" charset="0"/>
                <a:cs typeface="Times New Roman" panose="02020603050405020304" pitchFamily="18" charset="0"/>
              </a:rPr>
              <a:t>при произношении которого происходит смыкание верхних зубов и нижней губы, является грубой ошибкой.</a:t>
            </a:r>
            <a:endParaRPr lang="ru-RU" b="1" dirty="0">
              <a:latin typeface="Times New Roman" panose="02020603050405020304" pitchFamily="18" charset="0"/>
              <a:cs typeface="Times New Roman" panose="02020603050405020304" pitchFamily="18" charset="0"/>
            </a:endParaRPr>
          </a:p>
          <a:p>
            <a:pPr algn="just"/>
            <a:r>
              <a:rPr lang="ru-RU" dirty="0">
                <a:latin typeface="Times New Roman" panose="02020603050405020304" pitchFamily="18" charset="0"/>
                <a:cs typeface="Times New Roman" panose="02020603050405020304" pitchFamily="18" charset="0"/>
              </a:rPr>
              <a:t>  </a:t>
            </a:r>
          </a:p>
          <a:p>
            <a:pPr algn="just"/>
            <a:r>
              <a:rPr lang="en-US" b="1" dirty="0">
                <a:solidFill>
                  <a:srgbClr val="002060"/>
                </a:solidFill>
                <a:latin typeface="Times New Roman" panose="02020603050405020304" pitchFamily="18" charset="0"/>
                <a:cs typeface="Times New Roman" panose="02020603050405020304" pitchFamily="18" charset="0"/>
              </a:rPr>
              <a:t>       1. Listen to the recording and repeat after the speaker. Then practice reading with the speaker.</a:t>
            </a:r>
          </a:p>
          <a:p>
            <a:pPr algn="just"/>
            <a:endParaRPr lang="en-US" b="1" dirty="0">
              <a:solidFill>
                <a:srgbClr val="002060"/>
              </a:solidFill>
              <a:latin typeface="Times New Roman" panose="02020603050405020304" pitchFamily="18" charset="0"/>
              <a:cs typeface="Times New Roman" panose="02020603050405020304" pitchFamily="18" charset="0"/>
            </a:endParaRPr>
          </a:p>
          <a:p>
            <a:pPr algn="just"/>
            <a:endParaRPr lang="ru-RU" b="1" dirty="0">
              <a:solidFill>
                <a:srgbClr val="002060"/>
              </a:solidFill>
              <a:latin typeface="Times New Roman" panose="02020603050405020304" pitchFamily="18" charset="0"/>
              <a:cs typeface="Times New Roman" panose="02020603050405020304" pitchFamily="18" charset="0"/>
            </a:endParaRPr>
          </a:p>
        </p:txBody>
      </p:sp>
      <p:graphicFrame>
        <p:nvGraphicFramePr>
          <p:cNvPr id="2" name="Таблица 1"/>
          <p:cNvGraphicFramePr>
            <a:graphicFrameLocks noGrp="1"/>
          </p:cNvGraphicFramePr>
          <p:nvPr>
            <p:extLst>
              <p:ext uri="{D42A27DB-BD31-4B8C-83A1-F6EECF244321}">
                <p14:modId xmlns:p14="http://schemas.microsoft.com/office/powerpoint/2010/main" val="251871590"/>
              </p:ext>
            </p:extLst>
          </p:nvPr>
        </p:nvGraphicFramePr>
        <p:xfrm>
          <a:off x="197134" y="3243580"/>
          <a:ext cx="11797730" cy="731520"/>
        </p:xfrm>
        <a:graphic>
          <a:graphicData uri="http://schemas.openxmlformats.org/drawingml/2006/table">
            <a:tbl>
              <a:tblPr firstRow="1" bandRow="1">
                <a:tableStyleId>{69CF1AB2-1976-4502-BF36-3FF5EA218861}</a:tableStyleId>
              </a:tblPr>
              <a:tblGrid>
                <a:gridCol w="1049377">
                  <a:extLst>
                    <a:ext uri="{9D8B030D-6E8A-4147-A177-3AD203B41FA5}">
                      <a16:colId xmlns:a16="http://schemas.microsoft.com/office/drawing/2014/main" val="20000"/>
                    </a:ext>
                  </a:extLst>
                </a:gridCol>
                <a:gridCol w="10748353">
                  <a:extLst>
                    <a:ext uri="{9D8B030D-6E8A-4147-A177-3AD203B41FA5}">
                      <a16:colId xmlns:a16="http://schemas.microsoft.com/office/drawing/2014/main" val="20001"/>
                    </a:ext>
                  </a:extLst>
                </a:gridCol>
              </a:tblGrid>
              <a:tr h="182880">
                <a:tc>
                  <a:txBody>
                    <a:bodyPr/>
                    <a:lstStyle/>
                    <a:p>
                      <a:pPr algn="ctr"/>
                      <a:r>
                        <a:rPr lang="en-US" b="1" dirty="0">
                          <a:latin typeface="Times New Roman" panose="02020603050405020304" pitchFamily="18" charset="0"/>
                          <a:cs typeface="Times New Roman" panose="02020603050405020304" pitchFamily="18" charset="0"/>
                        </a:rPr>
                        <a:t>[w] </a:t>
                      </a:r>
                      <a:endParaRPr lang="ru-RU" b="1" dirty="0">
                        <a:latin typeface="Times New Roman" panose="02020603050405020304" pitchFamily="18" charset="0"/>
                        <a:cs typeface="Times New Roman" panose="02020603050405020304" pitchFamily="18" charset="0"/>
                      </a:endParaRPr>
                    </a:p>
                  </a:txBody>
                  <a:tcPr/>
                </a:tc>
                <a:tc>
                  <a:txBody>
                    <a:bodyPr/>
                    <a:lstStyle/>
                    <a:p>
                      <a:r>
                        <a:rPr lang="en-US" b="0" dirty="0">
                          <a:latin typeface="Times New Roman" panose="02020603050405020304" pitchFamily="18" charset="0"/>
                          <a:cs typeface="Times New Roman" panose="02020603050405020304" pitchFamily="18" charset="0"/>
                        </a:rPr>
                        <a:t>wide, wife, wave,</a:t>
                      </a:r>
                      <a:r>
                        <a:rPr lang="en-US" b="0" baseline="0" dirty="0">
                          <a:latin typeface="Times New Roman" panose="02020603050405020304" pitchFamily="18" charset="0"/>
                          <a:cs typeface="Times New Roman" panose="02020603050405020304" pitchFamily="18" charset="0"/>
                        </a:rPr>
                        <a:t> white, wet, wit, with, wine, when, win, wing, while, will, well, Wales</a:t>
                      </a:r>
                      <a:endParaRPr lang="ru-RU" b="0" dirty="0">
                        <a:latin typeface="Times New Roman" panose="02020603050405020304" pitchFamily="18" charset="0"/>
                        <a:cs typeface="Times New Roman" panose="02020603050405020304" pitchFamily="18" charset="0"/>
                      </a:endParaRPr>
                    </a:p>
                  </a:txBody>
                  <a:tcPr/>
                </a:tc>
                <a:extLst>
                  <a:ext uri="{0D108BD9-81ED-4DB2-BD59-A6C34878D82A}">
                    <a16:rowId xmlns:a16="http://schemas.microsoft.com/office/drawing/2014/main" val="10000"/>
                  </a:ext>
                </a:extLst>
              </a:tr>
              <a:tr h="182880">
                <a:tc>
                  <a:txBody>
                    <a:bodyPr/>
                    <a:lstStyle/>
                    <a:p>
                      <a:pPr algn="ctr"/>
                      <a:r>
                        <a:rPr lang="en-US" b="1" dirty="0">
                          <a:latin typeface="Times New Roman" panose="02020603050405020304" pitchFamily="18" charset="0"/>
                          <a:cs typeface="Times New Roman" panose="02020603050405020304" pitchFamily="18" charset="0"/>
                        </a:rPr>
                        <a:t>[v]</a:t>
                      </a:r>
                      <a:endParaRPr lang="ru-RU" b="1" dirty="0">
                        <a:latin typeface="Times New Roman" panose="02020603050405020304" pitchFamily="18" charset="0"/>
                        <a:cs typeface="Times New Roman" panose="02020603050405020304" pitchFamily="18" charset="0"/>
                      </a:endParaRPr>
                    </a:p>
                  </a:txBody>
                  <a:tcPr/>
                </a:tc>
                <a:tc>
                  <a:txBody>
                    <a:bodyPr/>
                    <a:lstStyle/>
                    <a:p>
                      <a:r>
                        <a:rPr lang="en-US" dirty="0">
                          <a:latin typeface="Times New Roman" panose="02020603050405020304" pitchFamily="18" charset="0"/>
                          <a:cs typeface="Times New Roman" panose="02020603050405020304" pitchFamily="18" charset="0"/>
                        </a:rPr>
                        <a:t>van, vest, vulgar, vinegar, very, view, verse, vote, visitor, evil, vegetable, alive, heavy, leave, resolve, vivid, heaven</a:t>
                      </a:r>
                      <a:endParaRPr lang="ru-RU" dirty="0">
                        <a:latin typeface="Times New Roman" panose="02020603050405020304" pitchFamily="18" charset="0"/>
                        <a:cs typeface="Times New Roman" panose="02020603050405020304" pitchFamily="18" charset="0"/>
                      </a:endParaRPr>
                    </a:p>
                  </a:txBody>
                  <a:tcPr/>
                </a:tc>
                <a:extLst>
                  <a:ext uri="{0D108BD9-81ED-4DB2-BD59-A6C34878D82A}">
                    <a16:rowId xmlns:a16="http://schemas.microsoft.com/office/drawing/2014/main" val="10001"/>
                  </a:ext>
                </a:extLst>
              </a:tr>
            </a:tbl>
          </a:graphicData>
        </a:graphic>
      </p:graphicFrame>
      <p:pic>
        <p:nvPicPr>
          <p:cNvPr id="10" name="00000005">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68239" y="2857337"/>
            <a:ext cx="377588" cy="377588"/>
          </a:xfrm>
          <a:prstGeom prst="rect">
            <a:avLst/>
          </a:prstGeom>
        </p:spPr>
      </p:pic>
      <p:sp>
        <p:nvSpPr>
          <p:cNvPr id="11" name="Прямоугольник 10"/>
          <p:cNvSpPr/>
          <p:nvPr/>
        </p:nvSpPr>
        <p:spPr>
          <a:xfrm>
            <a:off x="445827" y="4034917"/>
            <a:ext cx="7580473" cy="369332"/>
          </a:xfrm>
          <a:prstGeom prst="rect">
            <a:avLst/>
          </a:prstGeom>
        </p:spPr>
        <p:txBody>
          <a:bodyPr wrap="none">
            <a:spAutoFit/>
          </a:bodyPr>
          <a:lstStyle/>
          <a:p>
            <a:r>
              <a:rPr lang="en-US" b="1" dirty="0">
                <a:solidFill>
                  <a:srgbClr val="002060"/>
                </a:solidFill>
                <a:latin typeface="Times New Roman" panose="02020603050405020304" pitchFamily="18" charset="0"/>
                <a:cs typeface="Times New Roman" panose="02020603050405020304" pitchFamily="18" charset="0"/>
              </a:rPr>
              <a:t>2. Listen to the recorder. Try to repeat the tongue twister as fast as you can. </a:t>
            </a:r>
            <a:endParaRPr lang="ru-RU" dirty="0"/>
          </a:p>
        </p:txBody>
      </p:sp>
      <p:graphicFrame>
        <p:nvGraphicFramePr>
          <p:cNvPr id="13" name="Таблица 12"/>
          <p:cNvGraphicFramePr>
            <a:graphicFrameLocks noGrp="1"/>
          </p:cNvGraphicFramePr>
          <p:nvPr>
            <p:extLst>
              <p:ext uri="{D42A27DB-BD31-4B8C-83A1-F6EECF244321}">
                <p14:modId xmlns:p14="http://schemas.microsoft.com/office/powerpoint/2010/main" val="1252743111"/>
              </p:ext>
            </p:extLst>
          </p:nvPr>
        </p:nvGraphicFramePr>
        <p:xfrm>
          <a:off x="197134" y="4442404"/>
          <a:ext cx="4661469" cy="1188720"/>
        </p:xfrm>
        <a:graphic>
          <a:graphicData uri="http://schemas.openxmlformats.org/drawingml/2006/table">
            <a:tbl>
              <a:tblPr firstRow="1" bandRow="1">
                <a:tableStyleId>{69CF1AB2-1976-4502-BF36-3FF5EA218861}</a:tableStyleId>
              </a:tblPr>
              <a:tblGrid>
                <a:gridCol w="4661469">
                  <a:extLst>
                    <a:ext uri="{9D8B030D-6E8A-4147-A177-3AD203B41FA5}">
                      <a16:colId xmlns:a16="http://schemas.microsoft.com/office/drawing/2014/main" val="20000"/>
                    </a:ext>
                  </a:extLst>
                </a:gridCol>
              </a:tblGrid>
              <a:tr h="370840">
                <a:tc>
                  <a:txBody>
                    <a:bodyPr/>
                    <a:lstStyle/>
                    <a:p>
                      <a:r>
                        <a:rPr lang="en-US" sz="1800" b="0" i="0" kern="1200" dirty="0">
                          <a:solidFill>
                            <a:schemeClr val="dk1"/>
                          </a:solidFill>
                          <a:effectLst/>
                          <a:latin typeface="Times New Roman" panose="02020603050405020304" pitchFamily="18" charset="0"/>
                          <a:ea typeface="+mn-ea"/>
                          <a:cs typeface="Times New Roman" panose="02020603050405020304" pitchFamily="18" charset="0"/>
                        </a:rPr>
                        <a:t>How much wood would a woodchuck chuck</a:t>
                      </a:r>
                      <a:br>
                        <a:rPr lang="en-US" dirty="0">
                          <a:latin typeface="Times New Roman" panose="02020603050405020304" pitchFamily="18" charset="0"/>
                          <a:cs typeface="Times New Roman" panose="02020603050405020304" pitchFamily="18" charset="0"/>
                        </a:rPr>
                      </a:br>
                      <a:r>
                        <a:rPr lang="en-US" sz="1800" b="0" i="0" kern="1200" dirty="0">
                          <a:solidFill>
                            <a:schemeClr val="dk1"/>
                          </a:solidFill>
                          <a:effectLst/>
                          <a:latin typeface="Times New Roman" panose="02020603050405020304" pitchFamily="18" charset="0"/>
                          <a:ea typeface="+mn-ea"/>
                          <a:cs typeface="Times New Roman" panose="02020603050405020304" pitchFamily="18" charset="0"/>
                        </a:rPr>
                        <a:t>If a woodchuck could chuck wood?</a:t>
                      </a:r>
                      <a:br>
                        <a:rPr lang="en-US" dirty="0">
                          <a:latin typeface="Times New Roman" panose="02020603050405020304" pitchFamily="18" charset="0"/>
                          <a:cs typeface="Times New Roman" panose="02020603050405020304" pitchFamily="18" charset="0"/>
                        </a:rPr>
                      </a:br>
                      <a:r>
                        <a:rPr lang="en-US" sz="1800" b="0" i="0" kern="1200" dirty="0">
                          <a:solidFill>
                            <a:schemeClr val="dk1"/>
                          </a:solidFill>
                          <a:effectLst/>
                          <a:latin typeface="Times New Roman" panose="02020603050405020304" pitchFamily="18" charset="0"/>
                          <a:ea typeface="+mn-ea"/>
                          <a:cs typeface="Times New Roman" panose="02020603050405020304" pitchFamily="18" charset="0"/>
                        </a:rPr>
                        <a:t>Woodchuck could chuck wood</a:t>
                      </a:r>
                      <a:br>
                        <a:rPr lang="en-US" dirty="0">
                          <a:latin typeface="Times New Roman" panose="02020603050405020304" pitchFamily="18" charset="0"/>
                          <a:cs typeface="Times New Roman" panose="02020603050405020304" pitchFamily="18" charset="0"/>
                        </a:rPr>
                      </a:br>
                      <a:r>
                        <a:rPr lang="en-US" sz="1800" b="0" i="0" kern="1200" dirty="0">
                          <a:solidFill>
                            <a:schemeClr val="dk1"/>
                          </a:solidFill>
                          <a:effectLst/>
                          <a:latin typeface="Times New Roman" panose="02020603050405020304" pitchFamily="18" charset="0"/>
                          <a:ea typeface="+mn-ea"/>
                          <a:cs typeface="Times New Roman" panose="02020603050405020304" pitchFamily="18" charset="0"/>
                        </a:rPr>
                        <a:t>Woodchuck could chuck wood</a:t>
                      </a:r>
                      <a:endParaRPr lang="ru-RU" dirty="0">
                        <a:latin typeface="Times New Roman" panose="02020603050405020304" pitchFamily="18" charset="0"/>
                        <a:cs typeface="Times New Roman" panose="02020603050405020304" pitchFamily="18" charset="0"/>
                      </a:endParaRPr>
                    </a:p>
                  </a:txBody>
                  <a:tcPr/>
                </a:tc>
                <a:extLst>
                  <a:ext uri="{0D108BD9-81ED-4DB2-BD59-A6C34878D82A}">
                    <a16:rowId xmlns:a16="http://schemas.microsoft.com/office/drawing/2014/main" val="10000"/>
                  </a:ext>
                </a:extLst>
              </a:tr>
            </a:tbl>
          </a:graphicData>
        </a:graphic>
      </p:graphicFrame>
      <p:pic>
        <p:nvPicPr>
          <p:cNvPr id="14" name="00000003">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7"/>
          <a:stretch>
            <a:fillRect/>
          </a:stretch>
        </p:blipFill>
        <p:spPr>
          <a:xfrm>
            <a:off x="79612" y="4001684"/>
            <a:ext cx="391236" cy="391236"/>
          </a:xfrm>
          <a:prstGeom prst="rect">
            <a:avLst/>
          </a:prstGeom>
        </p:spPr>
      </p:pic>
    </p:spTree>
    <p:extLst>
      <p:ext uri="{BB962C8B-B14F-4D97-AF65-F5344CB8AC3E}">
        <p14:creationId xmlns:p14="http://schemas.microsoft.com/office/powerpoint/2010/main" val="2829162626"/>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0"/>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84688" fill="hold"/>
                                        <p:tgtEl>
                                          <p:spTgt spid="10"/>
                                        </p:tgtEl>
                                      </p:cBhvr>
                                    </p:cmd>
                                  </p:childTnLst>
                                </p:cTn>
                              </p:par>
                            </p:childTnLst>
                          </p:cTn>
                        </p:par>
                      </p:childTnLst>
                    </p:cTn>
                  </p:par>
                </p:childTnLst>
              </p:cTn>
              <p:nextCondLst>
                <p:cond evt="onClick" delay="0">
                  <p:tgtEl>
                    <p:spTgt spid="10"/>
                  </p:tgtEl>
                </p:cond>
              </p:nextCondLst>
            </p:seq>
            <p:audio>
              <p:cMediaNode vol="80000">
                <p:cTn id="7" fill="hold" display="0">
                  <p:stCondLst>
                    <p:cond delay="indefinite"/>
                  </p:stCondLst>
                  <p:endCondLst>
                    <p:cond evt="onStopAudio" delay="0">
                      <p:tgtEl>
                        <p:sldTgt/>
                      </p:tgtEl>
                    </p:cond>
                  </p:endCondLst>
                </p:cTn>
                <p:tgtEl>
                  <p:spTgt spid="10"/>
                </p:tgtEl>
              </p:cMediaNode>
            </p:audio>
            <p:seq concurrent="1" nextAc="seek">
              <p:cTn id="8" restart="whenNotActive" fill="hold" evtFilter="cancelBubble" nodeType="interactiveSeq">
                <p:stCondLst>
                  <p:cond evt="onClick" delay="0">
                    <p:tgtEl>
                      <p:spTgt spid="14"/>
                    </p:tgtEl>
                  </p:cond>
                </p:stCondLst>
                <p:endSync evt="end" delay="0">
                  <p:rtn val="all"/>
                </p:endSync>
                <p:childTnLst>
                  <p:par>
                    <p:cTn id="9" fill="hold">
                      <p:stCondLst>
                        <p:cond delay="0"/>
                      </p:stCondLst>
                      <p:childTnLst>
                        <p:par>
                          <p:cTn id="10" fill="hold">
                            <p:stCondLst>
                              <p:cond delay="0"/>
                            </p:stCondLst>
                            <p:childTnLst>
                              <p:par>
                                <p:cTn id="11" presetID="1" presetClass="mediacall" presetSubtype="0" fill="hold" nodeType="clickEffect">
                                  <p:stCondLst>
                                    <p:cond delay="0"/>
                                  </p:stCondLst>
                                  <p:childTnLst>
                                    <p:cmd type="call" cmd="playFrom(0.0)">
                                      <p:cBhvr>
                                        <p:cTn id="12" dur="30615" fill="hold"/>
                                        <p:tgtEl>
                                          <p:spTgt spid="14"/>
                                        </p:tgtEl>
                                      </p:cBhvr>
                                    </p:cmd>
                                  </p:childTnLst>
                                </p:cTn>
                              </p:par>
                            </p:childTnLst>
                          </p:cTn>
                        </p:par>
                      </p:childTnLst>
                    </p:cTn>
                  </p:par>
                </p:childTnLst>
              </p:cTn>
              <p:nextCondLst>
                <p:cond evt="onClick" delay="0">
                  <p:tgtEl>
                    <p:spTgt spid="14"/>
                  </p:tgtEl>
                </p:cond>
              </p:nextCondLst>
            </p:seq>
            <p:audio>
              <p:cMediaNode vol="80000">
                <p:cTn id="13" fill="hold" display="0">
                  <p:stCondLst>
                    <p:cond delay="indefinite"/>
                  </p:stCondLst>
                  <p:endCondLst>
                    <p:cond evt="onStopAudio" delay="0">
                      <p:tgtEl>
                        <p:sldTgt/>
                      </p:tgtEl>
                    </p:cond>
                  </p:endCondLst>
                </p:cTn>
                <p:tgtEl>
                  <p:spTgt spid="14"/>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 name="Прямоугольник 2"/>
          <p:cNvSpPr/>
          <p:nvPr/>
        </p:nvSpPr>
        <p:spPr>
          <a:xfrm>
            <a:off x="68239" y="253781"/>
            <a:ext cx="12055521" cy="615553"/>
          </a:xfrm>
          <a:prstGeom prst="rect">
            <a:avLst/>
          </a:prstGeom>
        </p:spPr>
        <p:txBody>
          <a:bodyPr wrap="square">
            <a:spAutoFit/>
          </a:bodyPr>
          <a:lstStyle/>
          <a:p>
            <a:pPr lvl="0" algn="ctr"/>
            <a:endParaRPr lang="ru-RU" sz="3400" dirty="0">
              <a:solidFill>
                <a:prstClr val="black"/>
              </a:solidFill>
            </a:endParaRPr>
          </a:p>
        </p:txBody>
      </p:sp>
      <p:sp>
        <p:nvSpPr>
          <p:cNvPr id="6" name="Прямоугольник 5"/>
          <p:cNvSpPr/>
          <p:nvPr/>
        </p:nvSpPr>
        <p:spPr>
          <a:xfrm>
            <a:off x="0" y="307776"/>
            <a:ext cx="12191999" cy="553998"/>
          </a:xfrm>
          <a:prstGeom prst="rect">
            <a:avLst/>
          </a:prstGeom>
        </p:spPr>
        <p:txBody>
          <a:bodyPr wrap="square">
            <a:spAutoFit/>
          </a:bodyPr>
          <a:lstStyle/>
          <a:p>
            <a:pPr lvl="0" algn="ctr">
              <a:defRPr/>
            </a:pPr>
            <a:r>
              <a:rPr lang="en-US" sz="3000" b="1" u="sng" kern="0" dirty="0">
                <a:solidFill>
                  <a:srgbClr val="002060"/>
                </a:solidFill>
                <a:latin typeface="Times New Roman" panose="02020603050405020304" pitchFamily="18" charset="0"/>
                <a:cs typeface="Times New Roman" panose="02020603050405020304" pitchFamily="18" charset="0"/>
              </a:rPr>
              <a:t>2</a:t>
            </a:r>
            <a:r>
              <a:rPr lang="ru-RU" sz="3000" b="1" u="sng" kern="0" dirty="0">
                <a:solidFill>
                  <a:srgbClr val="002060"/>
                </a:solidFill>
                <a:latin typeface="Times New Roman" panose="02020603050405020304" pitchFamily="18" charset="0"/>
                <a:cs typeface="Times New Roman" panose="02020603050405020304" pitchFamily="18" charset="0"/>
              </a:rPr>
              <a:t>.</a:t>
            </a:r>
            <a:r>
              <a:rPr lang="en-US" sz="3000" b="1" u="sng" kern="0" dirty="0">
                <a:solidFill>
                  <a:srgbClr val="002060"/>
                </a:solidFill>
                <a:latin typeface="Times New Roman" panose="02020603050405020304" pitchFamily="18" charset="0"/>
                <a:cs typeface="Times New Roman" panose="02020603050405020304" pitchFamily="18" charset="0"/>
              </a:rPr>
              <a:t> Healthy Way of Leaving</a:t>
            </a:r>
            <a:endParaRPr lang="ru-RU" sz="3000" b="1" u="sng" kern="0" dirty="0">
              <a:solidFill>
                <a:srgbClr val="002060"/>
              </a:solidFill>
              <a:latin typeface="Times New Roman" panose="02020603050405020304" pitchFamily="18" charset="0"/>
              <a:cs typeface="Times New Roman" panose="02020603050405020304" pitchFamily="18" charset="0"/>
            </a:endParaRPr>
          </a:p>
        </p:txBody>
      </p:sp>
      <p:sp>
        <p:nvSpPr>
          <p:cNvPr id="5" name="Прямоугольник 4"/>
          <p:cNvSpPr/>
          <p:nvPr/>
        </p:nvSpPr>
        <p:spPr>
          <a:xfrm>
            <a:off x="652074" y="1320000"/>
            <a:ext cx="11145039" cy="923330"/>
          </a:xfrm>
          <a:prstGeom prst="rect">
            <a:avLst/>
          </a:prstGeom>
        </p:spPr>
        <p:txBody>
          <a:bodyPr wrap="none">
            <a:spAutoFit/>
          </a:bodyPr>
          <a:lstStyle/>
          <a:p>
            <a:r>
              <a:rPr lang="en-US" b="1" dirty="0">
                <a:solidFill>
                  <a:srgbClr val="002060"/>
                </a:solidFill>
                <a:latin typeface="Times New Roman" panose="02020603050405020304" pitchFamily="18" charset="0"/>
                <a:cs typeface="Times New Roman" panose="02020603050405020304" pitchFamily="18" charset="0"/>
              </a:rPr>
              <a:t>3. Read the first part of the text and put a single space between the words. Listen to the recording to check your</a:t>
            </a:r>
          </a:p>
          <a:p>
            <a:r>
              <a:rPr lang="en-US" b="1" dirty="0">
                <a:solidFill>
                  <a:srgbClr val="002060"/>
                </a:solidFill>
                <a:latin typeface="Times New Roman" panose="02020603050405020304" pitchFamily="18" charset="0"/>
                <a:cs typeface="Times New Roman" panose="02020603050405020304" pitchFamily="18" charset="0"/>
              </a:rPr>
              <a:t>answers. </a:t>
            </a:r>
          </a:p>
          <a:p>
            <a:r>
              <a:rPr lang="en-US" b="1" dirty="0">
                <a:solidFill>
                  <a:srgbClr val="002060"/>
                </a:solidFill>
                <a:latin typeface="Times New Roman" panose="02020603050405020304" pitchFamily="18" charset="0"/>
                <a:cs typeface="Times New Roman" panose="02020603050405020304" pitchFamily="18" charset="0"/>
              </a:rPr>
              <a:t>Read the text paying attention to the articulation of [v] and [w] sounds.</a:t>
            </a:r>
            <a:endParaRPr lang="ru-RU" dirty="0"/>
          </a:p>
        </p:txBody>
      </p:sp>
      <p:pic>
        <p:nvPicPr>
          <p:cNvPr id="9" name="food_safety">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200159" y="1312440"/>
            <a:ext cx="451915" cy="451915"/>
          </a:xfrm>
          <a:prstGeom prst="rect">
            <a:avLst/>
          </a:prstGeom>
        </p:spPr>
      </p:pic>
      <p:graphicFrame>
        <p:nvGraphicFramePr>
          <p:cNvPr id="11" name="Таблица 10"/>
          <p:cNvGraphicFramePr>
            <a:graphicFrameLocks noGrp="1"/>
          </p:cNvGraphicFramePr>
          <p:nvPr>
            <p:extLst>
              <p:ext uri="{D42A27DB-BD31-4B8C-83A1-F6EECF244321}">
                <p14:modId xmlns:p14="http://schemas.microsoft.com/office/powerpoint/2010/main" val="3400951497"/>
              </p:ext>
            </p:extLst>
          </p:nvPr>
        </p:nvGraphicFramePr>
        <p:xfrm>
          <a:off x="652074" y="2243330"/>
          <a:ext cx="11145039" cy="2011680"/>
        </p:xfrm>
        <a:graphic>
          <a:graphicData uri="http://schemas.openxmlformats.org/drawingml/2006/table">
            <a:tbl>
              <a:tblPr firstRow="1" bandRow="1">
                <a:tableStyleId>{69CF1AB2-1976-4502-BF36-3FF5EA218861}</a:tableStyleId>
              </a:tblPr>
              <a:tblGrid>
                <a:gridCol w="11145039">
                  <a:extLst>
                    <a:ext uri="{9D8B030D-6E8A-4147-A177-3AD203B41FA5}">
                      <a16:colId xmlns:a16="http://schemas.microsoft.com/office/drawing/2014/main" val="20000"/>
                    </a:ext>
                  </a:extLst>
                </a:gridCol>
              </a:tblGrid>
              <a:tr h="370840">
                <a:tc>
                  <a:txBody>
                    <a:bodyPr/>
                    <a:lstStyle/>
                    <a:p>
                      <a:pPr marL="342900" indent="-342900">
                        <a:buAutoNum type="arabicParenR"/>
                      </a:pPr>
                      <a:r>
                        <a:rPr lang="en-US" b="0" dirty="0">
                          <a:latin typeface="Times New Roman" panose="02020603050405020304" pitchFamily="18" charset="0"/>
                          <a:cs typeface="Times New Roman" panose="02020603050405020304" pitchFamily="18" charset="0"/>
                        </a:rPr>
                        <a:t>FoodsafetyseemstobeabigissuenowadaysIcan’trememberitbeingsuchabigproblemyearsagowithtoday’stechnologyit</a:t>
                      </a:r>
                    </a:p>
                    <a:p>
                      <a:pPr marL="0" indent="0">
                        <a:buNone/>
                      </a:pPr>
                      <a:r>
                        <a:rPr lang="en-US" b="0" dirty="0">
                          <a:latin typeface="Times New Roman" panose="02020603050405020304" pitchFamily="18" charset="0"/>
                          <a:cs typeface="Times New Roman" panose="02020603050405020304" pitchFamily="18" charset="0"/>
                        </a:rPr>
                        <a:t>shouldn’tbeaproblembutitisinfacttherearemanyproblems </a:t>
                      </a:r>
                    </a:p>
                    <a:p>
                      <a:pPr marL="0" indent="0">
                        <a:buNone/>
                      </a:pPr>
                      <a:endParaRPr lang="en-US" b="0" dirty="0">
                        <a:latin typeface="Times New Roman" panose="02020603050405020304" pitchFamily="18" charset="0"/>
                        <a:cs typeface="Times New Roman" panose="02020603050405020304" pitchFamily="18" charset="0"/>
                      </a:endParaRPr>
                    </a:p>
                    <a:p>
                      <a:pPr marL="0" indent="0">
                        <a:buNone/>
                      </a:pPr>
                      <a:r>
                        <a:rPr lang="en-US" b="0" dirty="0">
                          <a:latin typeface="Times New Roman" panose="02020603050405020304" pitchFamily="18" charset="0"/>
                          <a:cs typeface="Times New Roman" panose="02020603050405020304" pitchFamily="18" charset="0"/>
                        </a:rPr>
                        <a:t>2) In my country, GM food is a big issue. People do not want to eat food that is genetically modified. They say it is unsafe. I know in America GM food is everywhere. Another issue with food safety is food imports. A lot of imported food has made people ill. Our government bans a lot of food from certain countries. This is a good idea. A concern in my country is with chickens and cows. We have bird flu and mad cow disease. It might be better to be vegetarian.</a:t>
                      </a:r>
                    </a:p>
                  </a:txBody>
                  <a:tcPr anchor="ctr"/>
                </a:tc>
                <a:extLst>
                  <a:ext uri="{0D108BD9-81ED-4DB2-BD59-A6C34878D82A}">
                    <a16:rowId xmlns:a16="http://schemas.microsoft.com/office/drawing/2014/main" val="10000"/>
                  </a:ext>
                </a:extLst>
              </a:tr>
            </a:tbl>
          </a:graphicData>
        </a:graphic>
      </p:graphicFrame>
      <p:pic>
        <p:nvPicPr>
          <p:cNvPr id="12" name="Рисунок 11"/>
          <p:cNvPicPr>
            <a:picLocks noChangeAspect="1"/>
          </p:cNvPicPr>
          <p:nvPr/>
        </p:nvPicPr>
        <p:blipFill>
          <a:blip r:embed="rId6"/>
          <a:stretch>
            <a:fillRect/>
          </a:stretch>
        </p:blipFill>
        <p:spPr>
          <a:xfrm>
            <a:off x="7034613" y="4345449"/>
            <a:ext cx="3692527" cy="2440529"/>
          </a:xfrm>
          <a:prstGeom prst="rect">
            <a:avLst/>
          </a:prstGeom>
        </p:spPr>
      </p:pic>
      <p:pic>
        <p:nvPicPr>
          <p:cNvPr id="13" name="Рисунок 12"/>
          <p:cNvPicPr>
            <a:picLocks noChangeAspect="1"/>
          </p:cNvPicPr>
          <p:nvPr/>
        </p:nvPicPr>
        <p:blipFill>
          <a:blip r:embed="rId7"/>
          <a:stretch>
            <a:fillRect/>
          </a:stretch>
        </p:blipFill>
        <p:spPr>
          <a:xfrm>
            <a:off x="1541060" y="4367601"/>
            <a:ext cx="3645090" cy="2418377"/>
          </a:xfrm>
          <a:prstGeom prst="rect">
            <a:avLst/>
          </a:prstGeom>
        </p:spPr>
      </p:pic>
    </p:spTree>
    <p:extLst>
      <p:ext uri="{BB962C8B-B14F-4D97-AF65-F5344CB8AC3E}">
        <p14:creationId xmlns:p14="http://schemas.microsoft.com/office/powerpoint/2010/main" val="100985423"/>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9"/>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59951" fill="hold"/>
                                        <p:tgtEl>
                                          <p:spTgt spid="9"/>
                                        </p:tgtEl>
                                      </p:cBhvr>
                                    </p:cmd>
                                  </p:childTnLst>
                                </p:cTn>
                              </p:par>
                            </p:childTnLst>
                          </p:cTn>
                        </p:par>
                      </p:childTnLst>
                    </p:cTn>
                  </p:par>
                </p:childTnLst>
              </p:cTn>
              <p:nextCondLst>
                <p:cond evt="onClick" delay="0">
                  <p:tgtEl>
                    <p:spTgt spid="9"/>
                  </p:tgtEl>
                </p:cond>
              </p:nextCondLst>
            </p:seq>
            <p:audio>
              <p:cMediaNode vol="80000">
                <p:cTn id="7" fill="hold" display="0">
                  <p:stCondLst>
                    <p:cond delay="indefinite"/>
                  </p:stCondLst>
                  <p:endCondLst>
                    <p:cond evt="onStopAudio" delay="0">
                      <p:tgtEl>
                        <p:sldTgt/>
                      </p:tgtEl>
                    </p:cond>
                  </p:endCondLst>
                </p:cTn>
                <p:tgtEl>
                  <p:spTgt spid="9"/>
                </p:tgtEl>
              </p:cMediaNode>
            </p:audio>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 name="Прямоугольник 2"/>
          <p:cNvSpPr/>
          <p:nvPr/>
        </p:nvSpPr>
        <p:spPr>
          <a:xfrm>
            <a:off x="68239" y="253781"/>
            <a:ext cx="12055521" cy="615553"/>
          </a:xfrm>
          <a:prstGeom prst="rect">
            <a:avLst/>
          </a:prstGeom>
        </p:spPr>
        <p:txBody>
          <a:bodyPr wrap="square">
            <a:spAutoFit/>
          </a:bodyPr>
          <a:lstStyle/>
          <a:p>
            <a:pPr lvl="0" algn="ctr"/>
            <a:endParaRPr lang="ru-RU" sz="3400" dirty="0">
              <a:solidFill>
                <a:prstClr val="black"/>
              </a:solidFill>
            </a:endParaRPr>
          </a:p>
        </p:txBody>
      </p:sp>
      <p:sp>
        <p:nvSpPr>
          <p:cNvPr id="5" name="Прямоугольник 4"/>
          <p:cNvSpPr/>
          <p:nvPr/>
        </p:nvSpPr>
        <p:spPr>
          <a:xfrm>
            <a:off x="0" y="307776"/>
            <a:ext cx="12191999" cy="553998"/>
          </a:xfrm>
          <a:prstGeom prst="rect">
            <a:avLst/>
          </a:prstGeom>
        </p:spPr>
        <p:txBody>
          <a:bodyPr wrap="square">
            <a:spAutoFit/>
          </a:bodyPr>
          <a:lstStyle/>
          <a:p>
            <a:pPr lvl="0" algn="ctr">
              <a:defRPr/>
            </a:pPr>
            <a:r>
              <a:rPr lang="en-US" sz="3000" b="1" u="sng" kern="0" dirty="0">
                <a:solidFill>
                  <a:srgbClr val="002060"/>
                </a:solidFill>
                <a:latin typeface="Times New Roman" panose="02020603050405020304" pitchFamily="18" charset="0"/>
                <a:cs typeface="Times New Roman" panose="02020603050405020304" pitchFamily="18" charset="0"/>
              </a:rPr>
              <a:t>3</a:t>
            </a:r>
            <a:r>
              <a:rPr lang="ru-RU" sz="3000" b="1" u="sng" kern="0" dirty="0">
                <a:solidFill>
                  <a:srgbClr val="002060"/>
                </a:solidFill>
                <a:latin typeface="Times New Roman" panose="02020603050405020304" pitchFamily="18" charset="0"/>
                <a:cs typeface="Times New Roman" panose="02020603050405020304" pitchFamily="18" charset="0"/>
              </a:rPr>
              <a:t>.</a:t>
            </a:r>
            <a:r>
              <a:rPr lang="en-US" sz="3000" b="1" u="sng" kern="0" dirty="0">
                <a:solidFill>
                  <a:srgbClr val="002060"/>
                </a:solidFill>
                <a:latin typeface="Times New Roman" panose="02020603050405020304" pitchFamily="18" charset="0"/>
                <a:cs typeface="Times New Roman" panose="02020603050405020304" pitchFamily="18" charset="0"/>
              </a:rPr>
              <a:t> Professions</a:t>
            </a:r>
            <a:endParaRPr lang="ru-RU" sz="3000" b="1" u="sng" kern="0" dirty="0">
              <a:solidFill>
                <a:srgbClr val="002060"/>
              </a:solidFill>
              <a:latin typeface="Times New Roman" panose="02020603050405020304" pitchFamily="18" charset="0"/>
              <a:cs typeface="Times New Roman" panose="02020603050405020304" pitchFamily="18" charset="0"/>
            </a:endParaRPr>
          </a:p>
        </p:txBody>
      </p:sp>
      <p:sp>
        <p:nvSpPr>
          <p:cNvPr id="6" name="TextBox 5"/>
          <p:cNvSpPr txBox="1"/>
          <p:nvPr/>
        </p:nvSpPr>
        <p:spPr>
          <a:xfrm>
            <a:off x="0" y="1248017"/>
            <a:ext cx="12192000" cy="2862322"/>
          </a:xfrm>
          <a:prstGeom prst="rect">
            <a:avLst/>
          </a:prstGeom>
          <a:noFill/>
        </p:spPr>
        <p:txBody>
          <a:bodyPr wrap="square" rtlCol="0">
            <a:spAutoFit/>
          </a:bodyPr>
          <a:lstStyle/>
          <a:p>
            <a:pPr algn="ctr"/>
            <a:r>
              <a:rPr lang="en-US" b="1" dirty="0">
                <a:solidFill>
                  <a:srgbClr val="FF0000"/>
                </a:solidFill>
                <a:latin typeface="Times New Roman" panose="02020603050405020304" pitchFamily="18" charset="0"/>
                <a:cs typeface="Times New Roman" panose="02020603050405020304" pitchFamily="18" charset="0"/>
              </a:rPr>
              <a:t>Read and learn!</a:t>
            </a:r>
          </a:p>
          <a:p>
            <a:pPr algn="ctr"/>
            <a:r>
              <a:rPr lang="ru-RU" b="1" dirty="0">
                <a:latin typeface="Times New Roman" panose="02020603050405020304" pitchFamily="18" charset="0"/>
                <a:cs typeface="Times New Roman" panose="02020603050405020304" pitchFamily="18" charset="0"/>
              </a:rPr>
              <a:t>Чтение десятичных дробей и процентов</a:t>
            </a:r>
          </a:p>
          <a:p>
            <a:pPr algn="just"/>
            <a:r>
              <a:rPr lang="ru-RU" dirty="0">
                <a:latin typeface="Times New Roman" panose="02020603050405020304" pitchFamily="18" charset="0"/>
                <a:cs typeface="Times New Roman" panose="02020603050405020304" pitchFamily="18" charset="0"/>
              </a:rPr>
              <a:t>При чтении десятичных дробей каждая цифра будет читаться отдельно. Точка, которая отделяет целое число от дробного, читает </a:t>
            </a:r>
            <a:r>
              <a:rPr lang="en-US" dirty="0">
                <a:latin typeface="Times New Roman" panose="02020603050405020304" pitchFamily="18" charset="0"/>
                <a:cs typeface="Times New Roman" panose="02020603050405020304" pitchFamily="18" charset="0"/>
              </a:rPr>
              <a:t>point</a:t>
            </a:r>
            <a:r>
              <a:rPr lang="ru-RU" dirty="0">
                <a:latin typeface="Times New Roman" panose="02020603050405020304" pitchFamily="18" charset="0"/>
                <a:cs typeface="Times New Roman" panose="02020603050405020304" pitchFamily="18" charset="0"/>
              </a:rPr>
              <a:t>; ноль читается как </a:t>
            </a:r>
            <a:r>
              <a:rPr lang="en-US" dirty="0" err="1">
                <a:latin typeface="Times New Roman" panose="02020603050405020304" pitchFamily="18" charset="0"/>
                <a:cs typeface="Times New Roman" panose="02020603050405020304" pitchFamily="18" charset="0"/>
              </a:rPr>
              <a:t>nought</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no:t</a:t>
            </a:r>
            <a:r>
              <a:rPr lang="en-US" dirty="0">
                <a:latin typeface="Times New Roman" panose="02020603050405020304" pitchFamily="18" charset="0"/>
                <a:cs typeface="Times New Roman" panose="02020603050405020304" pitchFamily="18" charset="0"/>
              </a:rPr>
              <a:t>], </a:t>
            </a:r>
            <a:r>
              <a:rPr lang="ru-RU" dirty="0">
                <a:latin typeface="Times New Roman" panose="02020603050405020304" pitchFamily="18" charset="0"/>
                <a:cs typeface="Times New Roman" panose="02020603050405020304" pitchFamily="18" charset="0"/>
              </a:rPr>
              <a:t>(амер.) </a:t>
            </a:r>
            <a:r>
              <a:rPr lang="en-US" dirty="0">
                <a:latin typeface="Times New Roman" panose="02020603050405020304" pitchFamily="18" charset="0"/>
                <a:cs typeface="Times New Roman" panose="02020603050405020304" pitchFamily="18" charset="0"/>
              </a:rPr>
              <a:t>zero [ˈ</a:t>
            </a:r>
            <a:r>
              <a:rPr lang="en-US" dirty="0" err="1">
                <a:latin typeface="Times New Roman" panose="02020603050405020304" pitchFamily="18" charset="0"/>
                <a:cs typeface="Times New Roman" panose="02020603050405020304" pitchFamily="18" charset="0"/>
              </a:rPr>
              <a:t>zɪrəʊ</a:t>
            </a:r>
            <a:r>
              <a:rPr lang="en-US" dirty="0">
                <a:latin typeface="Times New Roman" panose="02020603050405020304" pitchFamily="18" charset="0"/>
                <a:cs typeface="Times New Roman" panose="02020603050405020304" pitchFamily="18" charset="0"/>
              </a:rPr>
              <a:t>] </a:t>
            </a:r>
            <a:r>
              <a:rPr lang="ru-RU" dirty="0">
                <a:latin typeface="Times New Roman" panose="02020603050405020304" pitchFamily="18" charset="0"/>
                <a:cs typeface="Times New Roman" panose="02020603050405020304" pitchFamily="18" charset="0"/>
              </a:rPr>
              <a:t>или </a:t>
            </a:r>
            <a:r>
              <a:rPr lang="en-US" dirty="0">
                <a:latin typeface="Times New Roman" panose="02020603050405020304" pitchFamily="18" charset="0"/>
                <a:cs typeface="Times New Roman" panose="02020603050405020304" pitchFamily="18" charset="0"/>
              </a:rPr>
              <a:t>“o” [</a:t>
            </a:r>
            <a:r>
              <a:rPr lang="en-US" dirty="0" err="1">
                <a:latin typeface="Times New Roman" panose="02020603050405020304" pitchFamily="18" charset="0"/>
                <a:cs typeface="Times New Roman" panose="02020603050405020304" pitchFamily="18" charset="0"/>
              </a:rPr>
              <a:t>ou</a:t>
            </a:r>
            <a:r>
              <a:rPr lang="en-US" dirty="0">
                <a:latin typeface="Times New Roman" panose="02020603050405020304" pitchFamily="18" charset="0"/>
                <a:cs typeface="Times New Roman" panose="02020603050405020304" pitchFamily="18" charset="0"/>
              </a:rPr>
              <a:t>]. </a:t>
            </a:r>
            <a:r>
              <a:rPr lang="ru-RU" dirty="0">
                <a:latin typeface="Times New Roman" panose="02020603050405020304" pitchFamily="18" charset="0"/>
                <a:cs typeface="Times New Roman" panose="02020603050405020304" pitchFamily="18" charset="0"/>
              </a:rPr>
              <a:t>Проценты читаются как и обычные цифры, однако, существительное </a:t>
            </a:r>
            <a:r>
              <a:rPr lang="en-US" dirty="0">
                <a:latin typeface="Times New Roman" panose="02020603050405020304" pitchFamily="18" charset="0"/>
                <a:cs typeface="Times New Roman" panose="02020603050405020304" pitchFamily="18" charset="0"/>
              </a:rPr>
              <a:t>“percent” </a:t>
            </a:r>
            <a:r>
              <a:rPr lang="ru-RU" dirty="0">
                <a:latin typeface="Times New Roman" panose="02020603050405020304" pitchFamily="18" charset="0"/>
                <a:cs typeface="Times New Roman" panose="02020603050405020304" pitchFamily="18" charset="0"/>
              </a:rPr>
              <a:t>используется в единственном числе.</a:t>
            </a:r>
            <a:endParaRPr lang="ru-RU" b="1" dirty="0">
              <a:latin typeface="Times New Roman" panose="02020603050405020304" pitchFamily="18" charset="0"/>
              <a:cs typeface="Times New Roman" panose="02020603050405020304" pitchFamily="18" charset="0"/>
            </a:endParaRPr>
          </a:p>
          <a:p>
            <a:pPr algn="just"/>
            <a:r>
              <a:rPr lang="ru-RU" dirty="0">
                <a:latin typeface="Times New Roman" panose="02020603050405020304" pitchFamily="18" charset="0"/>
                <a:cs typeface="Times New Roman" panose="02020603050405020304" pitchFamily="18" charset="0"/>
              </a:rPr>
              <a:t>  </a:t>
            </a:r>
            <a:r>
              <a:rPr lang="en-US" b="1" dirty="0">
                <a:solidFill>
                  <a:srgbClr val="002060"/>
                </a:solidFill>
                <a:latin typeface="Times New Roman" panose="02020603050405020304" pitchFamily="18" charset="0"/>
                <a:cs typeface="Times New Roman" panose="02020603050405020304" pitchFamily="18" charset="0"/>
              </a:rPr>
              <a:t>     1. Follow the link. Listen and repeat (</a:t>
            </a:r>
            <a:r>
              <a:rPr lang="en-US" b="1" u="sng" dirty="0">
                <a:solidFill>
                  <a:srgbClr val="002060"/>
                </a:solidFill>
                <a:latin typeface="Times New Roman" panose="02020603050405020304" pitchFamily="18" charset="0"/>
                <a:cs typeface="Times New Roman" panose="02020603050405020304" pitchFamily="18" charset="0"/>
                <a:hlinkClick r:id="rId7"/>
              </a:rPr>
              <a:t>English Number.com</a:t>
            </a:r>
            <a:r>
              <a:rPr lang="en-US" b="1" dirty="0">
                <a:solidFill>
                  <a:srgbClr val="002060"/>
                </a:solidFill>
                <a:latin typeface="Times New Roman" panose="02020603050405020304" pitchFamily="18" charset="0"/>
                <a:cs typeface="Times New Roman" panose="02020603050405020304" pitchFamily="18" charset="0"/>
              </a:rPr>
              <a:t>).</a:t>
            </a:r>
          </a:p>
          <a:p>
            <a:pPr algn="just"/>
            <a:r>
              <a:rPr lang="en-US" b="1" dirty="0">
                <a:solidFill>
                  <a:srgbClr val="002060"/>
                </a:solidFill>
                <a:latin typeface="Times New Roman" panose="02020603050405020304" pitchFamily="18" charset="0"/>
                <a:cs typeface="Times New Roman" panose="02020603050405020304" pitchFamily="18" charset="0"/>
              </a:rPr>
              <a:t>       2. Follow the link. Do the exercises “Understanding numbers” (</a:t>
            </a:r>
            <a:r>
              <a:rPr lang="en-US" b="1" u="sng" dirty="0">
                <a:solidFill>
                  <a:srgbClr val="002060"/>
                </a:solidFill>
                <a:latin typeface="Times New Roman" panose="02020603050405020304" pitchFamily="18" charset="0"/>
                <a:cs typeface="Times New Roman" panose="02020603050405020304" pitchFamily="18" charset="0"/>
                <a:hlinkClick r:id="rId8"/>
              </a:rPr>
              <a:t>British Council</a:t>
            </a:r>
            <a:r>
              <a:rPr lang="en-US" b="1" dirty="0">
                <a:solidFill>
                  <a:srgbClr val="002060"/>
                </a:solidFill>
                <a:latin typeface="Times New Roman" panose="02020603050405020304" pitchFamily="18" charset="0"/>
                <a:cs typeface="Times New Roman" panose="02020603050405020304" pitchFamily="18" charset="0"/>
              </a:rPr>
              <a:t>).</a:t>
            </a:r>
          </a:p>
          <a:p>
            <a:pPr algn="just"/>
            <a:r>
              <a:rPr lang="en-US" b="1" dirty="0">
                <a:solidFill>
                  <a:srgbClr val="002060"/>
                </a:solidFill>
                <a:latin typeface="Times New Roman" panose="02020603050405020304" pitchFamily="18" charset="0"/>
                <a:cs typeface="Times New Roman" panose="02020603050405020304" pitchFamily="18" charset="0"/>
              </a:rPr>
              <a:t>       3. Read the text and mark it (pauses: /, stress: `). Listen and check. Listen and imitate the speaker.</a:t>
            </a:r>
          </a:p>
          <a:p>
            <a:pPr algn="just"/>
            <a:endParaRPr lang="en-US" b="1" dirty="0">
              <a:solidFill>
                <a:srgbClr val="002060"/>
              </a:solidFill>
              <a:latin typeface="Times New Roman" panose="02020603050405020304" pitchFamily="18" charset="0"/>
              <a:cs typeface="Times New Roman" panose="02020603050405020304" pitchFamily="18" charset="0"/>
            </a:endParaRPr>
          </a:p>
          <a:p>
            <a:pPr algn="just"/>
            <a:endParaRPr lang="ru-RU" b="1" dirty="0">
              <a:solidFill>
                <a:srgbClr val="002060"/>
              </a:solidFill>
              <a:latin typeface="Times New Roman" panose="02020603050405020304" pitchFamily="18" charset="0"/>
              <a:cs typeface="Times New Roman" panose="02020603050405020304" pitchFamily="18" charset="0"/>
            </a:endParaRPr>
          </a:p>
        </p:txBody>
      </p:sp>
      <p:pic>
        <p:nvPicPr>
          <p:cNvPr id="8" name="professions">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9"/>
          <a:stretch>
            <a:fillRect/>
          </a:stretch>
        </p:blipFill>
        <p:spPr>
          <a:xfrm>
            <a:off x="97808" y="3189692"/>
            <a:ext cx="340057" cy="340057"/>
          </a:xfrm>
          <a:prstGeom prst="rect">
            <a:avLst/>
          </a:prstGeom>
        </p:spPr>
      </p:pic>
      <p:graphicFrame>
        <p:nvGraphicFramePr>
          <p:cNvPr id="9" name="Таблица 8"/>
          <p:cNvGraphicFramePr>
            <a:graphicFrameLocks noGrp="1"/>
          </p:cNvGraphicFramePr>
          <p:nvPr>
            <p:extLst>
              <p:ext uri="{D42A27DB-BD31-4B8C-83A1-F6EECF244321}">
                <p14:modId xmlns:p14="http://schemas.microsoft.com/office/powerpoint/2010/main" val="1201783665"/>
              </p:ext>
            </p:extLst>
          </p:nvPr>
        </p:nvGraphicFramePr>
        <p:xfrm>
          <a:off x="220638" y="3552842"/>
          <a:ext cx="11750721" cy="2560320"/>
        </p:xfrm>
        <a:graphic>
          <a:graphicData uri="http://schemas.openxmlformats.org/drawingml/2006/table">
            <a:tbl>
              <a:tblPr firstRow="1" bandRow="1">
                <a:tableStyleId>{69CF1AB2-1976-4502-BF36-3FF5EA218861}</a:tableStyleId>
              </a:tblPr>
              <a:tblGrid>
                <a:gridCol w="11750721">
                  <a:extLst>
                    <a:ext uri="{9D8B030D-6E8A-4147-A177-3AD203B41FA5}">
                      <a16:colId xmlns:a16="http://schemas.microsoft.com/office/drawing/2014/main" val="20000"/>
                    </a:ext>
                  </a:extLst>
                </a:gridCol>
              </a:tblGrid>
              <a:tr h="370840">
                <a:tc>
                  <a:txBody>
                    <a:bodyPr/>
                    <a:lstStyle/>
                    <a:p>
                      <a:pPr algn="just"/>
                      <a:r>
                        <a:rPr lang="en-US" b="0" dirty="0">
                          <a:latin typeface="Times New Roman" panose="02020603050405020304" pitchFamily="18" charset="0"/>
                          <a:cs typeface="Times New Roman" panose="02020603050405020304" pitchFamily="18" charset="0"/>
                        </a:rPr>
                        <a:t>The fact that a large number of baby boomers at or nearing retirement age are remaining in their jobs means that young workers entering the workforce are finding it difficult to find work, particularly in desirable, white-collar, professional jobs. According to the U. S. Bureau of Labor Statistics, the median age of the American worker has risen dramatically in recent years from 35 in 1980 to 42 in 2010. And at the executive level, the median age is quite a bit higher, at about 52.</a:t>
                      </a:r>
                    </a:p>
                    <a:p>
                      <a:pPr algn="just"/>
                      <a:endParaRPr lang="en-US" b="0" dirty="0">
                        <a:latin typeface="Times New Roman" panose="02020603050405020304" pitchFamily="18" charset="0"/>
                        <a:cs typeface="Times New Roman" panose="02020603050405020304" pitchFamily="18" charset="0"/>
                      </a:endParaRPr>
                    </a:p>
                    <a:p>
                      <a:pPr algn="just"/>
                      <a:r>
                        <a:rPr lang="en-US" b="0" dirty="0">
                          <a:latin typeface="Times New Roman" panose="02020603050405020304" pitchFamily="18" charset="0"/>
                          <a:cs typeface="Times New Roman" panose="02020603050405020304" pitchFamily="18" charset="0"/>
                        </a:rPr>
                        <a:t>Globally, 14 percent of the workforce is now over the age of 55, but according to the</a:t>
                      </a:r>
                      <a:r>
                        <a:rPr lang="en-US" b="0" baseline="0" dirty="0">
                          <a:latin typeface="Times New Roman" panose="02020603050405020304" pitchFamily="18" charset="0"/>
                          <a:cs typeface="Times New Roman" panose="02020603050405020304" pitchFamily="18" charset="0"/>
                        </a:rPr>
                        <a:t> </a:t>
                      </a:r>
                      <a:r>
                        <a:rPr lang="en-US" b="0" dirty="0">
                          <a:latin typeface="Times New Roman" panose="02020603050405020304" pitchFamily="18" charset="0"/>
                          <a:cs typeface="Times New Roman" panose="02020603050405020304" pitchFamily="18" charset="0"/>
                        </a:rPr>
                        <a:t>McKinsey Global Institute, that figure will rise to 22 percent by 2030. In the past, older workers retired (or died), so at any one time there might have been two generations in the workforce at the same time. Now, the workplace has become increasingly multigenerational, with young, middle-aged, and older workers.</a:t>
                      </a:r>
                    </a:p>
                  </a:txBody>
                  <a:tcPr/>
                </a:tc>
                <a:extLst>
                  <a:ext uri="{0D108BD9-81ED-4DB2-BD59-A6C34878D82A}">
                    <a16:rowId xmlns:a16="http://schemas.microsoft.com/office/drawing/2014/main" val="10000"/>
                  </a:ext>
                </a:extLst>
              </a:tr>
            </a:tbl>
          </a:graphicData>
        </a:graphic>
      </p:graphicFrame>
      <p:sp>
        <p:nvSpPr>
          <p:cNvPr id="11" name="Прямоугольник 10"/>
          <p:cNvSpPr/>
          <p:nvPr/>
        </p:nvSpPr>
        <p:spPr>
          <a:xfrm>
            <a:off x="730098" y="6139423"/>
            <a:ext cx="11563063" cy="646331"/>
          </a:xfrm>
          <a:prstGeom prst="rect">
            <a:avLst/>
          </a:prstGeom>
        </p:spPr>
        <p:txBody>
          <a:bodyPr wrap="square">
            <a:spAutoFit/>
          </a:bodyPr>
          <a:lstStyle/>
          <a:p>
            <a:r>
              <a:rPr lang="en-US" b="1" dirty="0">
                <a:solidFill>
                  <a:srgbClr val="C00000"/>
                </a:solidFill>
                <a:latin typeface="Times New Roman" panose="02020603050405020304" pitchFamily="18" charset="0"/>
                <a:cs typeface="Times New Roman" panose="02020603050405020304" pitchFamily="18" charset="0"/>
              </a:rPr>
              <a:t>Exam task. </a:t>
            </a:r>
            <a:r>
              <a:rPr lang="en-US" b="1" dirty="0">
                <a:solidFill>
                  <a:srgbClr val="002060"/>
                </a:solidFill>
                <a:latin typeface="Times New Roman" panose="02020603050405020304" pitchFamily="18" charset="0"/>
                <a:cs typeface="Times New Roman" panose="02020603050405020304" pitchFamily="18" charset="0"/>
              </a:rPr>
              <a:t>Imagine that you are reading the text in Ex. 3 to your friend. You have 1.5 minutes to read the text </a:t>
            </a:r>
          </a:p>
          <a:p>
            <a:r>
              <a:rPr lang="en-US" b="1" dirty="0">
                <a:solidFill>
                  <a:srgbClr val="002060"/>
                </a:solidFill>
                <a:latin typeface="Times New Roman" panose="02020603050405020304" pitchFamily="18" charset="0"/>
                <a:cs typeface="Times New Roman" panose="02020603050405020304" pitchFamily="18" charset="0"/>
              </a:rPr>
              <a:t>Silently, then be ready to read it out aloud</a:t>
            </a:r>
            <a:endParaRPr lang="ru-RU" dirty="0"/>
          </a:p>
        </p:txBody>
      </p:sp>
      <p:pic>
        <p:nvPicPr>
          <p:cNvPr id="12" name="90-seconds-timer_VE0gFJDx">
            <a:hlinkClick r:id="" action="ppaction://media"/>
          </p:cNvPr>
          <p:cNvPicPr>
            <a:picLocks noChangeAspect="1"/>
          </p:cNvPicPr>
          <p:nvPr>
            <a:videoFile r:link="rId4"/>
            <p:extLst>
              <p:ext uri="{DAA4B4D4-6D71-4841-9C94-3DE7FCFB9230}">
                <p14:media xmlns:p14="http://schemas.microsoft.com/office/powerpoint/2010/main" r:embed="rId3"/>
              </p:ext>
            </p:extLst>
          </p:nvPr>
        </p:nvPicPr>
        <p:blipFill>
          <a:blip r:embed="rId10"/>
          <a:stretch>
            <a:fillRect/>
          </a:stretch>
        </p:blipFill>
        <p:spPr>
          <a:xfrm>
            <a:off x="68239" y="6258843"/>
            <a:ext cx="712929" cy="401023"/>
          </a:xfrm>
          <a:prstGeom prst="rect">
            <a:avLst/>
          </a:prstGeom>
        </p:spPr>
      </p:pic>
    </p:spTree>
    <p:extLst>
      <p:ext uri="{BB962C8B-B14F-4D97-AF65-F5344CB8AC3E}">
        <p14:creationId xmlns:p14="http://schemas.microsoft.com/office/powerpoint/2010/main" val="2460789865"/>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8"/>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70713" fill="hold"/>
                                        <p:tgtEl>
                                          <p:spTgt spid="8"/>
                                        </p:tgtEl>
                                      </p:cBhvr>
                                    </p:cmd>
                                  </p:childTnLst>
                                </p:cTn>
                              </p:par>
                            </p:childTnLst>
                          </p:cTn>
                        </p:par>
                      </p:childTnLst>
                    </p:cTn>
                  </p:par>
                </p:childTnLst>
              </p:cTn>
              <p:nextCondLst>
                <p:cond evt="onClick" delay="0">
                  <p:tgtEl>
                    <p:spTgt spid="8"/>
                  </p:tgtEl>
                </p:cond>
              </p:nextCondLst>
            </p:seq>
            <p:audio>
              <p:cMediaNode vol="80000">
                <p:cTn id="7" fill="hold" display="0">
                  <p:stCondLst>
                    <p:cond delay="indefinite"/>
                  </p:stCondLst>
                  <p:endCondLst>
                    <p:cond evt="onStopAudio" delay="0">
                      <p:tgtEl>
                        <p:sldTgt/>
                      </p:tgtEl>
                    </p:cond>
                  </p:endCondLst>
                </p:cTn>
                <p:tgtEl>
                  <p:spTgt spid="8"/>
                </p:tgtEl>
              </p:cMediaNode>
            </p:audio>
            <p:seq concurrent="1" nextAc="seek">
              <p:cTn id="8" restart="whenNotActive" fill="hold" evtFilter="cancelBubble" nodeType="interactiveSeq">
                <p:stCondLst>
                  <p:cond evt="onClick" delay="0">
                    <p:tgtEl>
                      <p:spTgt spid="1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12"/>
                                        </p:tgtEl>
                                      </p:cBhvr>
                                    </p:cmd>
                                  </p:childTnLst>
                                </p:cTn>
                              </p:par>
                            </p:childTnLst>
                          </p:cTn>
                        </p:par>
                      </p:childTnLst>
                    </p:cTn>
                  </p:par>
                </p:childTnLst>
              </p:cTn>
              <p:nextCondLst>
                <p:cond evt="onClick" delay="0">
                  <p:tgtEl>
                    <p:spTgt spid="12"/>
                  </p:tgtEl>
                </p:cond>
              </p:nextCondLst>
            </p:seq>
            <p:video>
              <p:cMediaNode vol="80000">
                <p:cTn id="13" fill="hold" display="0">
                  <p:stCondLst>
                    <p:cond delay="indefinite"/>
                  </p:stCondLst>
                </p:cTn>
                <p:tgtEl>
                  <p:spTgt spid="12"/>
                </p:tgtEl>
              </p:cMediaNode>
            </p:vide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 name="Прямоугольник 2"/>
          <p:cNvSpPr/>
          <p:nvPr/>
        </p:nvSpPr>
        <p:spPr>
          <a:xfrm>
            <a:off x="68239" y="253781"/>
            <a:ext cx="12055521" cy="615553"/>
          </a:xfrm>
          <a:prstGeom prst="rect">
            <a:avLst/>
          </a:prstGeom>
        </p:spPr>
        <p:txBody>
          <a:bodyPr wrap="square">
            <a:spAutoFit/>
          </a:bodyPr>
          <a:lstStyle/>
          <a:p>
            <a:pPr lvl="0" algn="ctr"/>
            <a:endParaRPr lang="ru-RU" sz="3400" dirty="0">
              <a:solidFill>
                <a:prstClr val="black"/>
              </a:solidFill>
            </a:endParaRPr>
          </a:p>
        </p:txBody>
      </p:sp>
      <p:sp>
        <p:nvSpPr>
          <p:cNvPr id="5" name="Прямоугольник 4"/>
          <p:cNvSpPr/>
          <p:nvPr/>
        </p:nvSpPr>
        <p:spPr>
          <a:xfrm>
            <a:off x="0" y="307776"/>
            <a:ext cx="12191999" cy="553998"/>
          </a:xfrm>
          <a:prstGeom prst="rect">
            <a:avLst/>
          </a:prstGeom>
        </p:spPr>
        <p:txBody>
          <a:bodyPr wrap="square">
            <a:spAutoFit/>
          </a:bodyPr>
          <a:lstStyle/>
          <a:p>
            <a:pPr lvl="0" algn="ctr">
              <a:defRPr/>
            </a:pPr>
            <a:r>
              <a:rPr lang="ru-RU" sz="3000" b="1" u="sng" kern="0" dirty="0">
                <a:solidFill>
                  <a:srgbClr val="002060"/>
                </a:solidFill>
                <a:latin typeface="Times New Roman" panose="02020603050405020304" pitchFamily="18" charset="0"/>
                <a:cs typeface="Times New Roman" panose="02020603050405020304" pitchFamily="18" charset="0"/>
              </a:rPr>
              <a:t>Список использованных источников:</a:t>
            </a:r>
          </a:p>
        </p:txBody>
      </p:sp>
      <p:sp>
        <p:nvSpPr>
          <p:cNvPr id="6" name="TextBox 5"/>
          <p:cNvSpPr txBox="1"/>
          <p:nvPr/>
        </p:nvSpPr>
        <p:spPr>
          <a:xfrm>
            <a:off x="316171" y="1582340"/>
            <a:ext cx="11559655" cy="3693319"/>
          </a:xfrm>
          <a:prstGeom prst="rect">
            <a:avLst/>
          </a:prstGeom>
          <a:noFill/>
        </p:spPr>
        <p:txBody>
          <a:bodyPr wrap="square" rtlCol="0">
            <a:spAutoFit/>
          </a:bodyPr>
          <a:lstStyle/>
          <a:p>
            <a:pPr marL="342900" indent="-342900" algn="just">
              <a:buAutoNum type="arabicPeriod"/>
            </a:pPr>
            <a:r>
              <a:rPr lang="ru-RU" b="1" dirty="0">
                <a:solidFill>
                  <a:srgbClr val="002060"/>
                </a:solidFill>
                <a:latin typeface="Times New Roman" panose="02020603050405020304" pitchFamily="18" charset="0"/>
                <a:cs typeface="Times New Roman" panose="02020603050405020304" pitchFamily="18" charset="0"/>
              </a:rPr>
              <a:t>Вербицкая М.В. </a:t>
            </a:r>
            <a:r>
              <a:rPr lang="ru-RU" b="1" dirty="0" err="1">
                <a:solidFill>
                  <a:srgbClr val="002060"/>
                </a:solidFill>
                <a:latin typeface="Times New Roman" panose="02020603050405020304" pitchFamily="18" charset="0"/>
                <a:cs typeface="Times New Roman" panose="02020603050405020304" pitchFamily="18" charset="0"/>
              </a:rPr>
              <a:t>Effective</a:t>
            </a:r>
            <a:r>
              <a:rPr lang="ru-RU" b="1" dirty="0">
                <a:solidFill>
                  <a:srgbClr val="002060"/>
                </a:solidFill>
                <a:latin typeface="Times New Roman" panose="02020603050405020304" pitchFamily="18" charset="0"/>
                <a:cs typeface="Times New Roman" panose="02020603050405020304" pitchFamily="18" charset="0"/>
              </a:rPr>
              <a:t> </a:t>
            </a:r>
            <a:r>
              <a:rPr lang="ru-RU" b="1" dirty="0" err="1">
                <a:solidFill>
                  <a:srgbClr val="002060"/>
                </a:solidFill>
                <a:latin typeface="Times New Roman" panose="02020603050405020304" pitchFamily="18" charset="0"/>
                <a:cs typeface="Times New Roman" panose="02020603050405020304" pitchFamily="18" charset="0"/>
              </a:rPr>
              <a:t>Speaking</a:t>
            </a:r>
            <a:r>
              <a:rPr lang="ru-RU" b="1" dirty="0">
                <a:solidFill>
                  <a:srgbClr val="002060"/>
                </a:solidFill>
                <a:latin typeface="Times New Roman" panose="02020603050405020304" pitchFamily="18" charset="0"/>
                <a:cs typeface="Times New Roman" panose="02020603050405020304" pitchFamily="18" charset="0"/>
              </a:rPr>
              <a:t> : устная часть ЕГЭ по английскому языку : 10-11 классы : базовый и углубленный уровни : пособие для учащихся общеобразовательных организаций / М.В. Вербицкая, О.С. </a:t>
            </a:r>
            <a:r>
              <a:rPr lang="ru-RU" b="1" dirty="0" err="1">
                <a:solidFill>
                  <a:srgbClr val="002060"/>
                </a:solidFill>
                <a:latin typeface="Times New Roman" panose="02020603050405020304" pitchFamily="18" charset="0"/>
                <a:cs typeface="Times New Roman" panose="02020603050405020304" pitchFamily="18" charset="0"/>
              </a:rPr>
              <a:t>Миндрул</a:t>
            </a:r>
            <a:r>
              <a:rPr lang="ru-RU" b="1" dirty="0">
                <a:solidFill>
                  <a:srgbClr val="002060"/>
                </a:solidFill>
                <a:latin typeface="Times New Roman" panose="02020603050405020304" pitchFamily="18" charset="0"/>
                <a:cs typeface="Times New Roman" panose="02020603050405020304" pitchFamily="18" charset="0"/>
              </a:rPr>
              <a:t>, Е.Н. Нечаева ; под ред. М.В. Вербицкой. - М. : </a:t>
            </a:r>
            <a:r>
              <a:rPr lang="ru-RU" b="1" dirty="0" err="1">
                <a:solidFill>
                  <a:srgbClr val="002060"/>
                </a:solidFill>
                <a:latin typeface="Times New Roman" panose="02020603050405020304" pitchFamily="18" charset="0"/>
                <a:cs typeface="Times New Roman" panose="02020603050405020304" pitchFamily="18" charset="0"/>
              </a:rPr>
              <a:t>Вентана</a:t>
            </a:r>
            <a:r>
              <a:rPr lang="ru-RU" b="1" dirty="0">
                <a:solidFill>
                  <a:srgbClr val="002060"/>
                </a:solidFill>
                <a:latin typeface="Times New Roman" panose="02020603050405020304" pitchFamily="18" charset="0"/>
                <a:cs typeface="Times New Roman" panose="02020603050405020304" pitchFamily="18" charset="0"/>
              </a:rPr>
              <a:t>-Граф, 2016. - 112 с. </a:t>
            </a:r>
          </a:p>
          <a:p>
            <a:pPr marL="342900" indent="-342900" algn="just">
              <a:buAutoNum type="arabicPeriod"/>
            </a:pPr>
            <a:r>
              <a:rPr lang="en-US" b="1" dirty="0">
                <a:solidFill>
                  <a:srgbClr val="002060"/>
                </a:solidFill>
                <a:latin typeface="Times New Roman" panose="02020603050405020304" pitchFamily="18" charset="0"/>
                <a:cs typeface="Times New Roman" panose="02020603050405020304" pitchFamily="18" charset="0"/>
              </a:rPr>
              <a:t>British Council. Learn English [</a:t>
            </a:r>
            <a:r>
              <a:rPr lang="ru-RU" b="1" dirty="0">
                <a:solidFill>
                  <a:srgbClr val="002060"/>
                </a:solidFill>
                <a:latin typeface="Times New Roman" panose="02020603050405020304" pitchFamily="18" charset="0"/>
                <a:cs typeface="Times New Roman" panose="02020603050405020304" pitchFamily="18" charset="0"/>
              </a:rPr>
              <a:t>Электронный ресурс] : </a:t>
            </a:r>
            <a:r>
              <a:rPr lang="en-US" b="1" dirty="0">
                <a:solidFill>
                  <a:srgbClr val="002060"/>
                </a:solidFill>
                <a:latin typeface="Times New Roman" panose="02020603050405020304" pitchFamily="18" charset="0"/>
                <a:cs typeface="Times New Roman" panose="02020603050405020304" pitchFamily="18" charset="0"/>
              </a:rPr>
              <a:t>URL: https://learnenglish.britishcouncil.org/ (</a:t>
            </a:r>
            <a:r>
              <a:rPr lang="ru-RU" b="1" dirty="0">
                <a:solidFill>
                  <a:srgbClr val="002060"/>
                </a:solidFill>
                <a:latin typeface="Times New Roman" panose="02020603050405020304" pitchFamily="18" charset="0"/>
                <a:cs typeface="Times New Roman" panose="02020603050405020304" pitchFamily="18" charset="0"/>
              </a:rPr>
              <a:t>дата обращения: 18.04.2024)</a:t>
            </a:r>
          </a:p>
          <a:p>
            <a:pPr marL="342900" indent="-342900" algn="just">
              <a:buAutoNum type="arabicPeriod"/>
            </a:pPr>
            <a:r>
              <a:rPr lang="en-US" b="1" dirty="0" err="1">
                <a:solidFill>
                  <a:srgbClr val="002060"/>
                </a:solidFill>
                <a:latin typeface="Times New Roman" panose="02020603050405020304" pitchFamily="18" charset="0"/>
                <a:cs typeface="Times New Roman" panose="02020603050405020304" pitchFamily="18" charset="0"/>
              </a:rPr>
              <a:t>Dunkel</a:t>
            </a:r>
            <a:r>
              <a:rPr lang="en-US" b="1" dirty="0">
                <a:solidFill>
                  <a:srgbClr val="002060"/>
                </a:solidFill>
                <a:latin typeface="Times New Roman" panose="02020603050405020304" pitchFamily="18" charset="0"/>
                <a:cs typeface="Times New Roman" panose="02020603050405020304" pitchFamily="18" charset="0"/>
              </a:rPr>
              <a:t>, Patricia A. and </a:t>
            </a:r>
            <a:r>
              <a:rPr lang="en-US" b="1" dirty="0" err="1">
                <a:solidFill>
                  <a:srgbClr val="002060"/>
                </a:solidFill>
                <a:latin typeface="Times New Roman" panose="02020603050405020304" pitchFamily="18" charset="0"/>
                <a:cs typeface="Times New Roman" panose="02020603050405020304" pitchFamily="18" charset="0"/>
              </a:rPr>
              <a:t>Pialorsi</a:t>
            </a:r>
            <a:r>
              <a:rPr lang="en-US" b="1" dirty="0">
                <a:solidFill>
                  <a:srgbClr val="002060"/>
                </a:solidFill>
                <a:latin typeface="Times New Roman" panose="02020603050405020304" pitchFamily="18" charset="0"/>
                <a:cs typeface="Times New Roman" panose="02020603050405020304" pitchFamily="18" charset="0"/>
              </a:rPr>
              <a:t>, Frank. Listening and Notetaking Skills 3 with </a:t>
            </a:r>
            <a:r>
              <a:rPr lang="en-US" b="1" dirty="0" err="1">
                <a:solidFill>
                  <a:srgbClr val="002060"/>
                </a:solidFill>
                <a:latin typeface="Times New Roman" panose="02020603050405020304" pitchFamily="18" charset="0"/>
                <a:cs typeface="Times New Roman" panose="02020603050405020304" pitchFamily="18" charset="0"/>
              </a:rPr>
              <a:t>Audioscripts</a:t>
            </a:r>
            <a:r>
              <a:rPr lang="en-US" b="1" dirty="0">
                <a:solidFill>
                  <a:srgbClr val="002060"/>
                </a:solidFill>
                <a:latin typeface="Times New Roman" panose="02020603050405020304" pitchFamily="18" charset="0"/>
                <a:cs typeface="Times New Roman" panose="02020603050405020304" pitchFamily="18" charset="0"/>
              </a:rPr>
              <a:t>: Advanced Listening Comprehension, Fourth Edition. National Geographic Learning, a part of Cengage Learning, USA, 2014. - 150 p.</a:t>
            </a:r>
            <a:endParaRPr lang="ru-RU" b="1" dirty="0">
              <a:solidFill>
                <a:srgbClr val="002060"/>
              </a:solidFill>
              <a:latin typeface="Times New Roman" panose="02020603050405020304" pitchFamily="18" charset="0"/>
              <a:cs typeface="Times New Roman" panose="02020603050405020304" pitchFamily="18" charset="0"/>
            </a:endParaRPr>
          </a:p>
          <a:p>
            <a:pPr marL="342900" indent="-342900" algn="just">
              <a:buFontTx/>
              <a:buAutoNum type="arabicPeriod"/>
            </a:pPr>
            <a:r>
              <a:rPr lang="en-US" b="1" dirty="0">
                <a:solidFill>
                  <a:srgbClr val="002060"/>
                </a:solidFill>
                <a:latin typeface="Times New Roman" panose="02020603050405020304" pitchFamily="18" charset="0"/>
                <a:cs typeface="Times New Roman" panose="02020603050405020304" pitchFamily="18" charset="0"/>
              </a:rPr>
              <a:t>EnglishNumber.com </a:t>
            </a:r>
            <a:r>
              <a:rPr lang="ru-RU" b="1" dirty="0">
                <a:solidFill>
                  <a:srgbClr val="002060"/>
                </a:solidFill>
                <a:latin typeface="Times New Roman" panose="02020603050405020304" pitchFamily="18" charset="0"/>
                <a:cs typeface="Times New Roman" panose="02020603050405020304" pitchFamily="18" charset="0"/>
              </a:rPr>
              <a:t>[Электронный ресурс] : URL: </a:t>
            </a:r>
            <a:r>
              <a:rPr lang="en-US" b="1" dirty="0">
                <a:solidFill>
                  <a:srgbClr val="002060"/>
                </a:solidFill>
                <a:latin typeface="Times New Roman" panose="02020603050405020304" pitchFamily="18" charset="0"/>
                <a:cs typeface="Times New Roman" panose="02020603050405020304" pitchFamily="18" charset="0"/>
                <a:hlinkClick r:id="rId3"/>
              </a:rPr>
              <a:t>http://www.englishnumber.com/index.html</a:t>
            </a:r>
            <a:r>
              <a:rPr lang="en-US" b="1" dirty="0">
                <a:solidFill>
                  <a:srgbClr val="002060"/>
                </a:solidFill>
                <a:latin typeface="Times New Roman" panose="02020603050405020304" pitchFamily="18" charset="0"/>
                <a:cs typeface="Times New Roman" panose="02020603050405020304" pitchFamily="18" charset="0"/>
              </a:rPr>
              <a:t> </a:t>
            </a:r>
            <a:r>
              <a:rPr lang="ru-RU" b="1" dirty="0">
                <a:solidFill>
                  <a:srgbClr val="002060"/>
                </a:solidFill>
                <a:latin typeface="Times New Roman" panose="02020603050405020304" pitchFamily="18" charset="0"/>
                <a:cs typeface="Times New Roman" panose="02020603050405020304" pitchFamily="18" charset="0"/>
              </a:rPr>
              <a:t>(дата обращения: 18.04.2024)</a:t>
            </a:r>
          </a:p>
          <a:p>
            <a:pPr marL="342900" indent="-342900" algn="just">
              <a:buAutoNum type="arabicPeriod"/>
            </a:pPr>
            <a:r>
              <a:rPr lang="ru-RU" b="1" dirty="0" err="1">
                <a:solidFill>
                  <a:srgbClr val="002060"/>
                </a:solidFill>
                <a:latin typeface="Times New Roman" panose="02020603050405020304" pitchFamily="18" charset="0"/>
                <a:cs typeface="Times New Roman" panose="02020603050405020304" pitchFamily="18" charset="0"/>
              </a:rPr>
              <a:t>Listen</a:t>
            </a:r>
            <a:r>
              <a:rPr lang="ru-RU" b="1" dirty="0">
                <a:solidFill>
                  <a:srgbClr val="002060"/>
                </a:solidFill>
                <a:latin typeface="Times New Roman" panose="02020603050405020304" pitchFamily="18" charset="0"/>
                <a:cs typeface="Times New Roman" panose="02020603050405020304" pitchFamily="18" charset="0"/>
              </a:rPr>
              <a:t> A Minute.com [Электронный ресурс] : URL: https://listenaminute.com/ (дата обращения: 18.04.2024)</a:t>
            </a:r>
          </a:p>
          <a:p>
            <a:pPr marL="342900" indent="-342900" algn="just">
              <a:buAutoNum type="arabicPeriod"/>
            </a:pPr>
            <a:endParaRPr lang="ru-RU" b="1" dirty="0">
              <a:solidFill>
                <a:srgbClr val="002060"/>
              </a:solidFill>
              <a:latin typeface="Times New Roman" panose="02020603050405020304" pitchFamily="18" charset="0"/>
              <a:cs typeface="Times New Roman" panose="02020603050405020304" pitchFamily="18" charset="0"/>
            </a:endParaRPr>
          </a:p>
          <a:p>
            <a:pPr marL="342900" indent="-342900" algn="just">
              <a:buAutoNum type="arabicPeriod"/>
            </a:pPr>
            <a:endParaRPr lang="en-US" b="1" dirty="0">
              <a:solidFill>
                <a:srgbClr val="002060"/>
              </a:solidFill>
              <a:latin typeface="Times New Roman" panose="02020603050405020304" pitchFamily="18" charset="0"/>
              <a:cs typeface="Times New Roman" panose="02020603050405020304" pitchFamily="18" charset="0"/>
            </a:endParaRPr>
          </a:p>
          <a:p>
            <a:pPr algn="just"/>
            <a:endParaRPr lang="ru-RU" b="1" dirty="0">
              <a:solidFill>
                <a:srgbClr val="00206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744801567"/>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1678</TotalTime>
  <Words>1663</Words>
  <Application>Microsoft Office PowerPoint</Application>
  <PresentationFormat>Широкоэкранный</PresentationFormat>
  <Paragraphs>103</Paragraphs>
  <Slides>8</Slides>
  <Notes>0</Notes>
  <HiddenSlides>0</HiddenSlides>
  <MMClips>12</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8</vt:i4>
      </vt:variant>
    </vt:vector>
  </HeadingPairs>
  <TitlesOfParts>
    <vt:vector size="13" baseType="lpstr">
      <vt:lpstr>Arial</vt:lpstr>
      <vt:lpstr>Calibri</vt:lpstr>
      <vt:lpstr>Calibri Light</vt:lpstr>
      <vt:lpstr>Times New Roman</vt:lpstr>
      <vt:lpstr>Тема Office</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vector>
  </TitlesOfParts>
  <Company>SPecialiST RePack</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Константин Гуслистов</dc:creator>
  <cp:lastModifiedBy>valentinaegorova754@gmail.com</cp:lastModifiedBy>
  <cp:revision>63</cp:revision>
  <dcterms:created xsi:type="dcterms:W3CDTF">2021-04-20T07:56:24Z</dcterms:created>
  <dcterms:modified xsi:type="dcterms:W3CDTF">2024-12-08T12:13:13Z</dcterms:modified>
</cp:coreProperties>
</file>