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0"/>
  </p:notesMasterIdLst>
  <p:sldIdLst>
    <p:sldId id="256" r:id="rId2"/>
    <p:sldId id="266" r:id="rId3"/>
    <p:sldId id="269" r:id="rId4"/>
    <p:sldId id="274" r:id="rId5"/>
    <p:sldId id="280" r:id="rId6"/>
    <p:sldId id="275" r:id="rId7"/>
    <p:sldId id="273" r:id="rId8"/>
    <p:sldId id="281" r:id="rId9"/>
    <p:sldId id="276" r:id="rId10"/>
    <p:sldId id="277" r:id="rId11"/>
    <p:sldId id="278" r:id="rId12"/>
    <p:sldId id="279" r:id="rId13"/>
    <p:sldId id="271" r:id="rId14"/>
    <p:sldId id="264" r:id="rId15"/>
    <p:sldId id="260" r:id="rId16"/>
    <p:sldId id="261" r:id="rId17"/>
    <p:sldId id="272" r:id="rId18"/>
    <p:sldId id="262" r:id="rId19"/>
    <p:sldId id="285" r:id="rId20"/>
    <p:sldId id="286" r:id="rId21"/>
    <p:sldId id="289" r:id="rId22"/>
    <p:sldId id="290" r:id="rId23"/>
    <p:sldId id="291" r:id="rId24"/>
    <p:sldId id="292" r:id="rId25"/>
    <p:sldId id="259" r:id="rId26"/>
    <p:sldId id="284" r:id="rId27"/>
    <p:sldId id="294" r:id="rId28"/>
    <p:sldId id="293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8082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578" autoAdjust="0"/>
    <p:restoredTop sz="94661" autoAdjust="0"/>
  </p:normalViewPr>
  <p:slideViewPr>
    <p:cSldViewPr>
      <p:cViewPr>
        <p:scale>
          <a:sx n="125" d="100"/>
          <a:sy n="125" d="100"/>
        </p:scale>
        <p:origin x="-654" y="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6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8D3000-492E-445F-852A-8A2441D6A098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B53E2144-38B3-4F2E-97E4-E7CAF0D2194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Информация</a:t>
          </a:r>
        </a:p>
      </dgm:t>
    </dgm:pt>
    <dgm:pt modelId="{17759ADC-6257-4B8D-93B8-E81082BB9FBE}" type="parTrans" cxnId="{2C943838-F8B9-47DB-870F-264D11E57F39}">
      <dgm:prSet/>
      <dgm:spPr/>
    </dgm:pt>
    <dgm:pt modelId="{6A2F3552-6E06-4273-B44A-2168E8DD50D7}" type="sibTrans" cxnId="{2C943838-F8B9-47DB-870F-264D11E57F39}">
      <dgm:prSet/>
      <dgm:spPr/>
    </dgm:pt>
    <dgm:pt modelId="{64911479-E84A-45B4-A6DA-42CD256201D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Объективная</a:t>
          </a:r>
        </a:p>
      </dgm:t>
    </dgm:pt>
    <dgm:pt modelId="{334B3A57-50C5-4041-B51A-9ED933FD9723}" type="parTrans" cxnId="{F3584045-120E-4177-AABB-20615A0F6301}">
      <dgm:prSet/>
      <dgm:spPr/>
      <dgm:t>
        <a:bodyPr/>
        <a:lstStyle/>
        <a:p>
          <a:endParaRPr lang="ru-RU"/>
        </a:p>
      </dgm:t>
    </dgm:pt>
    <dgm:pt modelId="{9BC02FC2-4335-4DB6-971C-0ABC26411841}" type="sibTrans" cxnId="{F3584045-120E-4177-AABB-20615A0F6301}">
      <dgm:prSet/>
      <dgm:spPr/>
    </dgm:pt>
    <dgm:pt modelId="{618B311F-6294-496F-8086-CC94B63F53A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Понятная</a:t>
          </a:r>
        </a:p>
      </dgm:t>
    </dgm:pt>
    <dgm:pt modelId="{F7034B20-C6A0-4274-980A-D7B361FE6145}" type="parTrans" cxnId="{76CD72B1-7784-4818-9CDD-8B73DCBCC64D}">
      <dgm:prSet/>
      <dgm:spPr/>
      <dgm:t>
        <a:bodyPr/>
        <a:lstStyle/>
        <a:p>
          <a:endParaRPr lang="ru-RU"/>
        </a:p>
      </dgm:t>
    </dgm:pt>
    <dgm:pt modelId="{DADE9811-C89C-4E89-8A81-BB4366C6D23A}" type="sibTrans" cxnId="{76CD72B1-7784-4818-9CDD-8B73DCBCC64D}">
      <dgm:prSet/>
      <dgm:spPr/>
    </dgm:pt>
    <dgm:pt modelId="{10BA63C8-A80D-4309-AC72-36390774D8D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Достоверная</a:t>
          </a:r>
        </a:p>
      </dgm:t>
    </dgm:pt>
    <dgm:pt modelId="{C5249D08-6168-4773-8F9F-856C6DC560C9}" type="parTrans" cxnId="{A1A4BBE2-E4A8-4EEF-BE16-A206ADEE420F}">
      <dgm:prSet/>
      <dgm:spPr/>
      <dgm:t>
        <a:bodyPr/>
        <a:lstStyle/>
        <a:p>
          <a:endParaRPr lang="ru-RU"/>
        </a:p>
      </dgm:t>
    </dgm:pt>
    <dgm:pt modelId="{CC996E9B-2EA3-4407-85B2-7ACD3C2A7019}" type="sibTrans" cxnId="{A1A4BBE2-E4A8-4EEF-BE16-A206ADEE420F}">
      <dgm:prSet/>
      <dgm:spPr/>
    </dgm:pt>
    <dgm:pt modelId="{C6776D67-8916-49FD-B270-B027E57EE7D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Актуальная</a:t>
          </a:r>
        </a:p>
      </dgm:t>
    </dgm:pt>
    <dgm:pt modelId="{89D7F8EB-C051-48F7-B959-88338088DC7B}" type="parTrans" cxnId="{4D2A0879-F96F-40D9-8484-C37D3A20CC42}">
      <dgm:prSet/>
      <dgm:spPr/>
      <dgm:t>
        <a:bodyPr/>
        <a:lstStyle/>
        <a:p>
          <a:endParaRPr lang="ru-RU"/>
        </a:p>
      </dgm:t>
    </dgm:pt>
    <dgm:pt modelId="{BB1B51C2-D8E5-4A64-B454-4F7019144172}" type="sibTrans" cxnId="{4D2A0879-F96F-40D9-8484-C37D3A20CC42}">
      <dgm:prSet/>
      <dgm:spPr/>
    </dgm:pt>
    <dgm:pt modelId="{38C62A16-E92A-452C-A239-67735283C56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Доступная</a:t>
          </a:r>
        </a:p>
      </dgm:t>
    </dgm:pt>
    <dgm:pt modelId="{8DFBD028-1ACD-4164-AAD7-0D9514985489}" type="parTrans" cxnId="{45300F8B-75FF-4043-9E3F-6D266D899D2A}">
      <dgm:prSet/>
      <dgm:spPr/>
      <dgm:t>
        <a:bodyPr/>
        <a:lstStyle/>
        <a:p>
          <a:endParaRPr lang="ru-RU"/>
        </a:p>
      </dgm:t>
    </dgm:pt>
    <dgm:pt modelId="{07590263-1F35-45F0-9B57-FA5892E85E05}" type="sibTrans" cxnId="{45300F8B-75FF-4043-9E3F-6D266D899D2A}">
      <dgm:prSet/>
      <dgm:spPr/>
    </dgm:pt>
    <dgm:pt modelId="{253337C2-A65B-495D-9A56-541FEFD2427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Полная</a:t>
          </a:r>
        </a:p>
      </dgm:t>
    </dgm:pt>
    <dgm:pt modelId="{7D487D86-896D-495E-96CE-BBD17175EBB0}" type="parTrans" cxnId="{FCA7A8F0-5375-46A9-8B05-F1BD8EAC18B9}">
      <dgm:prSet/>
      <dgm:spPr/>
      <dgm:t>
        <a:bodyPr/>
        <a:lstStyle/>
        <a:p>
          <a:endParaRPr lang="ru-RU"/>
        </a:p>
      </dgm:t>
    </dgm:pt>
    <dgm:pt modelId="{8D001564-2889-44C8-87FE-9ED8163486BC}" type="sibTrans" cxnId="{FCA7A8F0-5375-46A9-8B05-F1BD8EAC18B9}">
      <dgm:prSet/>
      <dgm:spPr/>
    </dgm:pt>
    <dgm:pt modelId="{D6EAD7CE-3DAF-4A56-A0C4-AD85A27A3400}" type="pres">
      <dgm:prSet presAssocID="{0C8D3000-492E-445F-852A-8A2441D6A098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A6D5013-7D73-4ECA-B8D6-4EF6FDDD6301}" type="pres">
      <dgm:prSet presAssocID="{B53E2144-38B3-4F2E-97E4-E7CAF0D2194B}" presName="centerShape" presStyleLbl="node0" presStyleIdx="0" presStyleCnt="1"/>
      <dgm:spPr/>
      <dgm:t>
        <a:bodyPr/>
        <a:lstStyle/>
        <a:p>
          <a:endParaRPr lang="ru-RU"/>
        </a:p>
      </dgm:t>
    </dgm:pt>
    <dgm:pt modelId="{190ABA41-6429-4C85-B06E-52E30FCF91FA}" type="pres">
      <dgm:prSet presAssocID="{334B3A57-50C5-4041-B51A-9ED933FD9723}" presName="Name9" presStyleLbl="parChTrans1D2" presStyleIdx="0" presStyleCnt="6"/>
      <dgm:spPr/>
      <dgm:t>
        <a:bodyPr/>
        <a:lstStyle/>
        <a:p>
          <a:endParaRPr lang="ru-RU"/>
        </a:p>
      </dgm:t>
    </dgm:pt>
    <dgm:pt modelId="{8EF895CF-0202-4ADB-A12C-179E968B7BB4}" type="pres">
      <dgm:prSet presAssocID="{334B3A57-50C5-4041-B51A-9ED933FD9723}" presName="connTx" presStyleLbl="parChTrans1D2" presStyleIdx="0" presStyleCnt="6"/>
      <dgm:spPr/>
      <dgm:t>
        <a:bodyPr/>
        <a:lstStyle/>
        <a:p>
          <a:endParaRPr lang="ru-RU"/>
        </a:p>
      </dgm:t>
    </dgm:pt>
    <dgm:pt modelId="{A5C8C760-E12B-46C5-AD00-FFB11A112249}" type="pres">
      <dgm:prSet presAssocID="{64911479-E84A-45B4-A6DA-42CD256201D5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12A572-713D-425F-8F95-202112FF4C1D}" type="pres">
      <dgm:prSet presAssocID="{F7034B20-C6A0-4274-980A-D7B361FE6145}" presName="Name9" presStyleLbl="parChTrans1D2" presStyleIdx="1" presStyleCnt="6"/>
      <dgm:spPr/>
      <dgm:t>
        <a:bodyPr/>
        <a:lstStyle/>
        <a:p>
          <a:endParaRPr lang="ru-RU"/>
        </a:p>
      </dgm:t>
    </dgm:pt>
    <dgm:pt modelId="{02BA393F-E614-4610-8092-AE91354D0A14}" type="pres">
      <dgm:prSet presAssocID="{F7034B20-C6A0-4274-980A-D7B361FE6145}" presName="connTx" presStyleLbl="parChTrans1D2" presStyleIdx="1" presStyleCnt="6"/>
      <dgm:spPr/>
      <dgm:t>
        <a:bodyPr/>
        <a:lstStyle/>
        <a:p>
          <a:endParaRPr lang="ru-RU"/>
        </a:p>
      </dgm:t>
    </dgm:pt>
    <dgm:pt modelId="{2FAEFDC8-A54C-4F73-86FB-6BE3AB89E39A}" type="pres">
      <dgm:prSet presAssocID="{618B311F-6294-496F-8086-CC94B63F53A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DCDB5-145F-4113-A41B-8D72C4B00B2E}" type="pres">
      <dgm:prSet presAssocID="{C5249D08-6168-4773-8F9F-856C6DC560C9}" presName="Name9" presStyleLbl="parChTrans1D2" presStyleIdx="2" presStyleCnt="6"/>
      <dgm:spPr/>
      <dgm:t>
        <a:bodyPr/>
        <a:lstStyle/>
        <a:p>
          <a:endParaRPr lang="ru-RU"/>
        </a:p>
      </dgm:t>
    </dgm:pt>
    <dgm:pt modelId="{FD687447-1735-4F24-8C40-7EC13AB2CCBA}" type="pres">
      <dgm:prSet presAssocID="{C5249D08-6168-4773-8F9F-856C6DC560C9}" presName="connTx" presStyleLbl="parChTrans1D2" presStyleIdx="2" presStyleCnt="6"/>
      <dgm:spPr/>
      <dgm:t>
        <a:bodyPr/>
        <a:lstStyle/>
        <a:p>
          <a:endParaRPr lang="ru-RU"/>
        </a:p>
      </dgm:t>
    </dgm:pt>
    <dgm:pt modelId="{48DDB179-1828-4112-A7A7-B1CB12F5622C}" type="pres">
      <dgm:prSet presAssocID="{10BA63C8-A80D-4309-AC72-36390774D8D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5DE842-D0C4-408D-A706-F880995075BC}" type="pres">
      <dgm:prSet presAssocID="{89D7F8EB-C051-48F7-B959-88338088DC7B}" presName="Name9" presStyleLbl="parChTrans1D2" presStyleIdx="3" presStyleCnt="6"/>
      <dgm:spPr/>
      <dgm:t>
        <a:bodyPr/>
        <a:lstStyle/>
        <a:p>
          <a:endParaRPr lang="ru-RU"/>
        </a:p>
      </dgm:t>
    </dgm:pt>
    <dgm:pt modelId="{E7F99B4A-F08C-42E9-A206-0EA0BF2122EC}" type="pres">
      <dgm:prSet presAssocID="{89D7F8EB-C051-48F7-B959-88338088DC7B}" presName="connTx" presStyleLbl="parChTrans1D2" presStyleIdx="3" presStyleCnt="6"/>
      <dgm:spPr/>
      <dgm:t>
        <a:bodyPr/>
        <a:lstStyle/>
        <a:p>
          <a:endParaRPr lang="ru-RU"/>
        </a:p>
      </dgm:t>
    </dgm:pt>
    <dgm:pt modelId="{473A4A69-2C8F-43CF-B38D-61D572694DF8}" type="pres">
      <dgm:prSet presAssocID="{C6776D67-8916-49FD-B270-B027E57EE7DA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34A38C-F61D-4551-8553-8B47D76E3E35}" type="pres">
      <dgm:prSet presAssocID="{8DFBD028-1ACD-4164-AAD7-0D9514985489}" presName="Name9" presStyleLbl="parChTrans1D2" presStyleIdx="4" presStyleCnt="6"/>
      <dgm:spPr/>
      <dgm:t>
        <a:bodyPr/>
        <a:lstStyle/>
        <a:p>
          <a:endParaRPr lang="ru-RU"/>
        </a:p>
      </dgm:t>
    </dgm:pt>
    <dgm:pt modelId="{C7E6274D-79A3-4D5C-A9B4-BC100893833D}" type="pres">
      <dgm:prSet presAssocID="{8DFBD028-1ACD-4164-AAD7-0D9514985489}" presName="connTx" presStyleLbl="parChTrans1D2" presStyleIdx="4" presStyleCnt="6"/>
      <dgm:spPr/>
      <dgm:t>
        <a:bodyPr/>
        <a:lstStyle/>
        <a:p>
          <a:endParaRPr lang="ru-RU"/>
        </a:p>
      </dgm:t>
    </dgm:pt>
    <dgm:pt modelId="{702A7DCC-8DB9-4F28-95EF-727D4F2B9353}" type="pres">
      <dgm:prSet presAssocID="{38C62A16-E92A-452C-A239-67735283C56E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12550C-158A-4CB8-A4A6-EFC7FBED6997}" type="pres">
      <dgm:prSet presAssocID="{7D487D86-896D-495E-96CE-BBD17175EBB0}" presName="Name9" presStyleLbl="parChTrans1D2" presStyleIdx="5" presStyleCnt="6"/>
      <dgm:spPr/>
      <dgm:t>
        <a:bodyPr/>
        <a:lstStyle/>
        <a:p>
          <a:endParaRPr lang="ru-RU"/>
        </a:p>
      </dgm:t>
    </dgm:pt>
    <dgm:pt modelId="{43E05066-AE8E-4248-ABBA-65BA35D4039C}" type="pres">
      <dgm:prSet presAssocID="{7D487D86-896D-495E-96CE-BBD17175EBB0}" presName="connTx" presStyleLbl="parChTrans1D2" presStyleIdx="5" presStyleCnt="6"/>
      <dgm:spPr/>
      <dgm:t>
        <a:bodyPr/>
        <a:lstStyle/>
        <a:p>
          <a:endParaRPr lang="ru-RU"/>
        </a:p>
      </dgm:t>
    </dgm:pt>
    <dgm:pt modelId="{F102163A-12EA-414E-A55F-CFB06A8E70B7}" type="pres">
      <dgm:prSet presAssocID="{253337C2-A65B-495D-9A56-541FEFD24271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41710F-AC89-41CE-99E9-BDABEF8480D7}" type="presOf" srcId="{8DFBD028-1ACD-4164-AAD7-0D9514985489}" destId="{2B34A38C-F61D-4551-8553-8B47D76E3E35}" srcOrd="0" destOrd="0" presId="urn:microsoft.com/office/officeart/2005/8/layout/radial1"/>
    <dgm:cxn modelId="{4D2A0879-F96F-40D9-8484-C37D3A20CC42}" srcId="{B53E2144-38B3-4F2E-97E4-E7CAF0D2194B}" destId="{C6776D67-8916-49FD-B270-B027E57EE7DA}" srcOrd="3" destOrd="0" parTransId="{89D7F8EB-C051-48F7-B959-88338088DC7B}" sibTransId="{BB1B51C2-D8E5-4A64-B454-4F7019144172}"/>
    <dgm:cxn modelId="{3587BCE5-3599-44B0-9C38-D179D461FF2E}" type="presOf" srcId="{C5249D08-6168-4773-8F9F-856C6DC560C9}" destId="{69EDCDB5-145F-4113-A41B-8D72C4B00B2E}" srcOrd="0" destOrd="0" presId="urn:microsoft.com/office/officeart/2005/8/layout/radial1"/>
    <dgm:cxn modelId="{783E6474-DACB-43C6-A42C-8947EC5EE494}" type="presOf" srcId="{38C62A16-E92A-452C-A239-67735283C56E}" destId="{702A7DCC-8DB9-4F28-95EF-727D4F2B9353}" srcOrd="0" destOrd="0" presId="urn:microsoft.com/office/officeart/2005/8/layout/radial1"/>
    <dgm:cxn modelId="{2C943838-F8B9-47DB-870F-264D11E57F39}" srcId="{0C8D3000-492E-445F-852A-8A2441D6A098}" destId="{B53E2144-38B3-4F2E-97E4-E7CAF0D2194B}" srcOrd="0" destOrd="0" parTransId="{17759ADC-6257-4B8D-93B8-E81082BB9FBE}" sibTransId="{6A2F3552-6E06-4273-B44A-2168E8DD50D7}"/>
    <dgm:cxn modelId="{76CD72B1-7784-4818-9CDD-8B73DCBCC64D}" srcId="{B53E2144-38B3-4F2E-97E4-E7CAF0D2194B}" destId="{618B311F-6294-496F-8086-CC94B63F53AA}" srcOrd="1" destOrd="0" parTransId="{F7034B20-C6A0-4274-980A-D7B361FE6145}" sibTransId="{DADE9811-C89C-4E89-8A81-BB4366C6D23A}"/>
    <dgm:cxn modelId="{F368FFE1-2963-4037-A8BA-3D1DEFC1300F}" type="presOf" srcId="{C6776D67-8916-49FD-B270-B027E57EE7DA}" destId="{473A4A69-2C8F-43CF-B38D-61D572694DF8}" srcOrd="0" destOrd="0" presId="urn:microsoft.com/office/officeart/2005/8/layout/radial1"/>
    <dgm:cxn modelId="{74306DC3-0203-4811-B595-C21560BB4214}" type="presOf" srcId="{0C8D3000-492E-445F-852A-8A2441D6A098}" destId="{D6EAD7CE-3DAF-4A56-A0C4-AD85A27A3400}" srcOrd="0" destOrd="0" presId="urn:microsoft.com/office/officeart/2005/8/layout/radial1"/>
    <dgm:cxn modelId="{75794F76-7980-4A59-A55E-DD9F2F978A26}" type="presOf" srcId="{7D487D86-896D-495E-96CE-BBD17175EBB0}" destId="{7A12550C-158A-4CB8-A4A6-EFC7FBED6997}" srcOrd="0" destOrd="0" presId="urn:microsoft.com/office/officeart/2005/8/layout/radial1"/>
    <dgm:cxn modelId="{5241F5BC-CB20-4667-9472-A5BCC5EA4F3F}" type="presOf" srcId="{253337C2-A65B-495D-9A56-541FEFD24271}" destId="{F102163A-12EA-414E-A55F-CFB06A8E70B7}" srcOrd="0" destOrd="0" presId="urn:microsoft.com/office/officeart/2005/8/layout/radial1"/>
    <dgm:cxn modelId="{A1A4BBE2-E4A8-4EEF-BE16-A206ADEE420F}" srcId="{B53E2144-38B3-4F2E-97E4-E7CAF0D2194B}" destId="{10BA63C8-A80D-4309-AC72-36390774D8DD}" srcOrd="2" destOrd="0" parTransId="{C5249D08-6168-4773-8F9F-856C6DC560C9}" sibTransId="{CC996E9B-2EA3-4407-85B2-7ACD3C2A7019}"/>
    <dgm:cxn modelId="{3B94537C-BC93-4F96-B322-6F4F0A3FBBBB}" type="presOf" srcId="{F7034B20-C6A0-4274-980A-D7B361FE6145}" destId="{02BA393F-E614-4610-8092-AE91354D0A14}" srcOrd="1" destOrd="0" presId="urn:microsoft.com/office/officeart/2005/8/layout/radial1"/>
    <dgm:cxn modelId="{F3584045-120E-4177-AABB-20615A0F6301}" srcId="{B53E2144-38B3-4F2E-97E4-E7CAF0D2194B}" destId="{64911479-E84A-45B4-A6DA-42CD256201D5}" srcOrd="0" destOrd="0" parTransId="{334B3A57-50C5-4041-B51A-9ED933FD9723}" sibTransId="{9BC02FC2-4335-4DB6-971C-0ABC26411841}"/>
    <dgm:cxn modelId="{6C6282B6-2D94-49B0-8215-362419436FF0}" type="presOf" srcId="{334B3A57-50C5-4041-B51A-9ED933FD9723}" destId="{8EF895CF-0202-4ADB-A12C-179E968B7BB4}" srcOrd="1" destOrd="0" presId="urn:microsoft.com/office/officeart/2005/8/layout/radial1"/>
    <dgm:cxn modelId="{B09A3C6D-7B95-43E0-B0BF-A53F42144D5D}" type="presOf" srcId="{618B311F-6294-496F-8086-CC94B63F53AA}" destId="{2FAEFDC8-A54C-4F73-86FB-6BE3AB89E39A}" srcOrd="0" destOrd="0" presId="urn:microsoft.com/office/officeart/2005/8/layout/radial1"/>
    <dgm:cxn modelId="{FCA7A8F0-5375-46A9-8B05-F1BD8EAC18B9}" srcId="{B53E2144-38B3-4F2E-97E4-E7CAF0D2194B}" destId="{253337C2-A65B-495D-9A56-541FEFD24271}" srcOrd="5" destOrd="0" parTransId="{7D487D86-896D-495E-96CE-BBD17175EBB0}" sibTransId="{8D001564-2889-44C8-87FE-9ED8163486BC}"/>
    <dgm:cxn modelId="{1EA87460-C2D5-4A82-9113-3609443A6A2D}" type="presOf" srcId="{F7034B20-C6A0-4274-980A-D7B361FE6145}" destId="{8412A572-713D-425F-8F95-202112FF4C1D}" srcOrd="0" destOrd="0" presId="urn:microsoft.com/office/officeart/2005/8/layout/radial1"/>
    <dgm:cxn modelId="{716E587C-9BFF-4603-A823-CB347660F2CC}" type="presOf" srcId="{7D487D86-896D-495E-96CE-BBD17175EBB0}" destId="{43E05066-AE8E-4248-ABBA-65BA35D4039C}" srcOrd="1" destOrd="0" presId="urn:microsoft.com/office/officeart/2005/8/layout/radial1"/>
    <dgm:cxn modelId="{45300F8B-75FF-4043-9E3F-6D266D899D2A}" srcId="{B53E2144-38B3-4F2E-97E4-E7CAF0D2194B}" destId="{38C62A16-E92A-452C-A239-67735283C56E}" srcOrd="4" destOrd="0" parTransId="{8DFBD028-1ACD-4164-AAD7-0D9514985489}" sibTransId="{07590263-1F35-45F0-9B57-FA5892E85E05}"/>
    <dgm:cxn modelId="{BEC42A78-6CBC-473C-8CFD-6509DA7084ED}" type="presOf" srcId="{89D7F8EB-C051-48F7-B959-88338088DC7B}" destId="{E7F99B4A-F08C-42E9-A206-0EA0BF2122EC}" srcOrd="1" destOrd="0" presId="urn:microsoft.com/office/officeart/2005/8/layout/radial1"/>
    <dgm:cxn modelId="{47EE0043-E7CA-4BDE-B894-6682B5EF1F43}" type="presOf" srcId="{8DFBD028-1ACD-4164-AAD7-0D9514985489}" destId="{C7E6274D-79A3-4D5C-A9B4-BC100893833D}" srcOrd="1" destOrd="0" presId="urn:microsoft.com/office/officeart/2005/8/layout/radial1"/>
    <dgm:cxn modelId="{BEA4D83E-9B75-4F38-B648-03E65144690F}" type="presOf" srcId="{334B3A57-50C5-4041-B51A-9ED933FD9723}" destId="{190ABA41-6429-4C85-B06E-52E30FCF91FA}" srcOrd="0" destOrd="0" presId="urn:microsoft.com/office/officeart/2005/8/layout/radial1"/>
    <dgm:cxn modelId="{22BC79F4-82D8-48D5-92A7-C5E030D13319}" type="presOf" srcId="{B53E2144-38B3-4F2E-97E4-E7CAF0D2194B}" destId="{EA6D5013-7D73-4ECA-B8D6-4EF6FDDD6301}" srcOrd="0" destOrd="0" presId="urn:microsoft.com/office/officeart/2005/8/layout/radial1"/>
    <dgm:cxn modelId="{366025CF-2B4E-49FD-9D85-BCEE8F8CD709}" type="presOf" srcId="{89D7F8EB-C051-48F7-B959-88338088DC7B}" destId="{825DE842-D0C4-408D-A706-F880995075BC}" srcOrd="0" destOrd="0" presId="urn:microsoft.com/office/officeart/2005/8/layout/radial1"/>
    <dgm:cxn modelId="{BB9E391F-D437-4934-A1B1-FC2DABA74880}" type="presOf" srcId="{C5249D08-6168-4773-8F9F-856C6DC560C9}" destId="{FD687447-1735-4F24-8C40-7EC13AB2CCBA}" srcOrd="1" destOrd="0" presId="urn:microsoft.com/office/officeart/2005/8/layout/radial1"/>
    <dgm:cxn modelId="{D9445853-957D-4E85-9306-8D8F874343AA}" type="presOf" srcId="{10BA63C8-A80D-4309-AC72-36390774D8DD}" destId="{48DDB179-1828-4112-A7A7-B1CB12F5622C}" srcOrd="0" destOrd="0" presId="urn:microsoft.com/office/officeart/2005/8/layout/radial1"/>
    <dgm:cxn modelId="{59D46E24-8120-452A-92F0-3CBD16E67980}" type="presOf" srcId="{64911479-E84A-45B4-A6DA-42CD256201D5}" destId="{A5C8C760-E12B-46C5-AD00-FFB11A112249}" srcOrd="0" destOrd="0" presId="urn:microsoft.com/office/officeart/2005/8/layout/radial1"/>
    <dgm:cxn modelId="{E4F992BF-BD1D-42D9-8CE1-C16045343EC7}" type="presParOf" srcId="{D6EAD7CE-3DAF-4A56-A0C4-AD85A27A3400}" destId="{EA6D5013-7D73-4ECA-B8D6-4EF6FDDD6301}" srcOrd="0" destOrd="0" presId="urn:microsoft.com/office/officeart/2005/8/layout/radial1"/>
    <dgm:cxn modelId="{F88DE413-7A3F-4B19-9693-9FAD0CC55B50}" type="presParOf" srcId="{D6EAD7CE-3DAF-4A56-A0C4-AD85A27A3400}" destId="{190ABA41-6429-4C85-B06E-52E30FCF91FA}" srcOrd="1" destOrd="0" presId="urn:microsoft.com/office/officeart/2005/8/layout/radial1"/>
    <dgm:cxn modelId="{602C61D1-7379-46DF-923F-1C4181B958FD}" type="presParOf" srcId="{190ABA41-6429-4C85-B06E-52E30FCF91FA}" destId="{8EF895CF-0202-4ADB-A12C-179E968B7BB4}" srcOrd="0" destOrd="0" presId="urn:microsoft.com/office/officeart/2005/8/layout/radial1"/>
    <dgm:cxn modelId="{02D28151-BAA7-4F28-8D5C-A3B46DB01659}" type="presParOf" srcId="{D6EAD7CE-3DAF-4A56-A0C4-AD85A27A3400}" destId="{A5C8C760-E12B-46C5-AD00-FFB11A112249}" srcOrd="2" destOrd="0" presId="urn:microsoft.com/office/officeart/2005/8/layout/radial1"/>
    <dgm:cxn modelId="{31BC1F8B-39CF-4525-BC6B-DF816CD4EBC7}" type="presParOf" srcId="{D6EAD7CE-3DAF-4A56-A0C4-AD85A27A3400}" destId="{8412A572-713D-425F-8F95-202112FF4C1D}" srcOrd="3" destOrd="0" presId="urn:microsoft.com/office/officeart/2005/8/layout/radial1"/>
    <dgm:cxn modelId="{E9C12964-247A-4F35-8A4F-7A4D1A422692}" type="presParOf" srcId="{8412A572-713D-425F-8F95-202112FF4C1D}" destId="{02BA393F-E614-4610-8092-AE91354D0A14}" srcOrd="0" destOrd="0" presId="urn:microsoft.com/office/officeart/2005/8/layout/radial1"/>
    <dgm:cxn modelId="{3E34F70C-7C00-476C-BEBD-99BC44BABFD7}" type="presParOf" srcId="{D6EAD7CE-3DAF-4A56-A0C4-AD85A27A3400}" destId="{2FAEFDC8-A54C-4F73-86FB-6BE3AB89E39A}" srcOrd="4" destOrd="0" presId="urn:microsoft.com/office/officeart/2005/8/layout/radial1"/>
    <dgm:cxn modelId="{CB55C1C5-B07F-465F-AB0E-78D9DBB85AC6}" type="presParOf" srcId="{D6EAD7CE-3DAF-4A56-A0C4-AD85A27A3400}" destId="{69EDCDB5-145F-4113-A41B-8D72C4B00B2E}" srcOrd="5" destOrd="0" presId="urn:microsoft.com/office/officeart/2005/8/layout/radial1"/>
    <dgm:cxn modelId="{FFD98797-ECDE-4331-A643-9D4F5B8E724E}" type="presParOf" srcId="{69EDCDB5-145F-4113-A41B-8D72C4B00B2E}" destId="{FD687447-1735-4F24-8C40-7EC13AB2CCBA}" srcOrd="0" destOrd="0" presId="urn:microsoft.com/office/officeart/2005/8/layout/radial1"/>
    <dgm:cxn modelId="{AD7CC14E-9206-4086-88EA-26E2FA7C5BE5}" type="presParOf" srcId="{D6EAD7CE-3DAF-4A56-A0C4-AD85A27A3400}" destId="{48DDB179-1828-4112-A7A7-B1CB12F5622C}" srcOrd="6" destOrd="0" presId="urn:microsoft.com/office/officeart/2005/8/layout/radial1"/>
    <dgm:cxn modelId="{79120AA3-F99A-41CA-BAD0-0A466481AD9B}" type="presParOf" srcId="{D6EAD7CE-3DAF-4A56-A0C4-AD85A27A3400}" destId="{825DE842-D0C4-408D-A706-F880995075BC}" srcOrd="7" destOrd="0" presId="urn:microsoft.com/office/officeart/2005/8/layout/radial1"/>
    <dgm:cxn modelId="{34A19CCC-77B3-4C74-AAD9-EC3F1114CD0D}" type="presParOf" srcId="{825DE842-D0C4-408D-A706-F880995075BC}" destId="{E7F99B4A-F08C-42E9-A206-0EA0BF2122EC}" srcOrd="0" destOrd="0" presId="urn:microsoft.com/office/officeart/2005/8/layout/radial1"/>
    <dgm:cxn modelId="{E5AC4F1F-5AFA-418F-BFDD-7EAD6ABC4BE0}" type="presParOf" srcId="{D6EAD7CE-3DAF-4A56-A0C4-AD85A27A3400}" destId="{473A4A69-2C8F-43CF-B38D-61D572694DF8}" srcOrd="8" destOrd="0" presId="urn:microsoft.com/office/officeart/2005/8/layout/radial1"/>
    <dgm:cxn modelId="{0FCB6E84-BE60-41AD-8DC7-1D4E6C5EFBB8}" type="presParOf" srcId="{D6EAD7CE-3DAF-4A56-A0C4-AD85A27A3400}" destId="{2B34A38C-F61D-4551-8553-8B47D76E3E35}" srcOrd="9" destOrd="0" presId="urn:microsoft.com/office/officeart/2005/8/layout/radial1"/>
    <dgm:cxn modelId="{576665DA-57CC-413C-A572-B3B6018A6A3E}" type="presParOf" srcId="{2B34A38C-F61D-4551-8553-8B47D76E3E35}" destId="{C7E6274D-79A3-4D5C-A9B4-BC100893833D}" srcOrd="0" destOrd="0" presId="urn:microsoft.com/office/officeart/2005/8/layout/radial1"/>
    <dgm:cxn modelId="{B2BED9FB-B00D-46FE-B22A-378A6DA895DA}" type="presParOf" srcId="{D6EAD7CE-3DAF-4A56-A0C4-AD85A27A3400}" destId="{702A7DCC-8DB9-4F28-95EF-727D4F2B9353}" srcOrd="10" destOrd="0" presId="urn:microsoft.com/office/officeart/2005/8/layout/radial1"/>
    <dgm:cxn modelId="{A6BEE0D0-D5CC-49C5-A83F-BA943C06AA74}" type="presParOf" srcId="{D6EAD7CE-3DAF-4A56-A0C4-AD85A27A3400}" destId="{7A12550C-158A-4CB8-A4A6-EFC7FBED6997}" srcOrd="11" destOrd="0" presId="urn:microsoft.com/office/officeart/2005/8/layout/radial1"/>
    <dgm:cxn modelId="{FBD04244-FEE5-480F-8D86-B0FBC7BE6372}" type="presParOf" srcId="{7A12550C-158A-4CB8-A4A6-EFC7FBED6997}" destId="{43E05066-AE8E-4248-ABBA-65BA35D4039C}" srcOrd="0" destOrd="0" presId="urn:microsoft.com/office/officeart/2005/8/layout/radial1"/>
    <dgm:cxn modelId="{D8B97B2A-427A-49E3-84A1-5F9E1841E60D}" type="presParOf" srcId="{D6EAD7CE-3DAF-4A56-A0C4-AD85A27A3400}" destId="{F102163A-12EA-414E-A55F-CFB06A8E70B7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2BE9B98-FA4B-4874-B22F-C8101D42EE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46228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9644B8-C25C-48C5-938C-906DCDE7A6E2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3738"/>
            <a:ext cx="4572000" cy="3429000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87988" cy="403383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3FE603-8AF3-4923-A7BA-D8E406E5664B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3738"/>
            <a:ext cx="4572000" cy="342900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87988" cy="4033837"/>
          </a:xfrm>
          <a:noFill/>
          <a:ln/>
        </p:spPr>
        <p:txBody>
          <a:bodyPr wrap="none" anchor="ctr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52D2F-CBA4-487A-93F4-FCBCCC2522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50EB4-93AC-4C61-B710-0161ADAC8E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40B7C-7E00-4507-9E0F-495CF0C73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05000"/>
            <a:ext cx="82296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35C29-192E-468A-A1A4-C125AB56C2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0386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A4128-1469-49AE-A2C0-A6C2970D3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D7AC5-4687-43EC-BCC8-248E5AB49C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4F5B9-E865-4087-92B0-5F2D8973F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05000"/>
            <a:ext cx="82296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0B013-A79E-4E94-B9DC-215C941892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F2373-84EA-4D69-801C-B94B61E874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29A1A-5A60-44F7-AE47-45EC7BA48D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AB0DE-057C-4F37-A879-58EABEAB9A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BD94C-A66C-4B98-B9C7-D0D6EB588D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D856A-E593-4D7A-A678-61A037450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C80CF-1FEC-40FF-AE01-EA71E4C08D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B6CD0-A030-48C8-9E00-BB08B10950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145DA-BF6B-4A40-A3A1-68D5ADB6F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E4371932-4B1E-43C9-B360-DDC38AE209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2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Информация и информационные процессы</a:t>
            </a:r>
          </a:p>
        </p:txBody>
      </p:sp>
      <p:pic>
        <p:nvPicPr>
          <p:cNvPr id="4099" name="Picture 5" descr="рис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500438"/>
            <a:ext cx="374333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27025" y="163513"/>
            <a:ext cx="7837488" cy="1409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1639" tIns="40820" rIns="81639" bIns="40820">
            <a:spAutoFit/>
          </a:bodyPr>
          <a:lstStyle/>
          <a:p>
            <a:pPr algn="ctr" defTabSz="407988" hangingPunct="0">
              <a:lnSpc>
                <a:spcPct val="98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/>
            </a:pPr>
            <a:r>
              <a:rPr lang="ru-RU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Виды информации по каналам получения</a:t>
            </a:r>
            <a:endParaRPr lang="en-GB" sz="44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2291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2057400"/>
            <a:ext cx="381952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327025" y="163513"/>
            <a:ext cx="7837488" cy="1409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1639" tIns="40820" rIns="81639" bIns="40820">
            <a:spAutoFit/>
          </a:bodyPr>
          <a:lstStyle/>
          <a:p>
            <a:pPr algn="ctr" defTabSz="407988" hangingPunct="0">
              <a:lnSpc>
                <a:spcPct val="98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/>
            </a:pPr>
            <a:r>
              <a:rPr lang="ru-RU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Виды информации по способам представления</a:t>
            </a:r>
            <a:endParaRPr lang="en-GB" sz="44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3315" name="Line 10"/>
          <p:cNvSpPr>
            <a:spLocks noChangeShapeType="1"/>
          </p:cNvSpPr>
          <p:nvPr/>
        </p:nvSpPr>
        <p:spPr bwMode="auto">
          <a:xfrm flipH="1">
            <a:off x="838200" y="1295400"/>
            <a:ext cx="10668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16" name="Text Box 11"/>
          <p:cNvSpPr txBox="1">
            <a:spLocks noChangeArrowheads="1"/>
          </p:cNvSpPr>
          <p:nvPr/>
        </p:nvSpPr>
        <p:spPr bwMode="auto">
          <a:xfrm>
            <a:off x="304800" y="2895600"/>
            <a:ext cx="14478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текстовая</a:t>
            </a:r>
          </a:p>
        </p:txBody>
      </p:sp>
      <p:sp>
        <p:nvSpPr>
          <p:cNvPr id="13317" name="Line 12"/>
          <p:cNvSpPr>
            <a:spLocks noChangeShapeType="1"/>
          </p:cNvSpPr>
          <p:nvPr/>
        </p:nvSpPr>
        <p:spPr bwMode="auto">
          <a:xfrm>
            <a:off x="5867400" y="1371600"/>
            <a:ext cx="7620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18" name="Text Box 13"/>
          <p:cNvSpPr txBox="1">
            <a:spLocks noChangeArrowheads="1"/>
          </p:cNvSpPr>
          <p:nvPr/>
        </p:nvSpPr>
        <p:spPr bwMode="auto">
          <a:xfrm>
            <a:off x="3733800" y="4343400"/>
            <a:ext cx="1371600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Видео и звуковая</a:t>
            </a:r>
          </a:p>
        </p:txBody>
      </p:sp>
      <p:sp>
        <p:nvSpPr>
          <p:cNvPr id="13319" name="Text Box 14"/>
          <p:cNvSpPr txBox="1">
            <a:spLocks noChangeArrowheads="1"/>
          </p:cNvSpPr>
          <p:nvPr/>
        </p:nvSpPr>
        <p:spPr bwMode="auto">
          <a:xfrm>
            <a:off x="1295400" y="3962400"/>
            <a:ext cx="19050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графическая</a:t>
            </a:r>
          </a:p>
        </p:txBody>
      </p:sp>
      <p:sp>
        <p:nvSpPr>
          <p:cNvPr id="13320" name="Text Box 15"/>
          <p:cNvSpPr txBox="1">
            <a:spLocks noChangeArrowheads="1"/>
          </p:cNvSpPr>
          <p:nvPr/>
        </p:nvSpPr>
        <p:spPr bwMode="auto">
          <a:xfrm>
            <a:off x="5181600" y="3505200"/>
            <a:ext cx="14478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числовая</a:t>
            </a:r>
          </a:p>
        </p:txBody>
      </p:sp>
      <p:sp>
        <p:nvSpPr>
          <p:cNvPr id="13321" name="Text Box 16"/>
          <p:cNvSpPr txBox="1">
            <a:spLocks noChangeArrowheads="1"/>
          </p:cNvSpPr>
          <p:nvPr/>
        </p:nvSpPr>
        <p:spPr bwMode="auto">
          <a:xfrm>
            <a:off x="6934200" y="3886200"/>
            <a:ext cx="16002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смешанная</a:t>
            </a:r>
          </a:p>
        </p:txBody>
      </p:sp>
      <p:sp>
        <p:nvSpPr>
          <p:cNvPr id="13322" name="Line 17"/>
          <p:cNvSpPr>
            <a:spLocks noChangeShapeType="1"/>
          </p:cNvSpPr>
          <p:nvPr/>
        </p:nvSpPr>
        <p:spPr bwMode="auto">
          <a:xfrm flipH="1">
            <a:off x="2438400" y="1371600"/>
            <a:ext cx="53340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23" name="Line 18"/>
          <p:cNvSpPr>
            <a:spLocks noChangeShapeType="1"/>
          </p:cNvSpPr>
          <p:nvPr/>
        </p:nvSpPr>
        <p:spPr bwMode="auto">
          <a:xfrm flipH="1">
            <a:off x="4343400" y="1447800"/>
            <a:ext cx="152400" cy="281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24" name="Line 19"/>
          <p:cNvSpPr>
            <a:spLocks noChangeShapeType="1"/>
          </p:cNvSpPr>
          <p:nvPr/>
        </p:nvSpPr>
        <p:spPr bwMode="auto">
          <a:xfrm>
            <a:off x="6553200" y="1295400"/>
            <a:ext cx="99060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1635125"/>
            <a:ext cx="6465888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37" name="Text Box 25"/>
          <p:cNvSpPr txBox="1">
            <a:spLocks noChangeArrowheads="1"/>
          </p:cNvSpPr>
          <p:nvPr/>
        </p:nvSpPr>
        <p:spPr bwMode="auto">
          <a:xfrm>
            <a:off x="327025" y="163513"/>
            <a:ext cx="7837488" cy="1409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1639" tIns="40820" rIns="81639" bIns="40820">
            <a:spAutoFit/>
          </a:bodyPr>
          <a:lstStyle/>
          <a:p>
            <a:pPr algn="ctr" defTabSz="407988" hangingPunct="0">
              <a:lnSpc>
                <a:spcPct val="98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</a:tabLst>
              <a:defRPr/>
            </a:pPr>
            <a:r>
              <a:rPr lang="ru-RU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Виды информации в информатике</a:t>
            </a:r>
            <a:endParaRPr lang="en-GB" sz="44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38175"/>
            <a:ext cx="8077200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81000"/>
            <a:ext cx="8534400" cy="20574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Обычно при кодировании информации используется средство кодирования - некоторая таблица, которая устанавливает соответствие между знаками разных кодов. </a:t>
            </a:r>
          </a:p>
        </p:txBody>
      </p:sp>
      <p:pic>
        <p:nvPicPr>
          <p:cNvPr id="17411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819400"/>
            <a:ext cx="80391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3124200" y="56388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Азбука  Морзе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1600200" y="4953000"/>
            <a:ext cx="5410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Флажковая азбука</a:t>
            </a:r>
          </a:p>
        </p:txBody>
      </p:sp>
      <p:pic>
        <p:nvPicPr>
          <p:cNvPr id="18435" name="Picture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457200"/>
            <a:ext cx="462915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dirty="0" smtClean="0"/>
              <a:t>В процессе обмена информацией кроме кодирования информации происходит и ее декодирование.</a:t>
            </a:r>
            <a:r>
              <a:rPr lang="ru-RU" dirty="0" smtClean="0"/>
              <a:t> </a:t>
            </a:r>
          </a:p>
        </p:txBody>
      </p:sp>
      <p:pic>
        <p:nvPicPr>
          <p:cNvPr id="19459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667000"/>
            <a:ext cx="8153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81000" y="304800"/>
            <a:ext cx="8229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 anchor="ctr"/>
          <a:lstStyle/>
          <a:p>
            <a:pPr>
              <a:defRPr/>
            </a:pPr>
            <a:r>
              <a:rPr lang="ru-RU" sz="2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Пример: как создается новая мелодия:</a:t>
            </a:r>
            <a:r>
              <a:rPr lang="ru-RU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pic>
        <p:nvPicPr>
          <p:cNvPr id="2048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438400"/>
            <a:ext cx="7848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0"/>
            <a:ext cx="8229600" cy="12192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4000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Кодирование информации в компьютере</a:t>
            </a:r>
          </a:p>
        </p:txBody>
      </p:sp>
      <p:pic>
        <p:nvPicPr>
          <p:cNvPr id="2150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371600"/>
            <a:ext cx="22002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8"/>
          <p:cNvSpPr>
            <a:spLocks noChangeArrowheads="1"/>
          </p:cNvSpPr>
          <p:nvPr/>
        </p:nvSpPr>
        <p:spPr bwMode="auto">
          <a:xfrm>
            <a:off x="2971800" y="1295400"/>
            <a:ext cx="5791200" cy="529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600"/>
              <a:t>Информация представляется в виде последовательности из  0 и 1.  </a:t>
            </a:r>
          </a:p>
          <a:p>
            <a:r>
              <a:rPr lang="ru-RU" sz="2600"/>
              <a:t>Цифры 0 и 1 называются двоичными (bit сокр. от англ. binary digit — двоичная цифра). Они являются символами, из которых состоит «язык компьютера».</a:t>
            </a:r>
          </a:p>
          <a:p>
            <a:r>
              <a:rPr lang="ru-RU" sz="2600"/>
              <a:t> </a:t>
            </a:r>
          </a:p>
          <a:p>
            <a:r>
              <a:rPr lang="ru-RU" sz="2600"/>
              <a:t>Наименьшим количеством информации является одно из двух возможных значений — 0 или 1. Такое количество информации называется </a:t>
            </a:r>
            <a:r>
              <a:rPr lang="ru-RU" sz="2600" b="1"/>
              <a:t>бит.</a:t>
            </a:r>
            <a:r>
              <a:rPr lang="ru-RU" sz="260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smtClean="0">
                <a:solidFill>
                  <a:schemeClr val="tx1"/>
                </a:solidFill>
              </a:rPr>
              <a:t>Компьютер работает от электрической сети в которой может быть реализована система, основанная на 2-х состояниях: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000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22532" name="Picture 4" descr="j02414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5200" y="2514600"/>
            <a:ext cx="152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33400" y="2590800"/>
            <a:ext cx="65532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Есть ток – нет тока</a:t>
            </a:r>
          </a:p>
          <a:p>
            <a:pPr algn="ctr"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</a:rPr>
              <a:t>Есть напряжение – нет напряжения</a:t>
            </a:r>
          </a:p>
          <a:p>
            <a:pPr algn="ctr"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762000" y="4572000"/>
            <a:ext cx="6477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>
                <a:solidFill>
                  <a:srgbClr val="FF0000"/>
                </a:solidFill>
                <a:latin typeface="Times New Roman" pitchFamily="18" charset="0"/>
              </a:rPr>
              <a:t>0 – нет тока, «ложь»</a:t>
            </a:r>
          </a:p>
          <a:p>
            <a:pPr algn="ctr">
              <a:spcBef>
                <a:spcPct val="50000"/>
              </a:spcBef>
            </a:pPr>
            <a:r>
              <a:rPr lang="ru-RU" sz="3200">
                <a:solidFill>
                  <a:srgbClr val="FF0000"/>
                </a:solidFill>
                <a:latin typeface="Times New Roman" pitchFamily="18" charset="0"/>
              </a:rPr>
              <a:t>1 – есть ток, «истина»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57200" y="609600"/>
            <a:ext cx="8229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/>
          <a:lstStyle/>
          <a:p>
            <a:pPr marL="342900" indent="12700"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Условием жизнедеятельности любого организма является получение и преобразование информации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endParaRPr lang="ru-RU" sz="32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123" name="Picture 5" descr="голова челове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3200400"/>
            <a:ext cx="2192338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8458200" cy="13843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dirty="0" smtClean="0"/>
              <a:t>0 или 1 = 1 бит информации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838200" y="2743200"/>
            <a:ext cx="8001000" cy="17907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400" b="1" u="sng" smtClean="0">
                <a:solidFill>
                  <a:srgbClr val="FF0000"/>
                </a:solidFill>
              </a:rPr>
              <a:t>Вопрос</a:t>
            </a:r>
            <a:r>
              <a:rPr lang="ru-RU" sz="2400" smtClean="0">
                <a:solidFill>
                  <a:srgbClr val="FF0000"/>
                </a:solidFill>
              </a:rPr>
              <a:t>:</a:t>
            </a:r>
            <a:r>
              <a:rPr lang="ru-RU" sz="2400" smtClean="0"/>
              <a:t>	</a:t>
            </a:r>
          </a:p>
          <a:p>
            <a:pPr eaLnBrk="1" hangingPunct="1">
              <a:buFontTx/>
              <a:buNone/>
              <a:defRPr/>
            </a:pPr>
            <a:r>
              <a:rPr lang="ru-RU" smtClean="0"/>
              <a:t>	Хватит ли 0 и 1, чтобы закодировать все символы, которые мы вводим в компьютер с клавиатуры?</a:t>
            </a:r>
          </a:p>
        </p:txBody>
      </p:sp>
      <p:pic>
        <p:nvPicPr>
          <p:cNvPr id="23556" name="Picture 4" descr="chel4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0" y="4953000"/>
            <a:ext cx="19050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8229600" cy="13843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Одному символу присваивается код из 8 двоичных разрядов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590800"/>
            <a:ext cx="8072438" cy="1595438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/>
              <a:t>М русская большая       – 11101101</a:t>
            </a:r>
          </a:p>
          <a:p>
            <a:pPr eaLnBrk="1" hangingPunct="1">
              <a:defRPr/>
            </a:pPr>
            <a:r>
              <a:rPr lang="ru-RU" sz="3600" dirty="0" smtClean="0"/>
              <a:t>М латинская большая   </a:t>
            </a:r>
            <a:r>
              <a:rPr lang="ru-RU" sz="3600" dirty="0" smtClean="0">
                <a:cs typeface="Arial" charset="0"/>
              </a:rPr>
              <a:t>–</a:t>
            </a:r>
            <a:r>
              <a:rPr lang="ru-RU" sz="3600" dirty="0" smtClean="0"/>
              <a:t> 01001101</a:t>
            </a:r>
          </a:p>
        </p:txBody>
      </p:sp>
      <p:pic>
        <p:nvPicPr>
          <p:cNvPr id="26628" name="Picture 4" descr="сеть"/>
          <p:cNvPicPr>
            <a:picLocks noGrp="1" noChangeAspect="1" noChangeArrowheads="1" noCrop="1"/>
          </p:cNvPicPr>
          <p:nvPr>
            <p:ph type="ch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970338" y="3962400"/>
            <a:ext cx="5173662" cy="2778125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219200" y="2667000"/>
            <a:ext cx="7391400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>
                <a:latin typeface="Times New Roman" pitchFamily="18" charset="0"/>
              </a:rPr>
              <a:t>Для 8 бит существует 256 комбинаций (2</a:t>
            </a:r>
            <a:r>
              <a:rPr lang="ru-RU" sz="4800" baseline="30000">
                <a:latin typeface="Times New Roman" pitchFamily="18" charset="0"/>
              </a:rPr>
              <a:t>8</a:t>
            </a:r>
            <a:r>
              <a:rPr lang="ru-RU" sz="4800">
                <a:latin typeface="Times New Roman" pitchFamily="18" charset="0"/>
              </a:rPr>
              <a:t>) </a:t>
            </a:r>
            <a:br>
              <a:rPr lang="ru-RU" sz="4800">
                <a:latin typeface="Times New Roman" pitchFamily="18" charset="0"/>
              </a:rPr>
            </a:br>
            <a:r>
              <a:rPr lang="ru-RU" sz="4800">
                <a:latin typeface="Times New Roman" pitchFamily="18" charset="0"/>
              </a:rPr>
              <a:t>от </a:t>
            </a:r>
            <a:r>
              <a:rPr lang="ru-RU" sz="4800">
                <a:solidFill>
                  <a:srgbClr val="FF0000"/>
                </a:solidFill>
                <a:latin typeface="Times New Roman" pitchFamily="18" charset="0"/>
              </a:rPr>
              <a:t>0000 0000</a:t>
            </a:r>
            <a:r>
              <a:rPr lang="ru-RU" sz="4800">
                <a:latin typeface="Times New Roman" pitchFamily="18" charset="0"/>
              </a:rPr>
              <a:t> до </a:t>
            </a:r>
            <a:r>
              <a:rPr lang="ru-RU" sz="4800">
                <a:solidFill>
                  <a:srgbClr val="FF0000"/>
                </a:solidFill>
                <a:latin typeface="Times New Roman" pitchFamily="18" charset="0"/>
              </a:rPr>
              <a:t>1111 1111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066800" y="1524000"/>
            <a:ext cx="73914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>
                <a:latin typeface="Times New Roman" pitchFamily="18" charset="0"/>
              </a:rPr>
              <a:t>Для каждой цифры, буквы, символа, а так же пробела существует своя комбинация из 8 бит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3843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Единицы измерения количества информации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228600" y="1676400"/>
            <a:ext cx="8610600" cy="5724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000" b="1">
                <a:solidFill>
                  <a:srgbClr val="000000"/>
                </a:solidFill>
                <a:latin typeface="Times New Roman" pitchFamily="18" charset="0"/>
              </a:rPr>
              <a:t>8 бит = 1 байт</a:t>
            </a:r>
          </a:p>
          <a:p>
            <a:pPr>
              <a:spcBef>
                <a:spcPct val="50000"/>
              </a:spcBef>
            </a:pPr>
            <a:r>
              <a:rPr lang="ru-RU" sz="3000" b="1">
                <a:solidFill>
                  <a:srgbClr val="000000"/>
                </a:solidFill>
                <a:latin typeface="Times New Roman" pitchFamily="18" charset="0"/>
              </a:rPr>
              <a:t>1 Кбайт = 2</a:t>
            </a:r>
            <a:r>
              <a:rPr lang="ru-RU" sz="3000" b="1" baseline="30000">
                <a:solidFill>
                  <a:srgbClr val="000000"/>
                </a:solidFill>
                <a:latin typeface="Times New Roman" pitchFamily="18" charset="0"/>
              </a:rPr>
              <a:t>10</a:t>
            </a:r>
            <a:r>
              <a:rPr lang="ru-RU" sz="3000" b="1">
                <a:solidFill>
                  <a:srgbClr val="000000"/>
                </a:solidFill>
                <a:latin typeface="Times New Roman" pitchFamily="18" charset="0"/>
              </a:rPr>
              <a:t> байт = 1024 байт</a:t>
            </a:r>
          </a:p>
          <a:p>
            <a:pPr>
              <a:spcBef>
                <a:spcPct val="50000"/>
              </a:spcBef>
            </a:pPr>
            <a:r>
              <a:rPr lang="ru-RU" sz="3000" b="1">
                <a:solidFill>
                  <a:srgbClr val="000000"/>
                </a:solidFill>
                <a:latin typeface="Times New Roman" pitchFamily="18" charset="0"/>
              </a:rPr>
              <a:t>1 Мбайт = 2</a:t>
            </a:r>
            <a:r>
              <a:rPr lang="ru-RU" sz="3000" b="1" baseline="30000">
                <a:solidFill>
                  <a:srgbClr val="000000"/>
                </a:solidFill>
                <a:latin typeface="Times New Roman" pitchFamily="18" charset="0"/>
              </a:rPr>
              <a:t>10 </a:t>
            </a:r>
            <a:r>
              <a:rPr lang="ru-RU" sz="3000" b="1">
                <a:solidFill>
                  <a:srgbClr val="000000"/>
                </a:solidFill>
                <a:latin typeface="Times New Roman" pitchFamily="18" charset="0"/>
              </a:rPr>
              <a:t>Кбайт = 1024</a:t>
            </a:r>
            <a:r>
              <a:rPr lang="ru-RU" sz="3000" b="1" baseline="30000">
                <a:solidFill>
                  <a:srgbClr val="000000"/>
                </a:solidFill>
                <a:latin typeface="Times New Roman" pitchFamily="18" charset="0"/>
              </a:rPr>
              <a:t>10</a:t>
            </a:r>
            <a:r>
              <a:rPr lang="ru-RU" sz="3000" b="1">
                <a:solidFill>
                  <a:srgbClr val="000000"/>
                </a:solidFill>
                <a:latin typeface="Times New Roman" pitchFamily="18" charset="0"/>
              </a:rPr>
              <a:t> байт = 1 048 576 байт</a:t>
            </a:r>
          </a:p>
          <a:p>
            <a:pPr>
              <a:spcBef>
                <a:spcPct val="50000"/>
              </a:spcBef>
            </a:pPr>
            <a:r>
              <a:rPr lang="ru-RU" sz="3000" b="1">
                <a:solidFill>
                  <a:srgbClr val="000000"/>
                </a:solidFill>
                <a:latin typeface="Times New Roman" pitchFamily="18" charset="0"/>
              </a:rPr>
              <a:t>1 Гбайт = 2</a:t>
            </a:r>
            <a:r>
              <a:rPr lang="ru-RU" sz="3000" b="1" baseline="30000">
                <a:solidFill>
                  <a:srgbClr val="000000"/>
                </a:solidFill>
                <a:latin typeface="Times New Roman" pitchFamily="18" charset="0"/>
              </a:rPr>
              <a:t>10 </a:t>
            </a:r>
            <a:r>
              <a:rPr lang="ru-RU" sz="3000" b="1">
                <a:solidFill>
                  <a:srgbClr val="000000"/>
                </a:solidFill>
                <a:latin typeface="Times New Roman" pitchFamily="18" charset="0"/>
              </a:rPr>
              <a:t>Мбайт = 1024</a:t>
            </a:r>
            <a:r>
              <a:rPr lang="ru-RU" sz="3000" b="1" baseline="30000">
                <a:solidFill>
                  <a:srgbClr val="000000"/>
                </a:solidFill>
                <a:latin typeface="Times New Roman" pitchFamily="18" charset="0"/>
              </a:rPr>
              <a:t>10</a:t>
            </a:r>
            <a:r>
              <a:rPr lang="ru-RU" sz="3000" b="1">
                <a:solidFill>
                  <a:srgbClr val="000000"/>
                </a:solidFill>
                <a:latin typeface="Times New Roman" pitchFamily="18" charset="0"/>
              </a:rPr>
              <a:t> байт </a:t>
            </a:r>
            <a:r>
              <a:rPr lang="ru-RU" sz="30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 1 млрд. байт</a:t>
            </a:r>
          </a:p>
          <a:p>
            <a:pPr>
              <a:spcBef>
                <a:spcPct val="50000"/>
              </a:spcBef>
            </a:pPr>
            <a:r>
              <a:rPr lang="ru-RU" sz="30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1 Тбайт = 2</a:t>
            </a:r>
            <a:r>
              <a:rPr lang="ru-RU" sz="3000" b="1" baseline="3000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10</a:t>
            </a:r>
            <a:r>
              <a:rPr lang="ru-RU" sz="30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 Гбайт = 2</a:t>
            </a:r>
            <a:r>
              <a:rPr lang="ru-RU" sz="3000" b="1" baseline="3000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40 </a:t>
            </a:r>
            <a:r>
              <a:rPr lang="ru-RU" sz="30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 байт</a:t>
            </a:r>
          </a:p>
          <a:p>
            <a:pPr>
              <a:spcBef>
                <a:spcPct val="50000"/>
              </a:spcBef>
            </a:pPr>
            <a:r>
              <a:rPr lang="ru-RU" sz="30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1 Пбайт = 2</a:t>
            </a:r>
            <a:r>
              <a:rPr lang="ru-RU" sz="3000" b="1" baseline="3000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10 </a:t>
            </a:r>
            <a:r>
              <a:rPr lang="ru-RU" sz="30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 Тбайт = 2</a:t>
            </a:r>
            <a:r>
              <a:rPr lang="ru-RU" sz="3000" b="1" baseline="3000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50 </a:t>
            </a:r>
            <a:r>
              <a:rPr lang="ru-RU" sz="30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 байт</a:t>
            </a:r>
          </a:p>
          <a:p>
            <a:pPr>
              <a:spcBef>
                <a:spcPct val="50000"/>
              </a:spcBef>
            </a:pPr>
            <a:r>
              <a:rPr lang="ru-RU" sz="30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1 Эбайт = 2</a:t>
            </a:r>
            <a:r>
              <a:rPr lang="ru-RU" sz="3000" b="1" baseline="3000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10</a:t>
            </a:r>
            <a:r>
              <a:rPr lang="ru-RU" sz="30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 Пбайт = 2</a:t>
            </a:r>
            <a:r>
              <a:rPr lang="ru-RU" sz="3000" b="1" baseline="3000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60 </a:t>
            </a:r>
            <a:r>
              <a:rPr lang="ru-RU" sz="3000" b="1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 байт</a:t>
            </a:r>
          </a:p>
          <a:p>
            <a:pPr>
              <a:spcBef>
                <a:spcPct val="50000"/>
              </a:spcBef>
            </a:pPr>
            <a:endParaRPr lang="ru-RU" sz="24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3657600" y="2619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29701" name="Picture 5" descr="j03457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0" y="381000"/>
            <a:ext cx="18288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12"/>
          <p:cNvSpPr txBox="1">
            <a:spLocks noChangeArrowheads="1"/>
          </p:cNvSpPr>
          <p:nvPr/>
        </p:nvSpPr>
        <p:spPr bwMode="auto">
          <a:xfrm>
            <a:off x="3200400" y="990600"/>
            <a:ext cx="5410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Arial" charset="0"/>
              </a:rPr>
              <a:t>Когда ни один из этих вариантов не имеет преимущества перед другим, тогда говорят, что эти два события </a:t>
            </a:r>
            <a:r>
              <a:rPr lang="ru-RU" sz="2400" b="1" i="1">
                <a:solidFill>
                  <a:srgbClr val="FF0000"/>
                </a:solidFill>
                <a:latin typeface="Times New Roman" pitchFamily="18" charset="0"/>
              </a:rPr>
              <a:t>равновероятны.</a:t>
            </a:r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762000" y="3657600"/>
            <a:ext cx="77724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dirty="0"/>
              <a:t>Для определения количества информации</a:t>
            </a:r>
            <a:r>
              <a:rPr lang="en-US" sz="2800" dirty="0"/>
              <a:t> </a:t>
            </a:r>
            <a:r>
              <a:rPr lang="en-US" sz="2800" b="1" i="1" dirty="0" err="1">
                <a:latin typeface="Times New Roman" pitchFamily="18" charset="0"/>
              </a:rPr>
              <a:t>i</a:t>
            </a:r>
            <a:r>
              <a:rPr lang="ru-RU" sz="2800" dirty="0"/>
              <a:t>,</a:t>
            </a:r>
            <a:r>
              <a:rPr lang="en-US" sz="2800" dirty="0"/>
              <a:t> </a:t>
            </a:r>
            <a:r>
              <a:rPr lang="ru-RU" sz="2800" dirty="0"/>
              <a:t> содержащейся в сообщении о том, что произошло одно из </a:t>
            </a:r>
            <a:r>
              <a:rPr lang="en-US" sz="2800" b="1" i="1" dirty="0">
                <a:latin typeface="Times New Roman" pitchFamily="18" charset="0"/>
              </a:rPr>
              <a:t>N</a:t>
            </a:r>
            <a:r>
              <a:rPr lang="en-US" sz="2800" dirty="0"/>
              <a:t> </a:t>
            </a:r>
            <a:r>
              <a:rPr lang="ru-RU" sz="2800" dirty="0"/>
              <a:t>равновероятных событий, нужно решить показательное уравнение: </a:t>
            </a:r>
            <a:r>
              <a:rPr lang="en-US" sz="2800" b="1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2 </a:t>
            </a:r>
            <a:r>
              <a:rPr lang="en-US" sz="2800" b="1" i="1" baseline="300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i</a:t>
            </a:r>
            <a:r>
              <a:rPr lang="en-US" sz="2800" b="1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=N</a:t>
            </a:r>
            <a:endParaRPr lang="ru-RU" sz="2800" b="1" i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1748" name="Picture 17" descr="money1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609600"/>
            <a:ext cx="736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3"/>
          <p:cNvSpPr>
            <a:spLocks noChangeArrowheads="1"/>
          </p:cNvSpPr>
          <p:nvPr/>
        </p:nvSpPr>
        <p:spPr bwMode="auto">
          <a:xfrm>
            <a:off x="4572000" y="1066800"/>
            <a:ext cx="4176713" cy="2044700"/>
          </a:xfrm>
          <a:prstGeom prst="cloudCallout">
            <a:avLst>
              <a:gd name="adj1" fmla="val -34870"/>
              <a:gd name="adj2" fmla="val 127949"/>
            </a:avLst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 b="1">
                <a:latin typeface="Times New Roman" pitchFamily="18" charset="0"/>
              </a:rPr>
              <a:t>Формула Р.Хартли</a:t>
            </a:r>
          </a:p>
        </p:txBody>
      </p:sp>
      <p:sp>
        <p:nvSpPr>
          <p:cNvPr id="32771" name="Text Box 4"/>
          <p:cNvSpPr txBox="1">
            <a:spLocks noChangeArrowheads="1"/>
          </p:cNvSpPr>
          <p:nvPr/>
        </p:nvSpPr>
        <p:spPr bwMode="auto">
          <a:xfrm>
            <a:off x="1676400" y="4876800"/>
            <a:ext cx="56880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latin typeface="Times New Roman" pitchFamily="18" charset="0"/>
              </a:rPr>
              <a:t>2</a:t>
            </a:r>
            <a:r>
              <a:rPr lang="en-US" sz="4800" b="1" baseline="30000">
                <a:latin typeface="Times New Roman" pitchFamily="18" charset="0"/>
              </a:rPr>
              <a:t>i</a:t>
            </a:r>
            <a:r>
              <a:rPr lang="en-US" sz="4800" b="1">
                <a:latin typeface="Times New Roman" pitchFamily="18" charset="0"/>
              </a:rPr>
              <a:t>=N</a:t>
            </a:r>
            <a:r>
              <a:rPr lang="ru-RU" sz="4800" b="1">
                <a:latin typeface="Times New Roman" pitchFamily="18" charset="0"/>
              </a:rPr>
              <a:t> или </a:t>
            </a:r>
            <a:r>
              <a:rPr lang="en-US" sz="4800" b="1">
                <a:latin typeface="Times New Roman" pitchFamily="18" charset="0"/>
              </a:rPr>
              <a:t>I=log</a:t>
            </a:r>
            <a:r>
              <a:rPr lang="en-US" sz="4800" b="1" baseline="-25000">
                <a:latin typeface="Times New Roman" pitchFamily="18" charset="0"/>
              </a:rPr>
              <a:t>2</a:t>
            </a:r>
            <a:r>
              <a:rPr lang="en-US" sz="4800" b="1">
                <a:latin typeface="Times New Roman" pitchFamily="18" charset="0"/>
              </a:rPr>
              <a:t>N</a:t>
            </a:r>
            <a:endParaRPr lang="ru-RU" sz="480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457200" y="381000"/>
            <a:ext cx="82296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4000" b="1">
                <a:solidFill>
                  <a:schemeClr val="tx2"/>
                </a:solidFill>
                <a:latin typeface="Times New Roman" pitchFamily="18" charset="0"/>
              </a:rPr>
              <a:t>i=log</a:t>
            </a:r>
            <a:r>
              <a:rPr lang="en-US" sz="4000" b="1" baseline="-25000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lang="ru-RU" sz="4000" b="1">
                <a:solidFill>
                  <a:schemeClr val="tx2"/>
                </a:solidFill>
                <a:latin typeface="Times New Roman" pitchFamily="18" charset="0"/>
              </a:rPr>
              <a:t>(1/</a:t>
            </a:r>
            <a:r>
              <a:rPr lang="en-US" sz="4000" b="1">
                <a:solidFill>
                  <a:schemeClr val="tx2"/>
                </a:solidFill>
                <a:latin typeface="Times New Roman" pitchFamily="18" charset="0"/>
              </a:rPr>
              <a:t>p),  p=n/N, </a:t>
            </a:r>
            <a:r>
              <a:rPr lang="ru-RU" sz="4000" b="1">
                <a:solidFill>
                  <a:schemeClr val="tx2"/>
                </a:solidFill>
                <a:latin typeface="Times New Roman" pitchFamily="18" charset="0"/>
              </a:rPr>
              <a:t>где </a:t>
            </a:r>
            <a:endParaRPr lang="en-US" sz="4000" b="1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en-US" sz="4000" b="1">
                <a:solidFill>
                  <a:schemeClr val="tx2"/>
                </a:solidFill>
                <a:latin typeface="Times New Roman" pitchFamily="18" charset="0"/>
              </a:rPr>
              <a:t>i – </a:t>
            </a:r>
            <a:r>
              <a:rPr lang="ru-RU" sz="4000" b="1">
                <a:solidFill>
                  <a:schemeClr val="tx2"/>
                </a:solidFill>
                <a:latin typeface="Times New Roman" pitchFamily="18" charset="0"/>
              </a:rPr>
              <a:t>количество</a:t>
            </a:r>
            <a:r>
              <a:rPr lang="en-US" sz="4000" b="1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4000" b="1">
                <a:solidFill>
                  <a:schemeClr val="tx2"/>
                </a:solidFill>
                <a:latin typeface="Times New Roman" pitchFamily="18" charset="0"/>
              </a:rPr>
              <a:t>информации</a:t>
            </a:r>
            <a:r>
              <a:rPr lang="en-US" sz="4000" b="1">
                <a:solidFill>
                  <a:schemeClr val="tx2"/>
                </a:solidFill>
                <a:latin typeface="Times New Roman" pitchFamily="18" charset="0"/>
              </a:rPr>
              <a:t>,</a:t>
            </a:r>
            <a:endParaRPr lang="ru-RU" sz="4000" b="1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en-US" sz="4000" b="1">
                <a:solidFill>
                  <a:schemeClr val="tx2"/>
                </a:solidFill>
                <a:latin typeface="Times New Roman" pitchFamily="18" charset="0"/>
              </a:rPr>
              <a:t>p </a:t>
            </a:r>
            <a:r>
              <a:rPr lang="ru-RU" sz="4000" b="1">
                <a:solidFill>
                  <a:schemeClr val="tx2"/>
                </a:solidFill>
                <a:latin typeface="Times New Roman" pitchFamily="18" charset="0"/>
              </a:rPr>
              <a:t>– вероятность события,</a:t>
            </a:r>
          </a:p>
          <a:p>
            <a:r>
              <a:rPr lang="en-US" sz="4000" b="1">
                <a:solidFill>
                  <a:schemeClr val="tx2"/>
                </a:solidFill>
                <a:latin typeface="Times New Roman" pitchFamily="18" charset="0"/>
              </a:rPr>
              <a:t>N – </a:t>
            </a:r>
            <a:r>
              <a:rPr lang="ru-RU" sz="4000" b="1">
                <a:solidFill>
                  <a:schemeClr val="tx2"/>
                </a:solidFill>
                <a:latin typeface="Times New Roman" pitchFamily="18" charset="0"/>
              </a:rPr>
              <a:t>количество возможных событий ,</a:t>
            </a:r>
            <a:endParaRPr lang="en-US" sz="4000" b="1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en-US" sz="4000" b="1">
                <a:solidFill>
                  <a:schemeClr val="tx2"/>
                </a:solidFill>
                <a:latin typeface="Times New Roman" pitchFamily="18" charset="0"/>
              </a:rPr>
              <a:t>n – </a:t>
            </a:r>
            <a:r>
              <a:rPr lang="ru-RU" sz="4000" b="1">
                <a:solidFill>
                  <a:schemeClr val="tx2"/>
                </a:solidFill>
                <a:latin typeface="Times New Roman" pitchFamily="18" charset="0"/>
              </a:rPr>
              <a:t>количество </a:t>
            </a:r>
          </a:p>
          <a:p>
            <a:r>
              <a:rPr lang="ru-RU" sz="4000" b="1">
                <a:solidFill>
                  <a:schemeClr val="tx2"/>
                </a:solidFill>
                <a:latin typeface="Times New Roman" pitchFamily="18" charset="0"/>
              </a:rPr>
              <a:t>произошедших событий</a:t>
            </a:r>
            <a:r>
              <a:rPr lang="en-US" sz="4000" b="1">
                <a:solidFill>
                  <a:schemeClr val="tx2"/>
                </a:solidFill>
                <a:latin typeface="Times New Roman" pitchFamily="18" charset="0"/>
              </a:rPr>
              <a:t>  </a:t>
            </a:r>
            <a:endParaRPr lang="ru-RU" sz="400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60338" y="55563"/>
            <a:ext cx="8407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Arial" charset="0"/>
              </a:rPr>
              <a:t>АЛФАВИТНЫЙ  ПОДХОД  К  ИЗМЕРЕНИЮ  ИНФОРМАЦИИ</a:t>
            </a: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3419475" y="2300288"/>
            <a:ext cx="5403850" cy="1458912"/>
          </a:xfrm>
          <a:prstGeom prst="rect">
            <a:avLst/>
          </a:prstGeom>
          <a:solidFill>
            <a:srgbClr val="FFFFCC"/>
          </a:solidFill>
          <a:ln w="76200">
            <a:solidFill>
              <a:srgbClr val="FFFF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4356100" y="2466975"/>
            <a:ext cx="4356100" cy="487363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 eaLnBrk="0" hangingPunct="0">
              <a:lnSpc>
                <a:spcPct val="80000"/>
              </a:lnSpc>
            </a:pPr>
            <a:r>
              <a:rPr lang="ru-RU" sz="1400">
                <a:latin typeface="Arial" charset="0"/>
              </a:rPr>
              <a:t>МОЩНОСТЬ  АЛФАВИТА</a:t>
            </a:r>
            <a:r>
              <a:rPr lang="ru-RU">
                <a:latin typeface="Arial" charset="0"/>
              </a:rPr>
              <a:t> </a:t>
            </a:r>
            <a:endParaRPr lang="en-US">
              <a:latin typeface="Arial" charset="0"/>
            </a:endParaRPr>
          </a:p>
          <a:p>
            <a:pPr algn="just" eaLnBrk="0" hangingPunct="0">
              <a:lnSpc>
                <a:spcPct val="80000"/>
              </a:lnSpc>
            </a:pPr>
            <a:r>
              <a:rPr lang="ru-RU" sz="1200" i="1">
                <a:latin typeface="Arial" charset="0"/>
              </a:rPr>
              <a:t>число  символов  в  алфавите</a:t>
            </a:r>
            <a:r>
              <a:rPr lang="en-US" sz="1200" i="1">
                <a:latin typeface="Arial" charset="0"/>
              </a:rPr>
              <a:t> </a:t>
            </a:r>
            <a:r>
              <a:rPr lang="ru-RU" sz="1200" i="1">
                <a:latin typeface="Arial" charset="0"/>
              </a:rPr>
              <a:t>(его  размер)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3635375" y="2466975"/>
            <a:ext cx="528638" cy="4889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3200" b="1">
                <a:solidFill>
                  <a:srgbClr val="FF6600"/>
                </a:solidFill>
                <a:latin typeface="Arial" charset="0"/>
              </a:rPr>
              <a:t>N</a:t>
            </a:r>
            <a:endParaRPr lang="ru-RU" sz="3200" b="1">
              <a:solidFill>
                <a:srgbClr val="FF6600"/>
              </a:solidFill>
              <a:latin typeface="Arial" charset="0"/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4356100" y="3049588"/>
            <a:ext cx="4362450" cy="62547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 eaLnBrk="0" hangingPunct="0">
              <a:lnSpc>
                <a:spcPct val="80000"/>
              </a:lnSpc>
            </a:pPr>
            <a:r>
              <a:rPr lang="ru-RU" sz="1400">
                <a:latin typeface="Arial" charset="0"/>
              </a:rPr>
              <a:t>ИНФОРМАЦИОННЫЙ  ВЕС  СИМВОЛА</a:t>
            </a:r>
          </a:p>
          <a:p>
            <a:pPr algn="just" eaLnBrk="0" hangingPunct="0">
              <a:lnSpc>
                <a:spcPct val="80000"/>
              </a:lnSpc>
            </a:pPr>
            <a:r>
              <a:rPr lang="ru-RU" sz="1200" i="1">
                <a:latin typeface="Arial" charset="0"/>
              </a:rPr>
              <a:t>количество  информации  в  одном  символе</a:t>
            </a:r>
          </a:p>
        </p:txBody>
      </p:sp>
      <p:sp>
        <p:nvSpPr>
          <p:cNvPr id="35847" name="Line 7"/>
          <p:cNvSpPr>
            <a:spLocks noChangeShapeType="1"/>
          </p:cNvSpPr>
          <p:nvPr/>
        </p:nvSpPr>
        <p:spPr bwMode="auto">
          <a:xfrm>
            <a:off x="788988" y="3717925"/>
            <a:ext cx="0" cy="958850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395288" y="4719638"/>
            <a:ext cx="2592387" cy="1292225"/>
          </a:xfrm>
          <a:prstGeom prst="rect">
            <a:avLst/>
          </a:prstGeom>
          <a:solidFill>
            <a:schemeClr val="bg1"/>
          </a:solidFill>
          <a:ln w="76200">
            <a:solidFill>
              <a:srgbClr val="FF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6000" b="1">
                <a:solidFill>
                  <a:schemeClr val="hlink"/>
                </a:solidFill>
                <a:latin typeface="Arial Narrow" pitchFamily="34" charset="0"/>
              </a:rPr>
              <a:t>I = K </a:t>
            </a:r>
            <a:r>
              <a:rPr lang="en-US" sz="6000" b="1" baseline="20000">
                <a:solidFill>
                  <a:schemeClr val="hlink"/>
                </a:solidFill>
                <a:latin typeface="Arial Narrow" pitchFamily="34" charset="0"/>
                <a:sym typeface="Symbol" pitchFamily="18" charset="2"/>
              </a:rPr>
              <a:t> </a:t>
            </a:r>
            <a:r>
              <a:rPr lang="en-US" sz="6000" b="1">
                <a:solidFill>
                  <a:srgbClr val="FF6600"/>
                </a:solidFill>
                <a:latin typeface="Arial Narrow" pitchFamily="34" charset="0"/>
                <a:sym typeface="Symbol" pitchFamily="18" charset="2"/>
              </a:rPr>
              <a:t>i</a:t>
            </a:r>
            <a:endParaRPr lang="ru-RU" sz="6000" b="1">
              <a:solidFill>
                <a:srgbClr val="FF6600"/>
              </a:solidFill>
              <a:latin typeface="Arial Narrow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3635375" y="3070225"/>
            <a:ext cx="530225" cy="5016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3200" b="1">
                <a:solidFill>
                  <a:srgbClr val="FF6600"/>
                </a:solidFill>
                <a:latin typeface="Arial" charset="0"/>
              </a:rPr>
              <a:t>i</a:t>
            </a:r>
            <a:endParaRPr lang="ru-RU" sz="3200" b="1">
              <a:solidFill>
                <a:srgbClr val="FF6600"/>
              </a:solidFill>
              <a:latin typeface="Arial" charset="0"/>
            </a:endParaRPr>
          </a:p>
        </p:txBody>
      </p:sp>
      <p:sp>
        <p:nvSpPr>
          <p:cNvPr id="35850" name="Line 10"/>
          <p:cNvSpPr>
            <a:spLocks noChangeShapeType="1"/>
          </p:cNvSpPr>
          <p:nvPr/>
        </p:nvSpPr>
        <p:spPr bwMode="auto">
          <a:xfrm>
            <a:off x="2087563" y="4217988"/>
            <a:ext cx="46831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5851" name="Line 11"/>
          <p:cNvSpPr>
            <a:spLocks noChangeShapeType="1"/>
          </p:cNvSpPr>
          <p:nvPr/>
        </p:nvSpPr>
        <p:spPr bwMode="auto">
          <a:xfrm>
            <a:off x="2987675" y="3135313"/>
            <a:ext cx="431800" cy="0"/>
          </a:xfrm>
          <a:prstGeom prst="line">
            <a:avLst/>
          </a:prstGeom>
          <a:noFill/>
          <a:ln w="76200">
            <a:solidFill>
              <a:srgbClr val="FFFF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52" name="Line 12"/>
          <p:cNvSpPr>
            <a:spLocks noChangeShapeType="1"/>
          </p:cNvSpPr>
          <p:nvPr/>
        </p:nvSpPr>
        <p:spPr bwMode="auto">
          <a:xfrm>
            <a:off x="1692275" y="1882775"/>
            <a:ext cx="0" cy="666750"/>
          </a:xfrm>
          <a:prstGeom prst="line">
            <a:avLst/>
          </a:prstGeom>
          <a:noFill/>
          <a:ln w="57150">
            <a:solidFill>
              <a:srgbClr val="FFFF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53" name="Rectangle 13"/>
          <p:cNvSpPr>
            <a:spLocks noChangeArrowheads="1"/>
          </p:cNvSpPr>
          <p:nvPr/>
        </p:nvSpPr>
        <p:spPr bwMode="auto">
          <a:xfrm>
            <a:off x="250825" y="800100"/>
            <a:ext cx="8642350" cy="1166813"/>
          </a:xfrm>
          <a:prstGeom prst="rect">
            <a:avLst/>
          </a:prstGeom>
          <a:solidFill>
            <a:srgbClr val="FFFFCC"/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287338" y="920750"/>
            <a:ext cx="8497887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1200">
                <a:latin typeface="Arial" charset="0"/>
              </a:rPr>
              <a:t>       </a:t>
            </a:r>
            <a:r>
              <a:rPr lang="ru-RU" b="1">
                <a:solidFill>
                  <a:srgbClr val="FF6699"/>
                </a:solidFill>
                <a:latin typeface="Arial" charset="0"/>
              </a:rPr>
              <a:t>АЛФАВИТ</a:t>
            </a:r>
            <a:r>
              <a:rPr lang="ru-RU">
                <a:latin typeface="Arial" charset="0"/>
              </a:rPr>
              <a:t> </a:t>
            </a:r>
            <a:r>
              <a:rPr lang="ru-RU">
                <a:solidFill>
                  <a:schemeClr val="bg2"/>
                </a:solidFill>
                <a:latin typeface="Arial" charset="0"/>
              </a:rPr>
              <a:t>– это вся совокупность символов, используемых в некотором</a:t>
            </a:r>
          </a:p>
          <a:p>
            <a:pPr algn="just"/>
            <a:r>
              <a:rPr lang="ru-RU">
                <a:solidFill>
                  <a:schemeClr val="bg2"/>
                </a:solidFill>
                <a:latin typeface="Arial" charset="0"/>
              </a:rPr>
              <a:t>    языке  для  представления информации</a:t>
            </a:r>
          </a:p>
          <a:p>
            <a:pPr algn="just">
              <a:spcBef>
                <a:spcPct val="20000"/>
              </a:spcBef>
            </a:pPr>
            <a:r>
              <a:rPr lang="ru-RU">
                <a:latin typeface="Arial" charset="0"/>
              </a:rPr>
              <a:t>     </a:t>
            </a:r>
            <a:r>
              <a:rPr lang="ru-RU" b="1">
                <a:solidFill>
                  <a:srgbClr val="FF6699"/>
                </a:solidFill>
                <a:latin typeface="Arial" charset="0"/>
              </a:rPr>
              <a:t>МОЩНОСТЬ  АЛФАВИТА</a:t>
            </a:r>
            <a:r>
              <a:rPr lang="ru-RU">
                <a:latin typeface="Arial" charset="0"/>
              </a:rPr>
              <a:t>  (</a:t>
            </a:r>
            <a:r>
              <a:rPr lang="en-US">
                <a:latin typeface="Arial" charset="0"/>
              </a:rPr>
              <a:t> </a:t>
            </a:r>
            <a:r>
              <a:rPr lang="en-US" b="1">
                <a:solidFill>
                  <a:srgbClr val="FF6699"/>
                </a:solidFill>
                <a:latin typeface="Arial" charset="0"/>
              </a:rPr>
              <a:t>N </a:t>
            </a:r>
            <a:r>
              <a:rPr lang="ru-RU">
                <a:solidFill>
                  <a:schemeClr val="bg2"/>
                </a:solidFill>
                <a:latin typeface="Arial" charset="0"/>
              </a:rPr>
              <a:t>)</a:t>
            </a:r>
            <a:r>
              <a:rPr lang="en-US">
                <a:solidFill>
                  <a:schemeClr val="bg2"/>
                </a:solidFill>
                <a:latin typeface="Arial" charset="0"/>
              </a:rPr>
              <a:t> </a:t>
            </a:r>
            <a:r>
              <a:rPr lang="ru-RU">
                <a:solidFill>
                  <a:schemeClr val="bg2"/>
                </a:solidFill>
                <a:latin typeface="Arial" charset="0"/>
              </a:rPr>
              <a:t>– это  число  символов  в  алфавите. </a:t>
            </a:r>
            <a:endParaRPr lang="ru-RU" i="1">
              <a:solidFill>
                <a:schemeClr val="bg2"/>
              </a:solidFill>
              <a:latin typeface="Century Gothic" pitchFamily="34" charset="0"/>
            </a:endParaRPr>
          </a:p>
        </p:txBody>
      </p:sp>
      <p:sp>
        <p:nvSpPr>
          <p:cNvPr id="35855" name="AutoShape 15"/>
          <p:cNvSpPr>
            <a:spLocks noChangeArrowheads="1"/>
          </p:cNvSpPr>
          <p:nvPr/>
        </p:nvSpPr>
        <p:spPr bwMode="auto">
          <a:xfrm>
            <a:off x="323850" y="2341563"/>
            <a:ext cx="2647950" cy="1376362"/>
          </a:xfrm>
          <a:prstGeom prst="roundRect">
            <a:avLst>
              <a:gd name="adj" fmla="val 16667"/>
            </a:avLst>
          </a:prstGeom>
          <a:solidFill>
            <a:srgbClr val="FFDFFF"/>
          </a:solidFill>
          <a:ln w="57150">
            <a:solidFill>
              <a:srgbClr val="FFFFCC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6000" b="1">
                <a:solidFill>
                  <a:srgbClr val="FF6600"/>
                </a:solidFill>
                <a:latin typeface="Arial Narrow" pitchFamily="34" charset="0"/>
              </a:rPr>
              <a:t>2 </a:t>
            </a:r>
            <a:r>
              <a:rPr lang="en-US" sz="6000" b="1" baseline="42000">
                <a:solidFill>
                  <a:srgbClr val="FF6600"/>
                </a:solidFill>
                <a:latin typeface="Arial Narrow" pitchFamily="34" charset="0"/>
              </a:rPr>
              <a:t>i  </a:t>
            </a:r>
            <a:r>
              <a:rPr lang="en-US" sz="6000" b="1">
                <a:solidFill>
                  <a:srgbClr val="FF6600"/>
                </a:solidFill>
                <a:latin typeface="Arial Narrow" pitchFamily="34" charset="0"/>
              </a:rPr>
              <a:t>=  N</a:t>
            </a:r>
            <a:endParaRPr lang="ru-RU" sz="6000" b="1">
              <a:solidFill>
                <a:srgbClr val="FF6600"/>
              </a:solidFill>
              <a:latin typeface="Arial Narrow" pitchFamily="34" charset="0"/>
            </a:endParaRPr>
          </a:p>
        </p:txBody>
      </p:sp>
      <p:sp>
        <p:nvSpPr>
          <p:cNvPr id="35856" name="Rectangle 16"/>
          <p:cNvSpPr>
            <a:spLocks noChangeArrowheads="1"/>
          </p:cNvSpPr>
          <p:nvPr/>
        </p:nvSpPr>
        <p:spPr bwMode="auto">
          <a:xfrm>
            <a:off x="3419475" y="4676775"/>
            <a:ext cx="5403850" cy="1376363"/>
          </a:xfrm>
          <a:prstGeom prst="rect">
            <a:avLst/>
          </a:prstGeom>
          <a:solidFill>
            <a:srgbClr val="FFFFCC"/>
          </a:solidFill>
          <a:ln w="76200">
            <a:solidFill>
              <a:srgbClr val="FFFF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57" name="Rectangle 17"/>
          <p:cNvSpPr>
            <a:spLocks noChangeArrowheads="1"/>
          </p:cNvSpPr>
          <p:nvPr/>
        </p:nvSpPr>
        <p:spPr bwMode="auto">
          <a:xfrm>
            <a:off x="4349750" y="4845050"/>
            <a:ext cx="4356100" cy="487363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 eaLnBrk="0" hangingPunct="0">
              <a:lnSpc>
                <a:spcPct val="80000"/>
              </a:lnSpc>
            </a:pPr>
            <a:r>
              <a:rPr lang="ru-RU" sz="1400">
                <a:latin typeface="Arial" charset="0"/>
              </a:rPr>
              <a:t>ЧИСЛО  СИМВОЛОВ  В  СООБЩЕНИИ</a:t>
            </a:r>
            <a:endParaRPr lang="ru-RU" sz="1200" i="1">
              <a:latin typeface="Arial" charset="0"/>
            </a:endParaRPr>
          </a:p>
        </p:txBody>
      </p:sp>
      <p:sp>
        <p:nvSpPr>
          <p:cNvPr id="35858" name="Rectangle 18"/>
          <p:cNvSpPr>
            <a:spLocks noChangeArrowheads="1"/>
          </p:cNvSpPr>
          <p:nvPr/>
        </p:nvSpPr>
        <p:spPr bwMode="auto">
          <a:xfrm>
            <a:off x="3629025" y="4845050"/>
            <a:ext cx="528638" cy="4889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3200" b="1">
                <a:solidFill>
                  <a:schemeClr val="hlink"/>
                </a:solidFill>
                <a:latin typeface="Arial" charset="0"/>
              </a:rPr>
              <a:t>K</a:t>
            </a:r>
            <a:endParaRPr lang="ru-RU" sz="3200" b="1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35859" name="Rectangle 19"/>
          <p:cNvSpPr>
            <a:spLocks noChangeArrowheads="1"/>
          </p:cNvSpPr>
          <p:nvPr/>
        </p:nvSpPr>
        <p:spPr bwMode="auto">
          <a:xfrm>
            <a:off x="4349750" y="5427663"/>
            <a:ext cx="4362450" cy="500062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 eaLnBrk="0" hangingPunct="0">
              <a:lnSpc>
                <a:spcPct val="80000"/>
              </a:lnSpc>
            </a:pPr>
            <a:r>
              <a:rPr lang="ru-RU" sz="1400">
                <a:latin typeface="Arial" charset="0"/>
              </a:rPr>
              <a:t>КОЛИЧЕСТВО  ИНФОРМАЦИИ  В  СООБЩЕНИИ</a:t>
            </a:r>
            <a:endParaRPr lang="ru-RU" sz="1200" i="1">
              <a:latin typeface="Arial" charset="0"/>
            </a:endParaRPr>
          </a:p>
        </p:txBody>
      </p:sp>
      <p:sp>
        <p:nvSpPr>
          <p:cNvPr id="35860" name="Rectangle 20"/>
          <p:cNvSpPr>
            <a:spLocks noChangeArrowheads="1"/>
          </p:cNvSpPr>
          <p:nvPr/>
        </p:nvSpPr>
        <p:spPr bwMode="auto">
          <a:xfrm>
            <a:off x="3629025" y="5448300"/>
            <a:ext cx="530225" cy="5016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3200" b="1">
                <a:solidFill>
                  <a:schemeClr val="hlink"/>
                </a:solidFill>
                <a:latin typeface="Arial" charset="0"/>
              </a:rPr>
              <a:t>I</a:t>
            </a:r>
            <a:endParaRPr lang="ru-RU" sz="3200" b="1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35861" name="Rectangle 21"/>
          <p:cNvSpPr>
            <a:spLocks noChangeArrowheads="1"/>
          </p:cNvSpPr>
          <p:nvPr/>
        </p:nvSpPr>
        <p:spPr bwMode="auto">
          <a:xfrm>
            <a:off x="1439863" y="3927475"/>
            <a:ext cx="647700" cy="58261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6600"/>
                </a:solidFill>
                <a:latin typeface="Arial" charset="0"/>
              </a:rPr>
              <a:t>N</a:t>
            </a:r>
            <a:endParaRPr lang="ru-RU" sz="2800" b="1">
              <a:solidFill>
                <a:srgbClr val="FF6600"/>
              </a:solidFill>
              <a:latin typeface="Arial" charset="0"/>
            </a:endParaRPr>
          </a:p>
        </p:txBody>
      </p:sp>
      <p:sp>
        <p:nvSpPr>
          <p:cNvPr id="35862" name="Rectangle 22"/>
          <p:cNvSpPr>
            <a:spLocks noChangeArrowheads="1"/>
          </p:cNvSpPr>
          <p:nvPr/>
        </p:nvSpPr>
        <p:spPr bwMode="auto">
          <a:xfrm>
            <a:off x="2555875" y="3927475"/>
            <a:ext cx="647700" cy="58261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FF6600"/>
                </a:solidFill>
                <a:latin typeface="Arial" charset="0"/>
              </a:rPr>
              <a:t>i</a:t>
            </a:r>
            <a:endParaRPr lang="ru-RU" sz="2800" b="1">
              <a:solidFill>
                <a:srgbClr val="FF6600"/>
              </a:solidFill>
              <a:latin typeface="Arial" charset="0"/>
            </a:endParaRPr>
          </a:p>
        </p:txBody>
      </p:sp>
      <p:sp>
        <p:nvSpPr>
          <p:cNvPr id="35863" name="Line 23"/>
          <p:cNvSpPr>
            <a:spLocks noChangeShapeType="1"/>
          </p:cNvSpPr>
          <p:nvPr/>
        </p:nvSpPr>
        <p:spPr bwMode="auto">
          <a:xfrm>
            <a:off x="3203575" y="4217988"/>
            <a:ext cx="468313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5864" name="Rectangle 24"/>
          <p:cNvSpPr>
            <a:spLocks noChangeArrowheads="1"/>
          </p:cNvSpPr>
          <p:nvPr/>
        </p:nvSpPr>
        <p:spPr bwMode="auto">
          <a:xfrm>
            <a:off x="3671888" y="3927475"/>
            <a:ext cx="647700" cy="582613"/>
          </a:xfrm>
          <a:prstGeom prst="rect">
            <a:avLst/>
          </a:prstGeom>
          <a:solidFill>
            <a:srgbClr val="FFFFCC"/>
          </a:solidFill>
          <a:ln w="381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solidFill>
                  <a:schemeClr val="hlink"/>
                </a:solidFill>
                <a:latin typeface="Arial" charset="0"/>
              </a:rPr>
              <a:t>I</a:t>
            </a:r>
            <a:endParaRPr lang="ru-RU" sz="2800" b="1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35865" name="Rectangle 25"/>
          <p:cNvSpPr>
            <a:spLocks noChangeArrowheads="1"/>
          </p:cNvSpPr>
          <p:nvPr/>
        </p:nvSpPr>
        <p:spPr bwMode="auto">
          <a:xfrm>
            <a:off x="4787900" y="3927475"/>
            <a:ext cx="647700" cy="58261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solidFill>
                  <a:schemeClr val="hlink"/>
                </a:solidFill>
                <a:latin typeface="Arial" charset="0"/>
              </a:rPr>
              <a:t>K</a:t>
            </a:r>
            <a:endParaRPr lang="ru-RU" sz="2800" b="1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35866" name="Line 26"/>
          <p:cNvSpPr>
            <a:spLocks noChangeShapeType="1"/>
          </p:cNvSpPr>
          <p:nvPr/>
        </p:nvSpPr>
        <p:spPr bwMode="auto">
          <a:xfrm flipH="1">
            <a:off x="4319588" y="4217988"/>
            <a:ext cx="468312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457200" y="152400"/>
            <a:ext cx="82296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Слово «информация» происходит от латинского слова </a:t>
            </a:r>
            <a:r>
              <a:rPr lang="en-US" sz="32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 n f o r m a t </a:t>
            </a:r>
            <a:r>
              <a:rPr lang="en-US" sz="3200" b="1" i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</a:t>
            </a:r>
            <a:r>
              <a:rPr lang="en-US" sz="32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o</a:t>
            </a:r>
            <a:r>
              <a:rPr lang="ru-RU" sz="32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- </a:t>
            </a: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сведение, разъяснение, ознакомление. </a:t>
            </a: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1981200" y="2057400"/>
            <a:ext cx="47244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430" tIns="45715" rIns="91430" bIns="45715"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Информация </a:t>
            </a:r>
          </a:p>
        </p:txBody>
      </p:sp>
      <p:sp>
        <p:nvSpPr>
          <p:cNvPr id="6148" name="Line 11"/>
          <p:cNvSpPr>
            <a:spLocks noChangeShapeType="1"/>
          </p:cNvSpPr>
          <p:nvPr/>
        </p:nvSpPr>
        <p:spPr bwMode="auto">
          <a:xfrm flipH="1">
            <a:off x="1066800" y="2743200"/>
            <a:ext cx="9906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1066800" y="4419600"/>
            <a:ext cx="3505200" cy="990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430" tIns="45715" rIns="91430" bIns="45715"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в кибернетике связана с процессами управления в сложных системах</a:t>
            </a:r>
            <a:endParaRPr lang="ru-RU" sz="3200" b="1" dirty="0">
              <a:effectLst>
                <a:outerShdw blurRad="38100" dist="38100" dir="2700000" algn="tl">
                  <a:srgbClr val="000000"/>
                </a:outerShdw>
              </a:effectLst>
              <a:latin typeface="Arial Unicode MS" pitchFamily="34" charset="-128"/>
            </a:endParaRPr>
          </a:p>
        </p:txBody>
      </p:sp>
      <p:sp>
        <p:nvSpPr>
          <p:cNvPr id="6150" name="Line 20"/>
          <p:cNvSpPr>
            <a:spLocks noChangeShapeType="1"/>
          </p:cNvSpPr>
          <p:nvPr/>
        </p:nvSpPr>
        <p:spPr bwMode="auto">
          <a:xfrm>
            <a:off x="5943600" y="2743200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1" name="Line 42"/>
          <p:cNvSpPr>
            <a:spLocks noChangeShapeType="1"/>
          </p:cNvSpPr>
          <p:nvPr/>
        </p:nvSpPr>
        <p:spPr bwMode="auto">
          <a:xfrm>
            <a:off x="5943600" y="2743200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2" name="Line 50"/>
          <p:cNvSpPr>
            <a:spLocks noChangeShapeType="1"/>
          </p:cNvSpPr>
          <p:nvPr/>
        </p:nvSpPr>
        <p:spPr bwMode="auto">
          <a:xfrm>
            <a:off x="5943600" y="2743200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3" name="Line 59"/>
          <p:cNvSpPr>
            <a:spLocks noChangeShapeType="1"/>
          </p:cNvSpPr>
          <p:nvPr/>
        </p:nvSpPr>
        <p:spPr bwMode="auto">
          <a:xfrm>
            <a:off x="5943600" y="2743200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4" name="Line 66"/>
          <p:cNvSpPr>
            <a:spLocks noChangeShapeType="1"/>
          </p:cNvSpPr>
          <p:nvPr/>
        </p:nvSpPr>
        <p:spPr bwMode="auto">
          <a:xfrm flipH="1">
            <a:off x="3429000" y="2819400"/>
            <a:ext cx="6858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5" name="Line 68"/>
          <p:cNvSpPr>
            <a:spLocks noChangeShapeType="1"/>
          </p:cNvSpPr>
          <p:nvPr/>
        </p:nvSpPr>
        <p:spPr bwMode="auto">
          <a:xfrm>
            <a:off x="5029200" y="2819400"/>
            <a:ext cx="68580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6" name="Line 69"/>
          <p:cNvSpPr>
            <a:spLocks noChangeShapeType="1"/>
          </p:cNvSpPr>
          <p:nvPr/>
        </p:nvSpPr>
        <p:spPr bwMode="auto">
          <a:xfrm>
            <a:off x="5943600" y="2743200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646" name="Rectangle 70"/>
          <p:cNvSpPr>
            <a:spLocks noChangeArrowheads="1"/>
          </p:cNvSpPr>
          <p:nvPr/>
        </p:nvSpPr>
        <p:spPr bwMode="auto">
          <a:xfrm>
            <a:off x="5715000" y="3352800"/>
            <a:ext cx="34290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430" tIns="45715" rIns="91430" bIns="45715"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ru-RU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в математике  –  сведения, созданные с помощью умозаключений</a:t>
            </a:r>
          </a:p>
        </p:txBody>
      </p:sp>
      <p:sp>
        <p:nvSpPr>
          <p:cNvPr id="24647" name="Rectangle 71"/>
          <p:cNvSpPr>
            <a:spLocks noChangeArrowheads="1"/>
          </p:cNvSpPr>
          <p:nvPr/>
        </p:nvSpPr>
        <p:spPr bwMode="auto">
          <a:xfrm>
            <a:off x="4876800" y="5029200"/>
            <a:ext cx="2819400" cy="106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430" tIns="45715" rIns="91430" bIns="45715"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в вычислительной технике – это сигналы</a:t>
            </a: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24651" name="Rectangle 75"/>
          <p:cNvSpPr>
            <a:spLocks noChangeArrowheads="1"/>
          </p:cNvSpPr>
          <p:nvPr/>
        </p:nvSpPr>
        <p:spPr bwMode="auto">
          <a:xfrm>
            <a:off x="0" y="3352800"/>
            <a:ext cx="32766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430" tIns="45715" rIns="91430" bIns="45715"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в биологии –генетический код человека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img02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38100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838200" y="533400"/>
            <a:ext cx="79248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Информационные процессы</a:t>
            </a: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 – это процессы, в результате которых осуществляется прием, передача, обработка и использование информации</a:t>
            </a: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Информационные процессы</a:t>
            </a:r>
          </a:p>
        </p:txBody>
      </p:sp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438400"/>
            <a:ext cx="8382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81000" y="1441450"/>
            <a:ext cx="8458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Передача информации</a:t>
            </a:r>
            <a:r>
              <a:rPr lang="ru-RU" sz="240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-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 информация передается в форме сообщений от некоторого источника информации к приемнику посредством канала связи между ними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57200" y="3048000"/>
            <a:ext cx="8458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Обработка информации</a:t>
            </a:r>
            <a:r>
              <a:rPr lang="ru-RU" sz="24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– получение одних информационных объектов из других информационных объектов путем выполнения некоторых алгоритмов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04800" y="4924425"/>
            <a:ext cx="5638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Хранение информации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8"/>
              </a:rPr>
              <a:t> – это ее накопление на различных носителях.</a:t>
            </a:r>
            <a:r>
              <a:rPr lang="ru-RU" dirty="0"/>
              <a:t> </a:t>
            </a:r>
          </a:p>
        </p:txBody>
      </p:sp>
      <p:pic>
        <p:nvPicPr>
          <p:cNvPr id="9221" name="Picture 11" descr="sci-a_disk_wal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876800"/>
            <a:ext cx="20161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292100"/>
            <a:ext cx="8229600" cy="13843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4400" ker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Информационные процессы</a:t>
            </a:r>
            <a:endParaRPr lang="ru-RU" sz="4400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762000" y="685800"/>
            <a:ext cx="7848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endParaRPr lang="ru-RU" sz="28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243" name="AutoShape 6"/>
          <p:cNvSpPr>
            <a:spLocks noChangeArrowheads="1"/>
          </p:cNvSpPr>
          <p:nvPr/>
        </p:nvSpPr>
        <p:spPr bwMode="auto">
          <a:xfrm>
            <a:off x="0" y="2438400"/>
            <a:ext cx="1524000" cy="762000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b="1">
                <a:solidFill>
                  <a:schemeClr val="bg1"/>
                </a:solidFill>
                <a:latin typeface="Arial" charset="0"/>
              </a:rPr>
              <a:t>Источник</a:t>
            </a:r>
            <a:endParaRPr lang="en-US" b="1">
              <a:solidFill>
                <a:schemeClr val="bg1"/>
              </a:solidFill>
              <a:latin typeface="Arial" charset="0"/>
            </a:endParaRPr>
          </a:p>
          <a:p>
            <a:pPr algn="ctr"/>
            <a:r>
              <a:rPr lang="ru-RU">
                <a:solidFill>
                  <a:schemeClr val="bg1"/>
                </a:solidFill>
                <a:latin typeface="Arial" charset="0"/>
              </a:rPr>
              <a:t> </a:t>
            </a:r>
            <a:r>
              <a:rPr lang="ru-RU" b="1">
                <a:solidFill>
                  <a:schemeClr val="bg1"/>
                </a:solidFill>
                <a:latin typeface="Arial" charset="0"/>
              </a:rPr>
              <a:t>информации</a:t>
            </a:r>
          </a:p>
        </p:txBody>
      </p:sp>
      <p:sp>
        <p:nvSpPr>
          <p:cNvPr id="10244" name="AutoShape 7"/>
          <p:cNvSpPr>
            <a:spLocks noChangeArrowheads="1"/>
          </p:cNvSpPr>
          <p:nvPr/>
        </p:nvSpPr>
        <p:spPr bwMode="auto">
          <a:xfrm>
            <a:off x="3657600" y="2667000"/>
            <a:ext cx="1600200" cy="5334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tx2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b="1">
                <a:solidFill>
                  <a:srgbClr val="FF3300"/>
                </a:solidFill>
                <a:latin typeface="Arial" charset="0"/>
              </a:rPr>
              <a:t>Канал связи</a:t>
            </a:r>
          </a:p>
        </p:txBody>
      </p:sp>
      <p:sp>
        <p:nvSpPr>
          <p:cNvPr id="10245" name="AutoShape 8"/>
          <p:cNvSpPr>
            <a:spLocks noChangeArrowheads="1"/>
          </p:cNvSpPr>
          <p:nvPr/>
        </p:nvSpPr>
        <p:spPr bwMode="auto">
          <a:xfrm>
            <a:off x="7467600" y="2590800"/>
            <a:ext cx="1676400" cy="533400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b="1">
                <a:solidFill>
                  <a:schemeClr val="bg1"/>
                </a:solidFill>
                <a:latin typeface="Arial" charset="0"/>
              </a:rPr>
              <a:t>Получатель </a:t>
            </a:r>
          </a:p>
          <a:p>
            <a:pPr algn="ctr"/>
            <a:r>
              <a:rPr lang="ru-RU" b="1">
                <a:solidFill>
                  <a:schemeClr val="bg1"/>
                </a:solidFill>
                <a:latin typeface="Arial" charset="0"/>
              </a:rPr>
              <a:t>информации</a:t>
            </a:r>
          </a:p>
        </p:txBody>
      </p:sp>
      <p:sp>
        <p:nvSpPr>
          <p:cNvPr id="10246" name="AutoShape 10"/>
          <p:cNvSpPr>
            <a:spLocks noChangeArrowheads="1"/>
          </p:cNvSpPr>
          <p:nvPr/>
        </p:nvSpPr>
        <p:spPr bwMode="auto">
          <a:xfrm>
            <a:off x="3581400" y="1524000"/>
            <a:ext cx="1600200" cy="1066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sz="1400" b="1">
                <a:solidFill>
                  <a:schemeClr val="bg1"/>
                </a:solidFill>
                <a:latin typeface="Arial" charset="0"/>
              </a:rPr>
              <a:t>ПОМЕХИ</a:t>
            </a:r>
          </a:p>
        </p:txBody>
      </p:sp>
      <p:sp>
        <p:nvSpPr>
          <p:cNvPr id="10247" name="Line 11"/>
          <p:cNvSpPr>
            <a:spLocks noChangeShapeType="1"/>
          </p:cNvSpPr>
          <p:nvPr/>
        </p:nvSpPr>
        <p:spPr bwMode="auto">
          <a:xfrm>
            <a:off x="1524000" y="31242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8" name="Rectangle 12"/>
          <p:cNvSpPr>
            <a:spLocks noChangeArrowheads="1"/>
          </p:cNvSpPr>
          <p:nvPr/>
        </p:nvSpPr>
        <p:spPr bwMode="auto">
          <a:xfrm>
            <a:off x="0" y="3505200"/>
            <a:ext cx="1295400" cy="609600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sz="1200">
                <a:solidFill>
                  <a:schemeClr val="bg1"/>
                </a:solidFill>
                <a:latin typeface="Arial" charset="0"/>
              </a:rPr>
              <a:t>Технологические </a:t>
            </a:r>
          </a:p>
          <a:p>
            <a:pPr algn="ctr"/>
            <a:r>
              <a:rPr lang="ru-RU" sz="1200">
                <a:solidFill>
                  <a:schemeClr val="bg1"/>
                </a:solidFill>
                <a:latin typeface="Arial" charset="0"/>
              </a:rPr>
              <a:t>процессы</a:t>
            </a:r>
          </a:p>
        </p:txBody>
      </p:sp>
      <p:sp>
        <p:nvSpPr>
          <p:cNvPr id="10249" name="Line 13"/>
          <p:cNvSpPr>
            <a:spLocks noChangeShapeType="1"/>
          </p:cNvSpPr>
          <p:nvPr/>
        </p:nvSpPr>
        <p:spPr bwMode="auto">
          <a:xfrm>
            <a:off x="1295400" y="37338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0" name="Rectangle 14"/>
          <p:cNvSpPr>
            <a:spLocks noChangeArrowheads="1"/>
          </p:cNvSpPr>
          <p:nvPr/>
        </p:nvSpPr>
        <p:spPr bwMode="auto">
          <a:xfrm>
            <a:off x="0" y="4343400"/>
            <a:ext cx="1295400" cy="609600"/>
          </a:xfrm>
          <a:prstGeom prst="rect">
            <a:avLst/>
          </a:prstGeom>
          <a:solidFill>
            <a:schemeClr val="tx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sz="1200">
                <a:solidFill>
                  <a:schemeClr val="bg1"/>
                </a:solidFill>
                <a:latin typeface="Arial" charset="0"/>
              </a:rPr>
              <a:t>Механизмы</a:t>
            </a:r>
          </a:p>
        </p:txBody>
      </p:sp>
      <p:sp>
        <p:nvSpPr>
          <p:cNvPr id="10251" name="Rectangle 15"/>
          <p:cNvSpPr>
            <a:spLocks noChangeArrowheads="1"/>
          </p:cNvSpPr>
          <p:nvPr/>
        </p:nvSpPr>
        <p:spPr bwMode="auto">
          <a:xfrm>
            <a:off x="1752600" y="3581400"/>
            <a:ext cx="1295400" cy="609600"/>
          </a:xfrm>
          <a:prstGeom prst="rect">
            <a:avLst/>
          </a:prstGeom>
          <a:solidFill>
            <a:schemeClr val="tx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sz="1200">
                <a:solidFill>
                  <a:schemeClr val="bg1"/>
                </a:solidFill>
                <a:latin typeface="Arial" charset="0"/>
              </a:rPr>
              <a:t>Научные </a:t>
            </a:r>
          </a:p>
          <a:p>
            <a:pPr algn="ctr"/>
            <a:r>
              <a:rPr lang="ru-RU" sz="1200">
                <a:solidFill>
                  <a:schemeClr val="bg1"/>
                </a:solidFill>
                <a:latin typeface="Arial" charset="0"/>
              </a:rPr>
              <a:t>эксперименты</a:t>
            </a:r>
          </a:p>
        </p:txBody>
      </p:sp>
      <p:sp>
        <p:nvSpPr>
          <p:cNvPr id="10252" name="Rectangle 16"/>
          <p:cNvSpPr>
            <a:spLocks noChangeArrowheads="1"/>
          </p:cNvSpPr>
          <p:nvPr/>
        </p:nvSpPr>
        <p:spPr bwMode="auto">
          <a:xfrm>
            <a:off x="1752600" y="4343400"/>
            <a:ext cx="1295400" cy="609600"/>
          </a:xfrm>
          <a:prstGeom prst="rect">
            <a:avLst/>
          </a:prstGeom>
          <a:solidFill>
            <a:schemeClr val="tx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sz="1200">
                <a:solidFill>
                  <a:schemeClr val="bg1"/>
                </a:solidFill>
                <a:latin typeface="Arial" charset="0"/>
              </a:rPr>
              <a:t>Природные </a:t>
            </a:r>
          </a:p>
          <a:p>
            <a:pPr algn="ctr"/>
            <a:r>
              <a:rPr lang="ru-RU" sz="1200">
                <a:solidFill>
                  <a:schemeClr val="bg1"/>
                </a:solidFill>
                <a:latin typeface="Arial" charset="0"/>
              </a:rPr>
              <a:t>объекты</a:t>
            </a:r>
          </a:p>
        </p:txBody>
      </p:sp>
      <p:sp>
        <p:nvSpPr>
          <p:cNvPr id="10253" name="Line 17"/>
          <p:cNvSpPr>
            <a:spLocks noChangeShapeType="1"/>
          </p:cNvSpPr>
          <p:nvPr/>
        </p:nvSpPr>
        <p:spPr bwMode="auto">
          <a:xfrm>
            <a:off x="1295400" y="4724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4" name="Line 18"/>
          <p:cNvSpPr>
            <a:spLocks noChangeShapeType="1"/>
          </p:cNvSpPr>
          <p:nvPr/>
        </p:nvSpPr>
        <p:spPr bwMode="auto">
          <a:xfrm>
            <a:off x="1524000" y="45720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5" name="Line 19"/>
          <p:cNvSpPr>
            <a:spLocks noChangeShapeType="1"/>
          </p:cNvSpPr>
          <p:nvPr/>
        </p:nvSpPr>
        <p:spPr bwMode="auto">
          <a:xfrm>
            <a:off x="1524000" y="3886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6" name="Rectangle 20"/>
          <p:cNvSpPr>
            <a:spLocks noChangeArrowheads="1"/>
          </p:cNvSpPr>
          <p:nvPr/>
        </p:nvSpPr>
        <p:spPr bwMode="auto">
          <a:xfrm>
            <a:off x="7848600" y="4267200"/>
            <a:ext cx="1295400" cy="609600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sz="1200">
                <a:solidFill>
                  <a:schemeClr val="bg1"/>
                </a:solidFill>
                <a:latin typeface="Arial" charset="0"/>
              </a:rPr>
              <a:t>животные</a:t>
            </a:r>
          </a:p>
        </p:txBody>
      </p:sp>
      <p:sp>
        <p:nvSpPr>
          <p:cNvPr id="10257" name="Rectangle 21"/>
          <p:cNvSpPr>
            <a:spLocks noChangeArrowheads="1"/>
          </p:cNvSpPr>
          <p:nvPr/>
        </p:nvSpPr>
        <p:spPr bwMode="auto">
          <a:xfrm>
            <a:off x="5943600" y="4267200"/>
            <a:ext cx="1295400" cy="609600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sz="1200">
                <a:solidFill>
                  <a:schemeClr val="bg1"/>
                </a:solidFill>
                <a:latin typeface="Arial" charset="0"/>
              </a:rPr>
              <a:t>растения</a:t>
            </a:r>
          </a:p>
        </p:txBody>
      </p:sp>
      <p:sp>
        <p:nvSpPr>
          <p:cNvPr id="10258" name="Rectangle 22"/>
          <p:cNvSpPr>
            <a:spLocks noChangeArrowheads="1"/>
          </p:cNvSpPr>
          <p:nvPr/>
        </p:nvSpPr>
        <p:spPr bwMode="auto">
          <a:xfrm>
            <a:off x="5943600" y="3429000"/>
            <a:ext cx="1295400" cy="6096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sz="1200">
                <a:solidFill>
                  <a:schemeClr val="bg1"/>
                </a:solidFill>
                <a:latin typeface="Arial" charset="0"/>
              </a:rPr>
              <a:t>люди</a:t>
            </a:r>
          </a:p>
        </p:txBody>
      </p:sp>
      <p:sp>
        <p:nvSpPr>
          <p:cNvPr id="10259" name="Rectangle 23"/>
          <p:cNvSpPr>
            <a:spLocks noChangeArrowheads="1"/>
          </p:cNvSpPr>
          <p:nvPr/>
        </p:nvSpPr>
        <p:spPr bwMode="auto">
          <a:xfrm>
            <a:off x="7848600" y="3429000"/>
            <a:ext cx="1295400" cy="609600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sz="1200">
                <a:solidFill>
                  <a:schemeClr val="bg1"/>
                </a:solidFill>
                <a:latin typeface="Arial" charset="0"/>
              </a:rPr>
              <a:t>механизмы</a:t>
            </a:r>
          </a:p>
        </p:txBody>
      </p:sp>
      <p:sp>
        <p:nvSpPr>
          <p:cNvPr id="10260" name="Line 24"/>
          <p:cNvSpPr>
            <a:spLocks noChangeShapeType="1"/>
          </p:cNvSpPr>
          <p:nvPr/>
        </p:nvSpPr>
        <p:spPr bwMode="auto">
          <a:xfrm>
            <a:off x="7467600" y="31242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1" name="Line 25"/>
          <p:cNvSpPr>
            <a:spLocks noChangeShapeType="1"/>
          </p:cNvSpPr>
          <p:nvPr/>
        </p:nvSpPr>
        <p:spPr bwMode="auto">
          <a:xfrm>
            <a:off x="7239000" y="4724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2" name="Line 26"/>
          <p:cNvSpPr>
            <a:spLocks noChangeShapeType="1"/>
          </p:cNvSpPr>
          <p:nvPr/>
        </p:nvSpPr>
        <p:spPr bwMode="auto">
          <a:xfrm>
            <a:off x="7467600" y="4495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3" name="Line 27"/>
          <p:cNvSpPr>
            <a:spLocks noChangeShapeType="1"/>
          </p:cNvSpPr>
          <p:nvPr/>
        </p:nvSpPr>
        <p:spPr bwMode="auto">
          <a:xfrm>
            <a:off x="7239000" y="37338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4" name="Line 28"/>
          <p:cNvSpPr>
            <a:spLocks noChangeShapeType="1"/>
          </p:cNvSpPr>
          <p:nvPr/>
        </p:nvSpPr>
        <p:spPr bwMode="auto">
          <a:xfrm>
            <a:off x="7467600" y="3810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5" name="Oval 29"/>
          <p:cNvSpPr>
            <a:spLocks noChangeArrowheads="1"/>
          </p:cNvSpPr>
          <p:nvPr/>
        </p:nvSpPr>
        <p:spPr bwMode="auto">
          <a:xfrm>
            <a:off x="533400" y="5715000"/>
            <a:ext cx="1143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sz="1200">
                <a:solidFill>
                  <a:schemeClr val="bg1"/>
                </a:solidFill>
                <a:latin typeface="Arial" charset="0"/>
              </a:rPr>
              <a:t>животные</a:t>
            </a:r>
          </a:p>
        </p:txBody>
      </p:sp>
      <p:sp>
        <p:nvSpPr>
          <p:cNvPr id="10266" name="Oval 30"/>
          <p:cNvSpPr>
            <a:spLocks noChangeArrowheads="1"/>
          </p:cNvSpPr>
          <p:nvPr/>
        </p:nvSpPr>
        <p:spPr bwMode="auto">
          <a:xfrm>
            <a:off x="1981200" y="5715000"/>
            <a:ext cx="1143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sz="1200">
                <a:solidFill>
                  <a:schemeClr val="bg1"/>
                </a:solidFill>
                <a:latin typeface="Arial" charset="0"/>
              </a:rPr>
              <a:t>звезды</a:t>
            </a:r>
          </a:p>
        </p:txBody>
      </p:sp>
      <p:sp>
        <p:nvSpPr>
          <p:cNvPr id="10267" name="Oval 31"/>
          <p:cNvSpPr>
            <a:spLocks noChangeArrowheads="1"/>
          </p:cNvSpPr>
          <p:nvPr/>
        </p:nvSpPr>
        <p:spPr bwMode="auto">
          <a:xfrm>
            <a:off x="3505200" y="5715000"/>
            <a:ext cx="1143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sz="1200">
                <a:solidFill>
                  <a:schemeClr val="bg1"/>
                </a:solidFill>
                <a:latin typeface="Arial" charset="0"/>
              </a:rPr>
              <a:t>люди</a:t>
            </a:r>
          </a:p>
        </p:txBody>
      </p:sp>
      <p:sp>
        <p:nvSpPr>
          <p:cNvPr id="10268" name="Oval 32"/>
          <p:cNvSpPr>
            <a:spLocks noChangeArrowheads="1"/>
          </p:cNvSpPr>
          <p:nvPr/>
        </p:nvSpPr>
        <p:spPr bwMode="auto">
          <a:xfrm>
            <a:off x="5105400" y="5715000"/>
            <a:ext cx="1143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sz="1200">
                <a:solidFill>
                  <a:schemeClr val="bg1"/>
                </a:solidFill>
                <a:latin typeface="Arial" charset="0"/>
              </a:rPr>
              <a:t>растения</a:t>
            </a:r>
          </a:p>
        </p:txBody>
      </p:sp>
      <p:sp>
        <p:nvSpPr>
          <p:cNvPr id="10269" name="Oval 33"/>
          <p:cNvSpPr>
            <a:spLocks noChangeArrowheads="1"/>
          </p:cNvSpPr>
          <p:nvPr/>
        </p:nvSpPr>
        <p:spPr bwMode="auto">
          <a:xfrm>
            <a:off x="6629400" y="5715000"/>
            <a:ext cx="11430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sz="1200">
                <a:solidFill>
                  <a:schemeClr val="bg1"/>
                </a:solidFill>
                <a:latin typeface="Arial" charset="0"/>
              </a:rPr>
              <a:t>планеты</a:t>
            </a:r>
          </a:p>
        </p:txBody>
      </p:sp>
      <p:sp>
        <p:nvSpPr>
          <p:cNvPr id="10270" name="Line 34"/>
          <p:cNvSpPr>
            <a:spLocks noChangeShapeType="1"/>
          </p:cNvSpPr>
          <p:nvPr/>
        </p:nvSpPr>
        <p:spPr bwMode="auto">
          <a:xfrm>
            <a:off x="3048000" y="4724400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1" name="Line 35"/>
          <p:cNvSpPr>
            <a:spLocks noChangeShapeType="1"/>
          </p:cNvSpPr>
          <p:nvPr/>
        </p:nvSpPr>
        <p:spPr bwMode="auto">
          <a:xfrm>
            <a:off x="990600" y="5410200"/>
            <a:ext cx="617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2" name="Line 36"/>
          <p:cNvSpPr>
            <a:spLocks noChangeShapeType="1"/>
          </p:cNvSpPr>
          <p:nvPr/>
        </p:nvSpPr>
        <p:spPr bwMode="auto">
          <a:xfrm>
            <a:off x="4267200" y="47244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3" name="Line 37"/>
          <p:cNvSpPr>
            <a:spLocks noChangeShapeType="1"/>
          </p:cNvSpPr>
          <p:nvPr/>
        </p:nvSpPr>
        <p:spPr bwMode="auto">
          <a:xfrm>
            <a:off x="990600" y="5410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4" name="Line 38"/>
          <p:cNvSpPr>
            <a:spLocks noChangeShapeType="1"/>
          </p:cNvSpPr>
          <p:nvPr/>
        </p:nvSpPr>
        <p:spPr bwMode="auto">
          <a:xfrm>
            <a:off x="2514600" y="5410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5" name="Line 39"/>
          <p:cNvSpPr>
            <a:spLocks noChangeShapeType="1"/>
          </p:cNvSpPr>
          <p:nvPr/>
        </p:nvSpPr>
        <p:spPr bwMode="auto">
          <a:xfrm>
            <a:off x="4038600" y="5410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6" name="Line 40"/>
          <p:cNvSpPr>
            <a:spLocks noChangeShapeType="1"/>
          </p:cNvSpPr>
          <p:nvPr/>
        </p:nvSpPr>
        <p:spPr bwMode="auto">
          <a:xfrm>
            <a:off x="5638800" y="5410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7" name="Line 41"/>
          <p:cNvSpPr>
            <a:spLocks noChangeShapeType="1"/>
          </p:cNvSpPr>
          <p:nvPr/>
        </p:nvSpPr>
        <p:spPr bwMode="auto">
          <a:xfrm>
            <a:off x="7162800" y="5410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8" name="AutoShape 6"/>
          <p:cNvSpPr>
            <a:spLocks noChangeArrowheads="1"/>
          </p:cNvSpPr>
          <p:nvPr/>
        </p:nvSpPr>
        <p:spPr bwMode="auto">
          <a:xfrm>
            <a:off x="2057400" y="2438400"/>
            <a:ext cx="1524000" cy="762000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b="1">
                <a:solidFill>
                  <a:schemeClr val="bg1"/>
                </a:solidFill>
                <a:latin typeface="Arial" charset="0"/>
              </a:rPr>
              <a:t>Кодирующее</a:t>
            </a:r>
          </a:p>
          <a:p>
            <a:pPr algn="ctr"/>
            <a:r>
              <a:rPr lang="ru-RU" b="1">
                <a:solidFill>
                  <a:schemeClr val="bg1"/>
                </a:solidFill>
                <a:latin typeface="Arial" charset="0"/>
              </a:rPr>
              <a:t>устройство</a:t>
            </a:r>
          </a:p>
        </p:txBody>
      </p:sp>
      <p:sp>
        <p:nvSpPr>
          <p:cNvPr id="10279" name="AutoShape 6"/>
          <p:cNvSpPr>
            <a:spLocks noChangeArrowheads="1"/>
          </p:cNvSpPr>
          <p:nvPr/>
        </p:nvSpPr>
        <p:spPr bwMode="auto">
          <a:xfrm>
            <a:off x="5257800" y="2438400"/>
            <a:ext cx="1676400" cy="762000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lIns="91430" tIns="45715" rIns="91430" bIns="45715" anchor="ctr"/>
          <a:lstStyle/>
          <a:p>
            <a:pPr algn="ctr"/>
            <a:r>
              <a:rPr lang="ru-RU" b="1">
                <a:solidFill>
                  <a:schemeClr val="bg1"/>
                </a:solidFill>
                <a:latin typeface="Arial" charset="0"/>
              </a:rPr>
              <a:t>декодирующее</a:t>
            </a:r>
          </a:p>
          <a:p>
            <a:pPr algn="ctr"/>
            <a:r>
              <a:rPr lang="ru-RU" b="1">
                <a:solidFill>
                  <a:schemeClr val="bg1"/>
                </a:solidFill>
                <a:latin typeface="Arial" charset="0"/>
              </a:rPr>
              <a:t>устройство</a:t>
            </a:r>
          </a:p>
        </p:txBody>
      </p:sp>
      <p:sp>
        <p:nvSpPr>
          <p:cNvPr id="10280" name="Line 41"/>
          <p:cNvSpPr>
            <a:spLocks noChangeShapeType="1"/>
          </p:cNvSpPr>
          <p:nvPr/>
        </p:nvSpPr>
        <p:spPr bwMode="auto">
          <a:xfrm>
            <a:off x="1524000" y="2819400"/>
            <a:ext cx="533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81" name="Line 42"/>
          <p:cNvSpPr>
            <a:spLocks noChangeShapeType="1"/>
          </p:cNvSpPr>
          <p:nvPr/>
        </p:nvSpPr>
        <p:spPr bwMode="auto">
          <a:xfrm>
            <a:off x="6934200" y="2895600"/>
            <a:ext cx="533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3" name="Rectangle 2"/>
          <p:cNvSpPr txBox="1">
            <a:spLocks noChangeArrowheads="1"/>
          </p:cNvSpPr>
          <p:nvPr/>
        </p:nvSpPr>
        <p:spPr>
          <a:xfrm>
            <a:off x="1143000" y="304800"/>
            <a:ext cx="6629400" cy="9271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4400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Передача информации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843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Обработка информации</a:t>
            </a:r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295400"/>
            <a:ext cx="7772400" cy="539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457200" y="1905000"/>
          <a:ext cx="82296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381000" y="2286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ru-RU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Свойства информации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1094</TotalTime>
  <Words>579</Words>
  <Application>Microsoft Office PowerPoint</Application>
  <PresentationFormat>Экран (4:3)</PresentationFormat>
  <Paragraphs>121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Океан</vt:lpstr>
      <vt:lpstr>Информация и информационные процессы</vt:lpstr>
      <vt:lpstr>Слайд 2</vt:lpstr>
      <vt:lpstr>Слайд 3</vt:lpstr>
      <vt:lpstr>Слайд 4</vt:lpstr>
      <vt:lpstr>Информационные процессы</vt:lpstr>
      <vt:lpstr>Слайд 6</vt:lpstr>
      <vt:lpstr>Слайд 7</vt:lpstr>
      <vt:lpstr>Обработка информации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В процессе обмена информацией кроме кодирования информации происходит и ее декодирование. </vt:lpstr>
      <vt:lpstr>Слайд 17</vt:lpstr>
      <vt:lpstr>Слайд 18</vt:lpstr>
      <vt:lpstr>Компьютер работает от электрической сети в которой может быть реализована система, основанная на 2-х состояниях:</vt:lpstr>
      <vt:lpstr>0 или 1 = 1 бит информации</vt:lpstr>
      <vt:lpstr>Одному символу присваивается код из 8 двоичных разрядов</vt:lpstr>
      <vt:lpstr>Слайд 22</vt:lpstr>
      <vt:lpstr>Слайд 23</vt:lpstr>
      <vt:lpstr>Единицы измерения количества информации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Максим</dc:creator>
  <cp:lastModifiedBy>alexxx1130</cp:lastModifiedBy>
  <cp:revision>96</cp:revision>
  <cp:lastPrinted>1601-01-01T00:00:00Z</cp:lastPrinted>
  <dcterms:created xsi:type="dcterms:W3CDTF">1601-01-01T00:00:00Z</dcterms:created>
  <dcterms:modified xsi:type="dcterms:W3CDTF">2025-03-31T06:52:56Z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