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8" r:id="rId9"/>
    <p:sldId id="269" r:id="rId10"/>
    <p:sldId id="270" r:id="rId11"/>
    <p:sldId id="272" r:id="rId12"/>
    <p:sldId id="273" r:id="rId13"/>
    <p:sldId id="274" r:id="rId14"/>
    <p:sldId id="275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76" r:id="rId23"/>
    <p:sldId id="277" r:id="rId24"/>
    <p:sldId id="278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0" r:id="rId49"/>
    <p:sldId id="311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19" r:id="rId58"/>
    <p:sldId id="320" r:id="rId59"/>
    <p:sldId id="321" r:id="rId60"/>
    <p:sldId id="322" r:id="rId61"/>
    <p:sldId id="323" r:id="rId62"/>
    <p:sldId id="324" r:id="rId63"/>
    <p:sldId id="325" r:id="rId64"/>
    <p:sldId id="326" r:id="rId65"/>
    <p:sldId id="327" r:id="rId66"/>
    <p:sldId id="328" r:id="rId67"/>
    <p:sldId id="329" r:id="rId68"/>
    <p:sldId id="330" r:id="rId69"/>
    <p:sldId id="331" r:id="rId70"/>
    <p:sldId id="332" r:id="rId71"/>
    <p:sldId id="333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3" r:id="rId82"/>
    <p:sldId id="344" r:id="rId83"/>
    <p:sldId id="345" r:id="rId84"/>
    <p:sldId id="346" r:id="rId85"/>
    <p:sldId id="347" r:id="rId86"/>
    <p:sldId id="348" r:id="rId87"/>
    <p:sldId id="349" r:id="rId88"/>
    <p:sldId id="350" r:id="rId89"/>
    <p:sldId id="351" r:id="rId90"/>
    <p:sldId id="357" r:id="rId91"/>
    <p:sldId id="352" r:id="rId92"/>
    <p:sldId id="353" r:id="rId93"/>
    <p:sldId id="354" r:id="rId94"/>
    <p:sldId id="355" r:id="rId95"/>
    <p:sldId id="356" r:id="rId9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7" d="100"/>
          <a:sy n="87" d="100"/>
        </p:scale>
        <p:origin x="-49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33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25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951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87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706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76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673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2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70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1A347-65F2-4DE0-8A4C-9B0FA20DCEC0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6E4BD-A8E4-4481-8F36-DAB3AF8802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26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9.jpeg"/><Relationship Id="rId4" Type="http://schemas.openxmlformats.org/officeDocument/2006/relationships/image" Target="../media/image16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174229" y="0"/>
            <a:ext cx="9144000" cy="1441320"/>
          </a:xfrm>
        </p:spPr>
        <p:txBody>
          <a:bodyPr/>
          <a:lstStyle/>
          <a:p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Инфоумка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57535" y="5202238"/>
            <a:ext cx="9144000" cy="1655762"/>
          </a:xfrm>
        </p:spPr>
        <p:txBody>
          <a:bodyPr>
            <a:normAutofit/>
          </a:bodyPr>
          <a:lstStyle/>
          <a:p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044248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В 2001 году, Валентином </a:t>
            </a:r>
            <a:r>
              <a:rPr lang="ru-RU" sz="5400" dirty="0" err="1">
                <a:solidFill>
                  <a:schemeClr val="bg1"/>
                </a:solidFill>
              </a:rPr>
              <a:t>Балтом</a:t>
            </a:r>
            <a:r>
              <a:rPr lang="ru-RU" sz="5400" dirty="0">
                <a:solidFill>
                  <a:schemeClr val="bg1"/>
                </a:solidFill>
              </a:rPr>
              <a:t>, было собранно множество подписей  под обращением в правительство РФ с целью узаконить именно 256-й день в году. В каком качестве?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2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7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В 2015 году, в нью-йоркской галерее Денни, был представлен арт-объект, который является бумажным изданием одного очень известного сайта. Правда, на выставке можно было увидеть только часть издания, ведь полностью распечатанный сайт займет целый шкаф длиной 10 метров. Назовите сайт.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3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1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Назовите термин, использующийся в компьютерных технологиях, который в переводе на русский язык обозначает «много сред» или «много носителей»?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4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54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Этот графический язык, где вместо слов в электронных сообщениях и веб-страницах используются сочетания картинок, появился в Японии и распространился по всему миру. Назовите этот язык.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5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16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57" y="0"/>
            <a:ext cx="11107711" cy="206864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до конца обсуждения……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countdown timer 1 min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082" y="1873770"/>
            <a:ext cx="8501088" cy="47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5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1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Внимание, ОТВЕТЫ!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3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09273"/>
            <a:ext cx="10928455" cy="2803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В Израиле его называют «штрудель», в Турции – «розочка», в Нидерландах – «обезьяний хвост». А как называют его в России?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09272" y="3562139"/>
            <a:ext cx="963867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smtClean="0">
                <a:solidFill>
                  <a:schemeClr val="bg1"/>
                </a:solidFill>
              </a:rPr>
              <a:t>@</a:t>
            </a:r>
            <a:r>
              <a:rPr lang="ru-RU" sz="16600" b="1" dirty="0" smtClean="0">
                <a:solidFill>
                  <a:schemeClr val="bg1"/>
                </a:solidFill>
              </a:rPr>
              <a:t>, </a:t>
            </a:r>
            <a:r>
              <a:rPr lang="ru-RU" sz="11500" b="1" dirty="0" smtClean="0">
                <a:solidFill>
                  <a:schemeClr val="bg1"/>
                </a:solidFill>
              </a:rPr>
              <a:t>«собака»</a:t>
            </a:r>
            <a:endParaRPr lang="ru-RU" sz="1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3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22863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В 2001 году, Валентином </a:t>
            </a:r>
            <a:r>
              <a:rPr lang="ru-RU" sz="4000" dirty="0" err="1">
                <a:solidFill>
                  <a:schemeClr val="bg1"/>
                </a:solidFill>
              </a:rPr>
              <a:t>Балтом</a:t>
            </a:r>
            <a:r>
              <a:rPr lang="ru-RU" sz="4000" dirty="0">
                <a:solidFill>
                  <a:schemeClr val="bg1"/>
                </a:solidFill>
              </a:rPr>
              <a:t>, было собранно множество подписей  под обращением в правительство РФ с целью узаконить именно 256-й день в году. В каком качестве?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8091" y="4193177"/>
            <a:ext cx="9966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chemeClr val="bg1"/>
                </a:solidFill>
              </a:rPr>
              <a:t>День программиста</a:t>
            </a:r>
            <a:endParaRPr lang="ru-RU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16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20512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В 2015 году, в нью-йоркской галерее Денни, был представлен арт-объект, который является бумажным изданием одного очень известного сайта. </a:t>
            </a:r>
            <a:r>
              <a:rPr lang="ru-RU" sz="3600" dirty="0" smtClean="0">
                <a:solidFill>
                  <a:schemeClr val="bg1"/>
                </a:solidFill>
              </a:rPr>
              <a:t>Назовите </a:t>
            </a:r>
            <a:r>
              <a:rPr lang="ru-RU" sz="3600" dirty="0">
                <a:solidFill>
                  <a:schemeClr val="bg1"/>
                </a:solidFill>
              </a:rPr>
              <a:t>сайт.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3187337"/>
            <a:ext cx="6460671" cy="3241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432766" y="4049486"/>
            <a:ext cx="4206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solidFill>
                  <a:schemeClr val="bg1"/>
                </a:solidFill>
              </a:rPr>
              <a:t>WIKIPEDIA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4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62018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Назовите термин, использующийся в компьютерных технологиях, который в переводе на русский язык обозначает «много сред» или «много носителей»?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6549" y="3749040"/>
            <a:ext cx="84904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МУЛЬТИМЕДИА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86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1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Начинаем!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98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9206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Этот графический язык, где вместо слов в электронных сообщениях и веб-страницах используются сочетания картинок, появился в Японии и распространился по всему миру. Назовите этот язык.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1026" name="Picture 2" descr="http://tehnot.com/wp-content/uploads/2015/12/mobile-lar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70" y="3203434"/>
            <a:ext cx="6556374" cy="3418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863840" y="4088674"/>
            <a:ext cx="36785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err="1" smtClean="0">
                <a:solidFill>
                  <a:schemeClr val="bg1"/>
                </a:solidFill>
              </a:rPr>
              <a:t>эмодзи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79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2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Начинаем!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59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2"/>
            <a:ext cx="10928455" cy="560631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Изучив принцип охоты летучих мышей, чешские разработчики предложили новую обувь. Устройство, находящееся в подошве, испускает инфракрасные волны, которые отражаются от предметов и фиксируются специальным датчиком. Кому </a:t>
            </a:r>
            <a:r>
              <a:rPr lang="ru-RU" sz="6000" dirty="0" smtClean="0">
                <a:solidFill>
                  <a:schemeClr val="bg1"/>
                </a:solidFill>
              </a:rPr>
              <a:t>предназначаются </a:t>
            </a:r>
            <a:r>
              <a:rPr lang="ru-RU" sz="6000" dirty="0">
                <a:solidFill>
                  <a:schemeClr val="bg1"/>
                </a:solidFill>
              </a:rPr>
              <a:t>эти «умные» ботинки?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</p:spTree>
    <p:extLst>
      <p:ext uri="{BB962C8B-B14F-4D97-AF65-F5344CB8AC3E}">
        <p14:creationId xmlns:p14="http://schemas.microsoft.com/office/powerpoint/2010/main" val="225866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Одна американская фирма предлагает необычный развлекательный центр. По внешнему виду и размерам он напоминает небольшой мобильный телефон, клавиатура которого имеет всего четыре кнопки, а дисплей заменен зеркальцем. В память приборчика покупатель может занести фразы, которые будут произноситься при нажатии на кнопки. Воспроизведение фраз сопровождается миганием разноцветных лампочек. Для кого предназначен этот развлекательный центр?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</p:spTree>
    <p:extLst>
      <p:ext uri="{BB962C8B-B14F-4D97-AF65-F5344CB8AC3E}">
        <p14:creationId xmlns:p14="http://schemas.microsoft.com/office/powerpoint/2010/main" val="272206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На первых в мире гонках проходивших в Дубае с 10 по 12 марта этого года, победителем стала команда, пилотом которой является 15-летний британец Люк </a:t>
            </a:r>
            <a:r>
              <a:rPr lang="ru-RU" sz="4800" dirty="0" err="1">
                <a:solidFill>
                  <a:schemeClr val="bg1"/>
                </a:solidFill>
              </a:rPr>
              <a:t>Баннистер</a:t>
            </a:r>
            <a:r>
              <a:rPr lang="ru-RU" sz="4800" dirty="0">
                <a:solidFill>
                  <a:schemeClr val="bg1"/>
                </a:solidFill>
              </a:rPr>
              <a:t>. Российский пилот Владимир Мещеряков, завоевал бронзу в этих соревнованиях. О каких гонках идет речь?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</p:spTree>
    <p:extLst>
      <p:ext uri="{BB962C8B-B14F-4D97-AF65-F5344CB8AC3E}">
        <p14:creationId xmlns:p14="http://schemas.microsoft.com/office/powerpoint/2010/main" val="31005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Опрос, проведённый психологами из Мюнхенского университета в Сети, показал, что 82% респондентов с радостью предпочли бы социальные сети с меньшим количеством </a:t>
            </a:r>
            <a:r>
              <a:rPr lang="ru-RU" sz="4400" b="1" dirty="0">
                <a:solidFill>
                  <a:schemeClr val="bg1"/>
                </a:solidFill>
              </a:rPr>
              <a:t>ЭТОГО</a:t>
            </a:r>
            <a:r>
              <a:rPr lang="ru-RU" sz="4400" dirty="0">
                <a:solidFill>
                  <a:schemeClr val="bg1"/>
                </a:solidFill>
              </a:rPr>
              <a:t>. При этом участники опроса считают свои собственные </a:t>
            </a:r>
            <a:r>
              <a:rPr lang="ru-RU" sz="4400" b="1" dirty="0">
                <a:solidFill>
                  <a:schemeClr val="bg1"/>
                </a:solidFill>
              </a:rPr>
              <a:t>ЭТИ</a:t>
            </a:r>
            <a:r>
              <a:rPr lang="ru-RU" sz="4400" dirty="0">
                <a:solidFill>
                  <a:schemeClr val="bg1"/>
                </a:solidFill>
              </a:rPr>
              <a:t> проявлением самоиронии и искренности, а вот чужие – чистой воды саморекламой и фальшью. Назовите </a:t>
            </a:r>
            <a:r>
              <a:rPr lang="ru-RU" sz="4400" b="1" dirty="0">
                <a:solidFill>
                  <a:schemeClr val="bg1"/>
                </a:solidFill>
              </a:rPr>
              <a:t>ИХ</a:t>
            </a:r>
            <a:r>
              <a:rPr lang="ru-RU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63445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Эксперты аналитической компании </a:t>
            </a:r>
            <a:r>
              <a:rPr lang="ru-RU" sz="4000" dirty="0" err="1">
                <a:solidFill>
                  <a:schemeClr val="bg1"/>
                </a:solidFill>
              </a:rPr>
              <a:t>SplashData</a:t>
            </a:r>
            <a:r>
              <a:rPr lang="ru-RU" sz="4000" dirty="0">
                <a:solidFill>
                  <a:schemeClr val="bg1"/>
                </a:solidFill>
              </a:rPr>
              <a:t> ежегодно анализируют миллионы украденных паролей в Сети за последние 12 месяцев и составляют список из 25 самых популярных из них. Например, в 2016 году,  на первом месте в списке «худших» </a:t>
            </a:r>
            <a:r>
              <a:rPr lang="ru-RU" sz="4000" dirty="0" smtClean="0">
                <a:solidFill>
                  <a:schemeClr val="bg1"/>
                </a:solidFill>
              </a:rPr>
              <a:t>пароль </a:t>
            </a:r>
            <a:r>
              <a:rPr lang="ru-RU" sz="4000" dirty="0">
                <a:solidFill>
                  <a:schemeClr val="bg1"/>
                </a:solidFill>
              </a:rPr>
              <a:t>«123456», на втором «</a:t>
            </a:r>
            <a:r>
              <a:rPr lang="ru-RU" sz="4000" dirty="0" err="1">
                <a:solidFill>
                  <a:schemeClr val="bg1"/>
                </a:solidFill>
              </a:rPr>
              <a:t>password</a:t>
            </a:r>
            <a:r>
              <a:rPr lang="ru-RU" sz="4000" dirty="0">
                <a:solidFill>
                  <a:schemeClr val="bg1"/>
                </a:solidFill>
              </a:rPr>
              <a:t>». А какой пароль находится на третьем по популярности месте?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</p:spTree>
    <p:extLst>
      <p:ext uri="{BB962C8B-B14F-4D97-AF65-F5344CB8AC3E}">
        <p14:creationId xmlns:p14="http://schemas.microsoft.com/office/powerpoint/2010/main" val="989164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2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Повторяем вопросы!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67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2"/>
            <a:ext cx="10928455" cy="560631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Изучив принцип охоты летучих мышей, чешские разработчики предложили новую обувь. Устройство, находящееся в подошве, испускает инфракрасные волны, которые отражаются от предметов и фиксируются специальным датчиком. Кому </a:t>
            </a:r>
            <a:r>
              <a:rPr lang="ru-RU" sz="6000" dirty="0" smtClean="0">
                <a:solidFill>
                  <a:schemeClr val="bg1"/>
                </a:solidFill>
              </a:rPr>
              <a:t>предназначаются </a:t>
            </a:r>
            <a:r>
              <a:rPr lang="ru-RU" sz="6000" dirty="0">
                <a:solidFill>
                  <a:schemeClr val="bg1"/>
                </a:solidFill>
              </a:rPr>
              <a:t>эти «умные» ботинки?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</p:spTree>
    <p:extLst>
      <p:ext uri="{BB962C8B-B14F-4D97-AF65-F5344CB8AC3E}">
        <p14:creationId xmlns:p14="http://schemas.microsoft.com/office/powerpoint/2010/main" val="289890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Одна американская фирма предлагает необычный развлекательный центр. По внешнему виду и размерам он напоминает небольшой мобильный телефон, клавиатура которого имеет всего четыре кнопки, а дисплей заменен зеркальцем. В память приборчика покупатель может занести фразы, которые будут произноситься при нажатии на кнопки. Воспроизведение фраз сопровождается миганием разноцветных лампочек. Для кого предназначен этот развлекательный центр?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</p:spTree>
    <p:extLst>
      <p:ext uri="{BB962C8B-B14F-4D97-AF65-F5344CB8AC3E}">
        <p14:creationId xmlns:p14="http://schemas.microsoft.com/office/powerpoint/2010/main" val="25018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1300969"/>
            <a:ext cx="10928455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В Израиле его называют «штрудель», в Турции – «розочка», в Нидерландах – «обезьяний хвост». А как называют его в России?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1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223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На первых в мире гонках проходивших в Дубае с 10 по 12 марта этого года, победителем стала команда, пилотом которой является 15-летний британец Люк </a:t>
            </a:r>
            <a:r>
              <a:rPr lang="ru-RU" sz="4800" dirty="0" err="1">
                <a:solidFill>
                  <a:schemeClr val="bg1"/>
                </a:solidFill>
              </a:rPr>
              <a:t>Баннистер</a:t>
            </a:r>
            <a:r>
              <a:rPr lang="ru-RU" sz="4800" dirty="0">
                <a:solidFill>
                  <a:schemeClr val="bg1"/>
                </a:solidFill>
              </a:rPr>
              <a:t>. Российский пилот Владимир Мещеряков, завоевал бронзу в этих соревнованиях. О каких гонках идет речь?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</p:spTree>
    <p:extLst>
      <p:ext uri="{BB962C8B-B14F-4D97-AF65-F5344CB8AC3E}">
        <p14:creationId xmlns:p14="http://schemas.microsoft.com/office/powerpoint/2010/main" val="191397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Опрос, проведённый психологами из Мюнхенского университета в Сети, показал, что 82% респондентов с радостью предпочли бы социальные сети с меньшим количеством </a:t>
            </a:r>
            <a:r>
              <a:rPr lang="ru-RU" sz="4400" b="1" dirty="0">
                <a:solidFill>
                  <a:schemeClr val="bg1"/>
                </a:solidFill>
              </a:rPr>
              <a:t>ЭТОГО</a:t>
            </a:r>
            <a:r>
              <a:rPr lang="ru-RU" sz="4400" dirty="0">
                <a:solidFill>
                  <a:schemeClr val="bg1"/>
                </a:solidFill>
              </a:rPr>
              <a:t>. При этом участники опроса считают свои собственные </a:t>
            </a:r>
            <a:r>
              <a:rPr lang="ru-RU" sz="4400" b="1" dirty="0">
                <a:solidFill>
                  <a:schemeClr val="bg1"/>
                </a:solidFill>
              </a:rPr>
              <a:t>ЭТИ</a:t>
            </a:r>
            <a:r>
              <a:rPr lang="ru-RU" sz="4400" dirty="0">
                <a:solidFill>
                  <a:schemeClr val="bg1"/>
                </a:solidFill>
              </a:rPr>
              <a:t> проявлением самоиронии и искренности, а вот чужие – чистой воды саморекламой и фальшью. Назовите </a:t>
            </a:r>
            <a:r>
              <a:rPr lang="ru-RU" sz="4400" b="1" dirty="0">
                <a:solidFill>
                  <a:schemeClr val="bg1"/>
                </a:solidFill>
              </a:rPr>
              <a:t>ИХ</a:t>
            </a:r>
            <a:r>
              <a:rPr lang="ru-RU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15070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Эксперты аналитической компании </a:t>
            </a:r>
            <a:r>
              <a:rPr lang="ru-RU" sz="4000" dirty="0" err="1">
                <a:solidFill>
                  <a:schemeClr val="bg1"/>
                </a:solidFill>
              </a:rPr>
              <a:t>SplashData</a:t>
            </a:r>
            <a:r>
              <a:rPr lang="ru-RU" sz="4000" dirty="0">
                <a:solidFill>
                  <a:schemeClr val="bg1"/>
                </a:solidFill>
              </a:rPr>
              <a:t> ежегодно анализируют миллионы украденных паролей в Сети за последние 12 месяцев и составляют список из 25 самых популярных из них. Например, в 2016 году,  на первом месте в списке «худших» </a:t>
            </a:r>
            <a:r>
              <a:rPr lang="ru-RU" sz="4000" dirty="0" smtClean="0">
                <a:solidFill>
                  <a:schemeClr val="bg1"/>
                </a:solidFill>
              </a:rPr>
              <a:t>пароль </a:t>
            </a:r>
            <a:r>
              <a:rPr lang="ru-RU" sz="4000" dirty="0">
                <a:solidFill>
                  <a:schemeClr val="bg1"/>
                </a:solidFill>
              </a:rPr>
              <a:t>«123456», на втором «</a:t>
            </a:r>
            <a:r>
              <a:rPr lang="ru-RU" sz="4000" dirty="0" err="1">
                <a:solidFill>
                  <a:schemeClr val="bg1"/>
                </a:solidFill>
              </a:rPr>
              <a:t>password</a:t>
            </a:r>
            <a:r>
              <a:rPr lang="ru-RU" sz="4000" dirty="0">
                <a:solidFill>
                  <a:schemeClr val="bg1"/>
                </a:solidFill>
              </a:rPr>
              <a:t>». А какой пароль находится на третьем по популярности месте?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</p:spTree>
    <p:extLst>
      <p:ext uri="{BB962C8B-B14F-4D97-AF65-F5344CB8AC3E}">
        <p14:creationId xmlns:p14="http://schemas.microsoft.com/office/powerpoint/2010/main" val="41310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57" y="0"/>
            <a:ext cx="11107711" cy="206864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до конца обсуждения……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countdown timer 1 min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082" y="1873770"/>
            <a:ext cx="8501088" cy="47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9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2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Внимание, ОТВЕТЫ!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46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2"/>
            <a:ext cx="10928455" cy="265518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Изучив принцип охоты летучих мышей, чешские разработчики предложили новую обувь. Устройство, находящееся в подошве, испускает инфракрасные волны, которые отражаются от предметов и фиксируются специальным датчиком. Кому </a:t>
            </a:r>
            <a:r>
              <a:rPr lang="ru-RU" sz="3200" dirty="0" smtClean="0">
                <a:solidFill>
                  <a:schemeClr val="bg1"/>
                </a:solidFill>
              </a:rPr>
              <a:t>предназначаются </a:t>
            </a:r>
            <a:r>
              <a:rPr lang="ru-RU" sz="3200" dirty="0">
                <a:solidFill>
                  <a:schemeClr val="bg1"/>
                </a:solidFill>
              </a:rPr>
              <a:t>эти «умные» ботинки?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34" y="3337016"/>
            <a:ext cx="4572000" cy="3162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878286" y="4441371"/>
            <a:ext cx="5649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СЛЕПЫМ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63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8"/>
            <a:ext cx="10928455" cy="22994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Одна американская фирма предлагает необычный развлекательный центр. По внешнему виду и размерам он напоминает небольшой мобильный телефон, клавиатура которого имеет всего четыре кнопки, а дисплей заменен зеркальцем. </a:t>
            </a:r>
            <a:r>
              <a:rPr lang="ru-RU" dirty="0" smtClean="0">
                <a:solidFill>
                  <a:schemeClr val="bg1"/>
                </a:solidFill>
              </a:rPr>
              <a:t>Для </a:t>
            </a:r>
            <a:r>
              <a:rPr lang="ru-RU" dirty="0">
                <a:solidFill>
                  <a:schemeClr val="bg1"/>
                </a:solidFill>
              </a:rPr>
              <a:t>кого предназначен этот развлекательный центр?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1" r="9681" b="27815"/>
          <a:stretch/>
        </p:blipFill>
        <p:spPr>
          <a:xfrm>
            <a:off x="936635" y="3110096"/>
            <a:ext cx="3177180" cy="3499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715691" y="4271554"/>
            <a:ext cx="65314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ДЛЯ ПОПУГАЕВ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88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23386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На первых в мире гонках проходивших в Дубае с 10 по 12 марта этого года, победителем стала команда, пилотом которой является 15-летний британец Люк </a:t>
            </a:r>
            <a:r>
              <a:rPr lang="ru-RU" sz="3200" dirty="0" err="1">
                <a:solidFill>
                  <a:schemeClr val="bg1"/>
                </a:solidFill>
              </a:rPr>
              <a:t>Баннистер</a:t>
            </a:r>
            <a:r>
              <a:rPr lang="ru-RU" sz="3200" dirty="0">
                <a:solidFill>
                  <a:schemeClr val="bg1"/>
                </a:solidFill>
              </a:rPr>
              <a:t>. Российский пилот Владимир Мещеряков, завоевал бронзу в этих соревнованиях. О каких гонках идет речь?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2050" name="Picture 2" descr="http://www.h-rf.ru/upload/resize_cache/iblock/91d/1500_2000_1/cnn-seals-faa-agreement-to-regulate-drone-use-in-newsgathering-91025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77" y="3474720"/>
            <a:ext cx="6756813" cy="3184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37269" y="4480560"/>
            <a:ext cx="4005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НА ДРОНАХ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91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23778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Опрос, проведённый психологами из Мюнхенского университета в Сети, показал, что 82% респондентов с радостью предпочли бы социальные сети с меньшим количеством </a:t>
            </a:r>
            <a:r>
              <a:rPr lang="ru-RU" b="1" dirty="0">
                <a:solidFill>
                  <a:schemeClr val="bg1"/>
                </a:solidFill>
              </a:rPr>
              <a:t>ЭТОГО</a:t>
            </a:r>
            <a:r>
              <a:rPr lang="ru-RU" dirty="0">
                <a:solidFill>
                  <a:schemeClr val="bg1"/>
                </a:solidFill>
              </a:rPr>
              <a:t>. При этом участники опроса считают свои собственные </a:t>
            </a:r>
            <a:r>
              <a:rPr lang="ru-RU" b="1" dirty="0">
                <a:solidFill>
                  <a:schemeClr val="bg1"/>
                </a:solidFill>
              </a:rPr>
              <a:t>ЭТИ</a:t>
            </a:r>
            <a:r>
              <a:rPr lang="ru-RU" dirty="0">
                <a:solidFill>
                  <a:schemeClr val="bg1"/>
                </a:solidFill>
              </a:rPr>
              <a:t> проявлением самоиронии и искренности, а вот чужие – чистой воды саморекламой и фальшью. Назовите </a:t>
            </a:r>
            <a:r>
              <a:rPr lang="ru-RU" b="1" dirty="0">
                <a:solidFill>
                  <a:schemeClr val="bg1"/>
                </a:solidFill>
              </a:rPr>
              <a:t>ИХ</a:t>
            </a:r>
            <a:r>
              <a:rPr lang="ru-RU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pic>
        <p:nvPicPr>
          <p:cNvPr id="3074" name="Picture 2" descr="http://www.infovoronezh.ru/images/News/79842576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574" y="3660634"/>
            <a:ext cx="3996092" cy="2997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78197" y="4023360"/>
            <a:ext cx="467253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>
                <a:solidFill>
                  <a:schemeClr val="bg1"/>
                </a:solidFill>
              </a:rPr>
              <a:t>СЕЛФИ</a:t>
            </a:r>
            <a:endParaRPr lang="ru-RU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08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2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29787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Эксперты </a:t>
            </a:r>
            <a:r>
              <a:rPr lang="ru-RU" sz="3200" dirty="0" err="1" smtClean="0">
                <a:solidFill>
                  <a:schemeClr val="bg1"/>
                </a:solidFill>
              </a:rPr>
              <a:t>SplashData</a:t>
            </a:r>
            <a:r>
              <a:rPr lang="ru-RU" sz="3200" dirty="0" smtClean="0">
                <a:solidFill>
                  <a:schemeClr val="bg1"/>
                </a:solidFill>
              </a:rPr>
              <a:t> </a:t>
            </a:r>
            <a:r>
              <a:rPr lang="ru-RU" sz="3200" dirty="0">
                <a:solidFill>
                  <a:schemeClr val="bg1"/>
                </a:solidFill>
              </a:rPr>
              <a:t>ежегодно анализируют миллионы украденных паролей в Сети </a:t>
            </a:r>
            <a:r>
              <a:rPr lang="ru-RU" sz="3200" dirty="0" smtClean="0">
                <a:solidFill>
                  <a:schemeClr val="bg1"/>
                </a:solidFill>
              </a:rPr>
              <a:t>за год и </a:t>
            </a:r>
            <a:r>
              <a:rPr lang="ru-RU" sz="3200" dirty="0">
                <a:solidFill>
                  <a:schemeClr val="bg1"/>
                </a:solidFill>
              </a:rPr>
              <a:t>составляют список из 25 самых популярных из них. Например, в 2016 году,  на первом месте в списке «худших» </a:t>
            </a:r>
            <a:r>
              <a:rPr lang="ru-RU" sz="3200" dirty="0" smtClean="0">
                <a:solidFill>
                  <a:schemeClr val="bg1"/>
                </a:solidFill>
              </a:rPr>
              <a:t>- пароль </a:t>
            </a:r>
            <a:r>
              <a:rPr lang="ru-RU" sz="3200" dirty="0">
                <a:solidFill>
                  <a:schemeClr val="bg1"/>
                </a:solidFill>
              </a:rPr>
              <a:t>«123456», на втором «</a:t>
            </a:r>
            <a:r>
              <a:rPr lang="ru-RU" sz="3200" dirty="0" err="1">
                <a:solidFill>
                  <a:schemeClr val="bg1"/>
                </a:solidFill>
              </a:rPr>
              <a:t>password</a:t>
            </a:r>
            <a:r>
              <a:rPr lang="ru-RU" sz="3200" dirty="0">
                <a:solidFill>
                  <a:schemeClr val="bg1"/>
                </a:solidFill>
              </a:rPr>
              <a:t>». А какой пароль находится на третьем по популярности месте?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117" y="4650377"/>
            <a:ext cx="111861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dirty="0" smtClean="0">
                <a:solidFill>
                  <a:schemeClr val="bg1"/>
                </a:solidFill>
              </a:rPr>
              <a:t>QWERTY</a:t>
            </a:r>
            <a:endParaRPr lang="ru-RU" sz="8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76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В 2001 году, Валентином </a:t>
            </a:r>
            <a:r>
              <a:rPr lang="ru-RU" sz="5400" dirty="0" err="1">
                <a:solidFill>
                  <a:schemeClr val="bg1"/>
                </a:solidFill>
              </a:rPr>
              <a:t>Балтом</a:t>
            </a:r>
            <a:r>
              <a:rPr lang="ru-RU" sz="5400" dirty="0">
                <a:solidFill>
                  <a:schemeClr val="bg1"/>
                </a:solidFill>
              </a:rPr>
              <a:t>, было собранно множество подписей  под обращением в правительство РФ с целью узаконить именно 256-й день в году. В каком качестве?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2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1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</a:t>
            </a:r>
            <a:r>
              <a:rPr lang="en-US" sz="5400" dirty="0" smtClean="0">
                <a:solidFill>
                  <a:schemeClr val="bg1"/>
                </a:solidFill>
              </a:rPr>
              <a:t>3</a:t>
            </a:r>
            <a:endParaRPr lang="ru-RU" sz="5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Начинаем!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1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246" y="1300969"/>
            <a:ext cx="4826189" cy="9197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Кто на фото?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5" name="Рисунок 4" descr="http://luxlux.net/wp-content/uploads/2011/09/Mark-TSukerber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72" y="1300968"/>
            <a:ext cx="5291002" cy="516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04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5548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Логотип какой фирмы вы видите на картинке?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8" name="Рисунок 7" descr="http://s2arena.ru/wp-content/uploads/2015/08/NVIDIA-pomozhet-razrabotchikam-v-VR-sred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4"/>
          <a:stretch/>
        </p:blipFill>
        <p:spPr bwMode="auto">
          <a:xfrm>
            <a:off x="2079035" y="2837674"/>
            <a:ext cx="7626668" cy="33802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488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4634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Офис какой, всемирно известной корпорации вы видите?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www.woldemar.net.ua/wp-content/uploads/2015/12/583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717" y="2599509"/>
            <a:ext cx="7185797" cy="4036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7262949" y="3239589"/>
            <a:ext cx="2272937" cy="927462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63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9467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У этой компании довольно узнаваемый логотип. Но это - его самый первый. Назовите фирму?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pic>
        <p:nvPicPr>
          <p:cNvPr id="5" name="Рисунок 4" descr="https://im0-tub-ru.yandex.net/i?id=38f14fc5c6acc43628f7f31c96184737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796" y="3082834"/>
            <a:ext cx="4802370" cy="3409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951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5026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Как называется </a:t>
            </a:r>
            <a:r>
              <a:rPr lang="ru-RU" sz="4800" dirty="0" smtClean="0">
                <a:solidFill>
                  <a:schemeClr val="bg1"/>
                </a:solidFill>
              </a:rPr>
              <a:t>эта </a:t>
            </a:r>
            <a:r>
              <a:rPr lang="ru-RU" sz="4800" dirty="0">
                <a:solidFill>
                  <a:schemeClr val="bg1"/>
                </a:solidFill>
              </a:rPr>
              <a:t>очень известная фотография?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5" name="Рисунок 4" descr="http://www.wwalls.ru/large/201210/308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72" y="2638696"/>
            <a:ext cx="7815331" cy="401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272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</a:t>
            </a:r>
            <a:r>
              <a:rPr lang="en-US" sz="5400" dirty="0">
                <a:solidFill>
                  <a:schemeClr val="bg1"/>
                </a:solidFill>
              </a:rPr>
              <a:t>3</a:t>
            </a:r>
            <a:endParaRPr lang="ru-RU" sz="5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Повторяем вопросы!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5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246" y="1300969"/>
            <a:ext cx="4826189" cy="9197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Кто на фото?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5" name="Рисунок 4" descr="http://luxlux.net/wp-content/uploads/2011/09/Mark-TSukerber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72" y="1300968"/>
            <a:ext cx="5291002" cy="516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090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5548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Логотип какой фирмы вы видите на картинке?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8" name="Рисунок 7" descr="http://s2arena.ru/wp-content/uploads/2015/08/NVIDIA-pomozhet-razrabotchikam-v-VR-sred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4"/>
          <a:stretch/>
        </p:blipFill>
        <p:spPr bwMode="auto">
          <a:xfrm>
            <a:off x="2079035" y="2837674"/>
            <a:ext cx="7626668" cy="33802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376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4634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Офис какой, всемирно известной корпорации вы видите?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www.woldemar.net.ua/wp-content/uploads/2015/12/583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717" y="2599509"/>
            <a:ext cx="7185797" cy="4036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7262949" y="3239589"/>
            <a:ext cx="2272937" cy="927462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2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В 2015 году, в нью-йоркской галерее Денни, был представлен арт-объект, который является бумажным изданием одного очень известного сайта. Правда, на выставке можно было увидеть только часть издания, ведь полностью распечатанный сайт займет целый шкаф длиной 10 метров. Назовите сайт.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3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7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94675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У этой компании довольно узнаваемый логотип. Но это - его самый первый. Назовите фирму?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pic>
        <p:nvPicPr>
          <p:cNvPr id="5" name="Рисунок 4" descr="https://im0-tub-ru.yandex.net/i?id=38f14fc5c6acc43628f7f31c96184737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796" y="3082834"/>
            <a:ext cx="4802370" cy="3409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736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5026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Как называется </a:t>
            </a:r>
            <a:r>
              <a:rPr lang="ru-RU" sz="4800" dirty="0" smtClean="0">
                <a:solidFill>
                  <a:schemeClr val="bg1"/>
                </a:solidFill>
              </a:rPr>
              <a:t>эта </a:t>
            </a:r>
            <a:r>
              <a:rPr lang="ru-RU" sz="4800" dirty="0">
                <a:solidFill>
                  <a:schemeClr val="bg1"/>
                </a:solidFill>
              </a:rPr>
              <a:t>очень известная фотография?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5" name="Рисунок 4" descr="http://www.wwalls.ru/large/201210/308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72" y="2638696"/>
            <a:ext cx="7815331" cy="4010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436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57" y="0"/>
            <a:ext cx="11107711" cy="206864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до конца обсуждения……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countdown timer 1 min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082" y="1873770"/>
            <a:ext cx="8501088" cy="47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0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</a:t>
            </a:r>
            <a:r>
              <a:rPr lang="en-US" sz="5400" dirty="0" smtClean="0">
                <a:solidFill>
                  <a:schemeClr val="bg1"/>
                </a:solidFill>
              </a:rPr>
              <a:t>3</a:t>
            </a:r>
            <a:endParaRPr lang="ru-RU" sz="5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Внимание, ОТВЕТЫ!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72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01246" y="1300969"/>
            <a:ext cx="4826189" cy="91971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МАРК </a:t>
            </a:r>
          </a:p>
          <a:p>
            <a:pPr marL="0" indent="0" algn="ctr">
              <a:buNone/>
            </a:pPr>
            <a:r>
              <a:rPr lang="ru-RU" sz="6600" dirty="0" smtClean="0">
                <a:solidFill>
                  <a:schemeClr val="bg1"/>
                </a:solidFill>
              </a:rPr>
              <a:t>ЦУКЕРБЕРГ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5" name="Рисунок 4" descr="http://luxlux.net/wp-content/uploads/2011/09/Mark-TSukerber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72" y="1300968"/>
            <a:ext cx="5291002" cy="516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059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2021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Логотип какой фирмы вы видите на картинке?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8" name="Рисунок 7" descr="http://s2arena.ru/wp-content/uploads/2015/08/NVIDIA-pomozhet-razrabotchikam-v-VR-sred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34"/>
          <a:stretch/>
        </p:blipFill>
        <p:spPr bwMode="auto">
          <a:xfrm>
            <a:off x="2614612" y="2484976"/>
            <a:ext cx="6855959" cy="29260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s2arena.ru/wp-content/uploads/2015/08/NVIDIA-pomozhet-razrabotchikam-v-VR-sred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54" b="-271"/>
          <a:stretch/>
        </p:blipFill>
        <p:spPr bwMode="auto">
          <a:xfrm>
            <a:off x="2614611" y="5411056"/>
            <a:ext cx="6855959" cy="10289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031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13686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Офис какой, всемирно известной корпорации вы видите?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www.woldemar.net.ua/wp-content/uploads/2015/12/5832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825" y="2272937"/>
            <a:ext cx="8766404" cy="444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7994075" y="2946066"/>
            <a:ext cx="2521525" cy="1011980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4754" y="1567152"/>
            <a:ext cx="4632174" cy="9278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У этой компании довольно узнаваемый логотип. Но это - его самый первый. Назовите фирму?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pic>
        <p:nvPicPr>
          <p:cNvPr id="5" name="Рисунок 4" descr="https://im0-tub-ru.yandex.net/i?id=38f14fc5c6acc43628f7f31c96184737-l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33" y="2965268"/>
            <a:ext cx="4802370" cy="3409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http://mtdata.ru/u2/photoF9EE/20272048586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33" y="656642"/>
            <a:ext cx="4802370" cy="60265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62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</a:t>
            </a:r>
            <a:r>
              <a:rPr lang="en-US" b="1" i="1" dirty="0" smtClean="0">
                <a:solidFill>
                  <a:schemeClr val="bg1"/>
                </a:solidFill>
                <a:latin typeface="+mn-lt"/>
              </a:rPr>
              <a:t>3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5490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Как называется </a:t>
            </a:r>
            <a:r>
              <a:rPr lang="ru-RU" sz="3600" dirty="0" smtClean="0">
                <a:solidFill>
                  <a:schemeClr val="bg1"/>
                </a:solidFill>
              </a:rPr>
              <a:t>эта </a:t>
            </a:r>
            <a:r>
              <a:rPr lang="ru-RU" sz="3600" dirty="0">
                <a:solidFill>
                  <a:schemeClr val="bg1"/>
                </a:solidFill>
              </a:rPr>
              <a:t>очень известная фотография?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5" name="Рисунок 4" descr="http://www.wwalls.ru/large/201210/3080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229" y="1831834"/>
            <a:ext cx="6790589" cy="3523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368446" y="5502496"/>
            <a:ext cx="77201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БЕЗМЯТЕЖНОСТЬ</a:t>
            </a: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4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Начинаем!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42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Назовите термин, использующийся в компьютерных технологиях, который в переводе на русский язык обозначает «много сред» или «много носителей»?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4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88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3"/>
            <a:ext cx="10928455" cy="904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Какой адрес у Успенского собора?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8194" name="Picture 2" descr="http://ussur-nikola.cerkov.ru/files/2015/11/1_-1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50" y="1894115"/>
            <a:ext cx="6805355" cy="4702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4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7449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Назовите автора текста?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5" name="Катюш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1748" y="2954383"/>
            <a:ext cx="1147354" cy="114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5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4111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Вензель какого императора находится на правом знамени на гербе Смоленска?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img.2r.ru/geo_objects/thumbs/570x380/2013/08/5049cf92e5b4720f15c2b4c83c55298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91" y="2547256"/>
            <a:ext cx="5721532" cy="408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19257" y="2795451"/>
            <a:ext cx="82296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Этот остров был открыт экспедицией </a:t>
            </a:r>
            <a:r>
              <a:rPr lang="ru-RU" sz="4400" dirty="0" err="1">
                <a:solidFill>
                  <a:schemeClr val="bg1"/>
                </a:solidFill>
              </a:rPr>
              <a:t>Фаддея</a:t>
            </a:r>
            <a:r>
              <a:rPr lang="ru-RU" sz="4400" dirty="0">
                <a:solidFill>
                  <a:schemeClr val="bg1"/>
                </a:solidFill>
              </a:rPr>
              <a:t> Беллинсгаузена на шлюпе «Восток» вблизи Антарктического полуострова в начале 1821 года и был назван в честь Смоленского сражения 1812 года. Как называется этот остров?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5271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8673" y="1136077"/>
            <a:ext cx="7453751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Всем смолянам известен памятник «Благодарная Россия героям 1812 года». …По крутым скальным уступам на вершину взбирается воин-галл с обнаженным мечом в правой руке. Он стремится разорить гнездо, которое защищают два орла: первый сражается с галлом, второй своими широко распахнутыми крыльями прикрывает гнездо. А что символизируют орлы?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9218" name="Picture 2" descr="http://www.magput.ru/pics/large/109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5" y="1136077"/>
            <a:ext cx="4037602" cy="524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54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4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Повторяем вопросы!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27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3"/>
            <a:ext cx="10928455" cy="904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Какой адрес у Успенского собора?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8194" name="Picture 2" descr="http://ussur-nikola.cerkov.ru/files/2015/11/1_-1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50" y="1894115"/>
            <a:ext cx="6805355" cy="4702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20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7449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Назовите автора текста?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5" name="Катюш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81748" y="2954383"/>
            <a:ext cx="1147354" cy="114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2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4111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Вензель какого императора находится на правом знамени на гербе Смоленска?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img.2r.ru/geo_objects/thumbs/570x380/2013/08/5049cf92e5b4720f15c2b4c83c55298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891" y="2547256"/>
            <a:ext cx="5721532" cy="408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7119257" y="2795451"/>
            <a:ext cx="82296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5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Этот остров был открыт экспедицией </a:t>
            </a:r>
            <a:r>
              <a:rPr lang="ru-RU" sz="4400" dirty="0" err="1">
                <a:solidFill>
                  <a:schemeClr val="bg1"/>
                </a:solidFill>
              </a:rPr>
              <a:t>Фаддея</a:t>
            </a:r>
            <a:r>
              <a:rPr lang="ru-RU" sz="4400" dirty="0">
                <a:solidFill>
                  <a:schemeClr val="bg1"/>
                </a:solidFill>
              </a:rPr>
              <a:t> Беллинсгаузена на шлюпе «Восток» вблизи Антарктического полуострова в начале 1821 года и был назван в честь Смоленского сражения 1812 года. Как называется этот остров?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292022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Этот графический язык, где вместо слов в электронных сообщениях и веб-страницах используются сочетания картинок, появился в Японии и распространился по всему миру. Назовите этот язык.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5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44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8673" y="1136077"/>
            <a:ext cx="7453751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Всем смолянам известен памятник «Благодарная Россия героям 1812 года». …По крутым скальным уступам на вершину взбирается воин-галл с обнаженным мечом в правой руке. Он стремится разорить гнездо, которое защищают два орла: первый сражается с галлом, второй своими широко распахнутыми крыльями прикрывает гнездо. А что символизируют орлы?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9218" name="Picture 2" descr="http://www.magput.ru/pics/large/109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5" y="1136077"/>
            <a:ext cx="4037602" cy="524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13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957" y="0"/>
            <a:ext cx="11107711" cy="2068643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r>
              <a:rPr lang="ru-RU" b="1" i="1" dirty="0">
                <a:solidFill>
                  <a:schemeClr val="bg1"/>
                </a:solidFill>
                <a:latin typeface="+mn-lt"/>
              </a:rPr>
              <a:t/>
            </a:r>
            <a:br>
              <a:rPr lang="ru-RU" b="1" i="1" dirty="0">
                <a:solidFill>
                  <a:schemeClr val="bg1"/>
                </a:solidFill>
                <a:latin typeface="+mn-lt"/>
              </a:rPr>
            </a:br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до конца обсуждения……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countdown timer 1 minu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082" y="1873770"/>
            <a:ext cx="8501088" cy="478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3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4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Внимание, ОТВЕТЫ!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42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3"/>
            <a:ext cx="10928455" cy="904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Какой адрес у Успенского собора? 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8194" name="Picture 2" descr="http://ussur-nikola.cerkov.ru/files/2015/11/1_-1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77" y="2143429"/>
            <a:ext cx="5957932" cy="4116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88629" y="3108960"/>
            <a:ext cx="46634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улица Соборная </a:t>
            </a:r>
            <a:r>
              <a:rPr lang="ru-RU" sz="4400" dirty="0">
                <a:solidFill>
                  <a:schemeClr val="bg1"/>
                </a:solidFill>
              </a:rPr>
              <a:t>гора, </a:t>
            </a:r>
            <a:r>
              <a:rPr lang="ru-RU" sz="4400" dirty="0" smtClean="0">
                <a:solidFill>
                  <a:schemeClr val="bg1"/>
                </a:solidFill>
              </a:rPr>
              <a:t>дом 5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53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404" y="925561"/>
            <a:ext cx="10928455" cy="49829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Назовите автора текста?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pic>
        <p:nvPicPr>
          <p:cNvPr id="5" name="Катюш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3440" y="2277089"/>
            <a:ext cx="1147354" cy="11473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88835" y="5623506"/>
            <a:ext cx="56448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>
                <a:solidFill>
                  <a:schemeClr val="bg1"/>
                </a:solidFill>
              </a:rPr>
              <a:t>Исаковский М.В.</a:t>
            </a:r>
          </a:p>
        </p:txBody>
      </p:sp>
      <p:pic>
        <p:nvPicPr>
          <p:cNvPr id="10242" name="Picture 2" descr="http://reshetnikov.ucoz.com/_fr/1/22168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57" y="1681851"/>
            <a:ext cx="3106972" cy="4160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44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1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05848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Вензель какого императора находится на правом знамени на гербе Смоленска?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pic>
        <p:nvPicPr>
          <p:cNvPr id="5" name="Рисунок 4" descr="http://img.2r.ru/geo_objects/thumbs/570x380/2013/08/5049cf92e5b4720f15c2b4c83c55298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77" y="2194560"/>
            <a:ext cx="7850778" cy="4558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078197" y="2442754"/>
            <a:ext cx="1110343" cy="10189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16983" y="3605349"/>
            <a:ext cx="3174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АЛЕКСАНДР </a:t>
            </a:r>
            <a:r>
              <a:rPr lang="en-US" sz="3600" dirty="0" smtClean="0">
                <a:solidFill>
                  <a:schemeClr val="bg1"/>
                </a:solidFill>
              </a:rPr>
              <a:t>I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53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844" y="989352"/>
            <a:ext cx="10928455" cy="18422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</a:rPr>
              <a:t>Этот остров был открыт экспедицией </a:t>
            </a:r>
            <a:r>
              <a:rPr lang="ru-RU" sz="3200" dirty="0" err="1">
                <a:solidFill>
                  <a:schemeClr val="bg1"/>
                </a:solidFill>
              </a:rPr>
              <a:t>Фаддея</a:t>
            </a:r>
            <a:r>
              <a:rPr lang="ru-RU" sz="3200" dirty="0">
                <a:solidFill>
                  <a:schemeClr val="bg1"/>
                </a:solidFill>
              </a:rPr>
              <a:t> Беллинсгаузена </a:t>
            </a:r>
            <a:r>
              <a:rPr lang="ru-RU" sz="3200" dirty="0" smtClean="0">
                <a:solidFill>
                  <a:schemeClr val="bg1"/>
                </a:solidFill>
              </a:rPr>
              <a:t>вблизи </a:t>
            </a:r>
            <a:r>
              <a:rPr lang="ru-RU" sz="3200" dirty="0">
                <a:solidFill>
                  <a:schemeClr val="bg1"/>
                </a:solidFill>
              </a:rPr>
              <a:t>Антарктического полуострова в начале 1821 года и был назван в честь Смоленского сражения 1812 года. Как называется этот остров?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4962" t="42418" r="34679" b="23555"/>
          <a:stretch/>
        </p:blipFill>
        <p:spPr>
          <a:xfrm>
            <a:off x="587844" y="2973363"/>
            <a:ext cx="5708470" cy="3597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7014754" y="4193177"/>
            <a:ext cx="4336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</a:rPr>
              <a:t>о-в Смоленск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189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4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8673" y="1136077"/>
            <a:ext cx="7453751" cy="108460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Что </a:t>
            </a:r>
            <a:r>
              <a:rPr lang="ru-RU" sz="3200" dirty="0">
                <a:solidFill>
                  <a:schemeClr val="bg1"/>
                </a:solidFill>
              </a:rPr>
              <a:t>символизируют </a:t>
            </a:r>
            <a:r>
              <a:rPr lang="ru-RU" sz="3200" dirty="0" smtClean="0">
                <a:solidFill>
                  <a:schemeClr val="bg1"/>
                </a:solidFill>
              </a:rPr>
              <a:t>орлы на памятнике «Благодарная Россия героям 1812 года»?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pic>
        <p:nvPicPr>
          <p:cNvPr id="9218" name="Picture 2" descr="http://www.magput.ru/pics/large/1091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5" y="1136077"/>
            <a:ext cx="4037602" cy="524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1006" y="2991394"/>
            <a:ext cx="693637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</a:rPr>
              <a:t>русские </a:t>
            </a:r>
            <a:r>
              <a:rPr lang="ru-RU" sz="4400" dirty="0">
                <a:solidFill>
                  <a:schemeClr val="bg1"/>
                </a:solidFill>
              </a:rPr>
              <a:t>армии под предводительством Багратиона и </a:t>
            </a:r>
            <a:r>
              <a:rPr lang="ru-RU" sz="4400" dirty="0" smtClean="0">
                <a:solidFill>
                  <a:schemeClr val="bg1"/>
                </a:solidFill>
              </a:rPr>
              <a:t>Барклая-де-Толли</a:t>
            </a:r>
            <a:endParaRPr lang="ru-RU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82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5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Начинаем!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7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2"/>
            <a:ext cx="10928455" cy="56063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>
                <a:solidFill>
                  <a:schemeClr val="bg1"/>
                </a:solidFill>
              </a:rPr>
              <a:t>На логотипе какой компании красуется надпись </a:t>
            </a:r>
            <a:endParaRPr lang="ru-RU" sz="72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«</a:t>
            </a:r>
            <a:r>
              <a:rPr lang="ru-RU" sz="7200" dirty="0">
                <a:solidFill>
                  <a:schemeClr val="bg1"/>
                </a:solidFill>
              </a:rPr>
              <a:t>Найдется все!»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</p:spTree>
    <p:extLst>
      <p:ext uri="{BB962C8B-B14F-4D97-AF65-F5344CB8AC3E}">
        <p14:creationId xmlns:p14="http://schemas.microsoft.com/office/powerpoint/2010/main" val="208182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1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Повторяем вопросы!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35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Как называется эта последовательность: 0, 1, 1, 2, 3, 5, 8, 13, 21, 34, 55, 89, 144, 233, 377, 610, 987, 1597, 2584, 4181, 6765, 10946, ….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</p:spTree>
    <p:extLst>
      <p:ext uri="{BB962C8B-B14F-4D97-AF65-F5344CB8AC3E}">
        <p14:creationId xmlns:p14="http://schemas.microsoft.com/office/powerpoint/2010/main" val="242261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chemeClr val="bg1"/>
                </a:solidFill>
              </a:rPr>
              <a:t>Какой заглавной буквой в математике обозначают сумму?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</p:spTree>
    <p:extLst>
      <p:ext uri="{BB962C8B-B14F-4D97-AF65-F5344CB8AC3E}">
        <p14:creationId xmlns:p14="http://schemas.microsoft.com/office/powerpoint/2010/main" val="18280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По просторам интернета ходит одна старая легенда, что из-за обиды Билла Гейтса файлам и папкам  нельзя давать определенное имя. Какое?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319492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Найдите закономерность и продолжите ряд на </a:t>
            </a:r>
            <a:r>
              <a:rPr lang="ru-RU" sz="5400" dirty="0" smtClean="0">
                <a:solidFill>
                  <a:schemeClr val="bg1"/>
                </a:solidFill>
              </a:rPr>
              <a:t>2 символа: </a:t>
            </a:r>
            <a:r>
              <a:rPr lang="ru-RU" sz="5400" dirty="0">
                <a:solidFill>
                  <a:schemeClr val="bg1"/>
                </a:solidFill>
              </a:rPr>
              <a:t>о,   д,   т,   ч,   п,   ш,…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</p:spTree>
    <p:extLst>
      <p:ext uri="{BB962C8B-B14F-4D97-AF65-F5344CB8AC3E}">
        <p14:creationId xmlns:p14="http://schemas.microsoft.com/office/powerpoint/2010/main" val="203776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5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Повторяем вопросы!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70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2"/>
            <a:ext cx="10928455" cy="56063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>
                <a:solidFill>
                  <a:schemeClr val="bg1"/>
                </a:solidFill>
              </a:rPr>
              <a:t>На логотипе какой компании красуется надпись </a:t>
            </a:r>
            <a:endParaRPr lang="ru-RU" sz="72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7200" dirty="0" smtClean="0">
                <a:solidFill>
                  <a:schemeClr val="bg1"/>
                </a:solidFill>
              </a:rPr>
              <a:t>«</a:t>
            </a:r>
            <a:r>
              <a:rPr lang="ru-RU" sz="7200" dirty="0">
                <a:solidFill>
                  <a:schemeClr val="bg1"/>
                </a:solidFill>
              </a:rPr>
              <a:t>Найдется все!»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</p:spTree>
    <p:extLst>
      <p:ext uri="{BB962C8B-B14F-4D97-AF65-F5344CB8AC3E}">
        <p14:creationId xmlns:p14="http://schemas.microsoft.com/office/powerpoint/2010/main" val="309832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</a:rPr>
              <a:t>Как называется эта последовательность: 0, 1, 1, 2, 3, 5, 8, 13, 21, 34, 55, 89, 144, 233, 377, 610, 987, 1597, 2584, 4181, 6765, 10946, ….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</p:spTree>
    <p:extLst>
      <p:ext uri="{BB962C8B-B14F-4D97-AF65-F5344CB8AC3E}">
        <p14:creationId xmlns:p14="http://schemas.microsoft.com/office/powerpoint/2010/main" val="111532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>
                <a:solidFill>
                  <a:schemeClr val="bg1"/>
                </a:solidFill>
              </a:rPr>
              <a:t>Какой заглавной буквой в математике обозначают сумму?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</p:spTree>
    <p:extLst>
      <p:ext uri="{BB962C8B-B14F-4D97-AF65-F5344CB8AC3E}">
        <p14:creationId xmlns:p14="http://schemas.microsoft.com/office/powerpoint/2010/main" val="210884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По просторам интернета ходит одна старая легенда, что из-за обиды Билла Гейтса файлам и папкам  нельзя давать определенное имя. Какое?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</p:spTree>
    <p:extLst>
      <p:ext uri="{BB962C8B-B14F-4D97-AF65-F5344CB8AC3E}">
        <p14:creationId xmlns:p14="http://schemas.microsoft.com/office/powerpoint/2010/main" val="187063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475505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Найдите закономерность и продолжите ряд на 2 </a:t>
            </a:r>
            <a:r>
              <a:rPr lang="ru-RU" sz="5400" dirty="0" smtClean="0">
                <a:solidFill>
                  <a:schemeClr val="bg1"/>
                </a:solidFill>
              </a:rPr>
              <a:t>символа: </a:t>
            </a:r>
            <a:r>
              <a:rPr lang="ru-RU" sz="5400" dirty="0">
                <a:solidFill>
                  <a:schemeClr val="bg1"/>
                </a:solidFill>
              </a:rPr>
              <a:t>о,   д,   т,   ч,   п,   ш,…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</p:spTree>
    <p:extLst>
      <p:ext uri="{BB962C8B-B14F-4D97-AF65-F5344CB8AC3E}">
        <p14:creationId xmlns:p14="http://schemas.microsoft.com/office/powerpoint/2010/main" val="22419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1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1300969"/>
            <a:ext cx="10928455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>
                <a:solidFill>
                  <a:schemeClr val="bg1"/>
                </a:solidFill>
              </a:rPr>
              <a:t>В Израиле его называют «штрудель», в Турции – «розочка», в Нидерландах – «обезьяний хвост». А как называют его в России?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ВОПРОС 1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91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941" y="2305310"/>
            <a:ext cx="10928455" cy="19818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ТУР 5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chemeClr val="bg1"/>
                </a:solidFill>
              </a:rPr>
              <a:t>Внимание, ОТВЕТЫ!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5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980" y="989353"/>
            <a:ext cx="10928455" cy="132277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На логотипе какой компании красуется надпись </a:t>
            </a:r>
            <a:endParaRPr lang="ru-RU" sz="40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bg1"/>
                </a:solidFill>
              </a:rPr>
              <a:t>«</a:t>
            </a:r>
            <a:r>
              <a:rPr lang="ru-RU" sz="4000" dirty="0">
                <a:solidFill>
                  <a:schemeClr val="bg1"/>
                </a:solidFill>
              </a:rPr>
              <a:t>Найдется все!»</a:t>
            </a:r>
            <a:endParaRPr lang="ru-RU" sz="4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1</a:t>
            </a:r>
          </a:p>
        </p:txBody>
      </p:sp>
      <p:pic>
        <p:nvPicPr>
          <p:cNvPr id="15364" name="Picture 4" descr="http://ruelect.com/wp-content/uploads/2013/05/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810" y="2561441"/>
            <a:ext cx="4076790" cy="40767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039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7116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bg1"/>
                </a:solidFill>
              </a:rPr>
              <a:t>Как называется эта последовательность: 0, 1, 1, 2, 3, 5, 8, 13, 21, 34, 55, 89, 144, 233, 377, 610, 987, 1597, 2584, 4181, 6765, 10946, ….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98617" y="3905794"/>
            <a:ext cx="81512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chemeClr val="bg1"/>
                </a:solidFill>
              </a:rPr>
              <a:t>числа </a:t>
            </a:r>
            <a:r>
              <a:rPr lang="ru-RU" sz="8000" dirty="0" smtClean="0">
                <a:solidFill>
                  <a:schemeClr val="bg1"/>
                </a:solidFill>
              </a:rPr>
              <a:t>Фибоначчи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31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65937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chemeClr val="bg1"/>
                </a:solidFill>
              </a:rPr>
              <a:t>Какой заглавной буквой в математике обозначают сумму?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8446" y="3461657"/>
            <a:ext cx="67796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800" dirty="0" smtClean="0">
                <a:solidFill>
                  <a:schemeClr val="bg1"/>
                </a:solidFill>
              </a:rPr>
              <a:t>Σ </a:t>
            </a:r>
            <a:r>
              <a:rPr lang="ru-RU" sz="13800" dirty="0">
                <a:solidFill>
                  <a:schemeClr val="bg1"/>
                </a:solidFill>
              </a:rPr>
              <a:t>(сигма</a:t>
            </a:r>
            <a:r>
              <a:rPr lang="ru-RU" sz="13800" dirty="0" smtClean="0">
                <a:solidFill>
                  <a:schemeClr val="bg1"/>
                </a:solidFill>
              </a:rPr>
              <a:t>)</a:t>
            </a:r>
            <a:endParaRPr lang="ru-RU" sz="13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2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79000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chemeClr val="bg1"/>
                </a:solidFill>
              </a:rPr>
              <a:t>По просторам интернета ходит </a:t>
            </a:r>
            <a:r>
              <a:rPr lang="ru-RU" sz="4000" dirty="0" smtClean="0">
                <a:solidFill>
                  <a:schemeClr val="bg1"/>
                </a:solidFill>
              </a:rPr>
              <a:t>легенда</a:t>
            </a:r>
            <a:r>
              <a:rPr lang="ru-RU" sz="4000" dirty="0">
                <a:solidFill>
                  <a:schemeClr val="bg1"/>
                </a:solidFill>
              </a:rPr>
              <a:t>, что из-за обиды Билла Гейтса файлам и папкам  нельзя давать определенное имя. Какое?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3460" y="4127863"/>
            <a:ext cx="104894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err="1" smtClean="0">
                <a:solidFill>
                  <a:schemeClr val="bg1"/>
                </a:solidFill>
              </a:rPr>
              <a:t>con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>
                <a:solidFill>
                  <a:schemeClr val="bg1"/>
                </a:solidFill>
              </a:rPr>
              <a:t>– </a:t>
            </a:r>
            <a:r>
              <a:rPr lang="ru-RU" sz="5400" i="1" dirty="0">
                <a:solidFill>
                  <a:schemeClr val="bg1"/>
                </a:solidFill>
              </a:rPr>
              <a:t>англ. </a:t>
            </a:r>
            <a:r>
              <a:rPr lang="ru-RU" sz="5400" dirty="0" smtClean="0">
                <a:solidFill>
                  <a:schemeClr val="bg1"/>
                </a:solidFill>
              </a:rPr>
              <a:t>очкарик</a:t>
            </a:r>
            <a:r>
              <a:rPr lang="ru-RU" sz="5400" dirty="0">
                <a:solidFill>
                  <a:schemeClr val="bg1"/>
                </a:solidFill>
              </a:rPr>
              <a:t>, </a:t>
            </a:r>
            <a:r>
              <a:rPr lang="ru-RU" sz="5400" dirty="0" err="1">
                <a:solidFill>
                  <a:schemeClr val="bg1"/>
                </a:solidFill>
              </a:rPr>
              <a:t>ботан</a:t>
            </a:r>
            <a:r>
              <a:rPr lang="ru-RU" sz="5400" dirty="0">
                <a:solidFill>
                  <a:schemeClr val="bg1"/>
                </a:solidFill>
              </a:rPr>
              <a:t>, </a:t>
            </a:r>
            <a:r>
              <a:rPr lang="ru-RU" sz="5400" dirty="0" err="1" smtClean="0">
                <a:solidFill>
                  <a:schemeClr val="bg1"/>
                </a:solidFill>
              </a:rPr>
              <a:t>заучка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5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9000">
              <a:srgbClr val="660066"/>
            </a:gs>
            <a:gs pos="100000">
              <a:srgbClr val="9900FF"/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7012" y="155264"/>
            <a:ext cx="1755098" cy="834088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latin typeface="+mn-lt"/>
              </a:rPr>
              <a:t>Тур 5</a:t>
            </a:r>
            <a:endParaRPr lang="ru-RU" b="1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970" y="1136077"/>
            <a:ext cx="10928455" cy="14242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Найдите закономерность и продолжите ряд на 2 </a:t>
            </a:r>
            <a:r>
              <a:rPr lang="ru-RU" sz="4400" dirty="0" smtClean="0">
                <a:solidFill>
                  <a:schemeClr val="bg1"/>
                </a:solidFill>
              </a:rPr>
              <a:t>символа: </a:t>
            </a:r>
            <a:r>
              <a:rPr lang="ru-RU" sz="4400" dirty="0">
                <a:solidFill>
                  <a:schemeClr val="bg1"/>
                </a:solidFill>
              </a:rPr>
              <a:t>о,   д,   т,   ч,   п,   ш,…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9177" y="155264"/>
            <a:ext cx="20692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prstClr val="white"/>
                </a:solidFill>
              </a:rPr>
              <a:t>ВОПРОС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8697" y="3435531"/>
            <a:ext cx="111034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</a:rPr>
              <a:t>С (семь), В (восемь)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14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2343</Words>
  <Application>Microsoft Office PowerPoint</Application>
  <PresentationFormat>Произвольный</PresentationFormat>
  <Paragraphs>284</Paragraphs>
  <Slides>95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96" baseType="lpstr">
      <vt:lpstr>Тема Office</vt:lpstr>
      <vt:lpstr>Инфоумка</vt:lpstr>
      <vt:lpstr>Презентация PowerPoint</vt:lpstr>
      <vt:lpstr>Тур 1</vt:lpstr>
      <vt:lpstr>Тур 1</vt:lpstr>
      <vt:lpstr>Тур 1</vt:lpstr>
      <vt:lpstr>Тур 1</vt:lpstr>
      <vt:lpstr>Тур 1</vt:lpstr>
      <vt:lpstr>Презентация PowerPoint</vt:lpstr>
      <vt:lpstr>Тур 1</vt:lpstr>
      <vt:lpstr>Тур 1</vt:lpstr>
      <vt:lpstr>Тур 1</vt:lpstr>
      <vt:lpstr>Тур 1</vt:lpstr>
      <vt:lpstr>Тур 1</vt:lpstr>
      <vt:lpstr>ТУР 1 до конца обсуждения……</vt:lpstr>
      <vt:lpstr>Презентация PowerPoint</vt:lpstr>
      <vt:lpstr>Тур 1</vt:lpstr>
      <vt:lpstr>Тур 1</vt:lpstr>
      <vt:lpstr>Тур 1</vt:lpstr>
      <vt:lpstr>Тур 1</vt:lpstr>
      <vt:lpstr>Тур 1</vt:lpstr>
      <vt:lpstr>Презентация PowerPoint</vt:lpstr>
      <vt:lpstr>Тур 2</vt:lpstr>
      <vt:lpstr>Тур 2</vt:lpstr>
      <vt:lpstr>Тур 2</vt:lpstr>
      <vt:lpstr>Тур 2</vt:lpstr>
      <vt:lpstr>Тур 2</vt:lpstr>
      <vt:lpstr>Презентация PowerPoint</vt:lpstr>
      <vt:lpstr>Тур 2</vt:lpstr>
      <vt:lpstr>Тур 2</vt:lpstr>
      <vt:lpstr>Тур 2</vt:lpstr>
      <vt:lpstr>Тур 2</vt:lpstr>
      <vt:lpstr>Тур 2</vt:lpstr>
      <vt:lpstr>ТУР 2 до конца обсуждения……</vt:lpstr>
      <vt:lpstr>Презентация PowerPoint</vt:lpstr>
      <vt:lpstr>Тур 2</vt:lpstr>
      <vt:lpstr>Тур 2</vt:lpstr>
      <vt:lpstr>Тур 2</vt:lpstr>
      <vt:lpstr>Тур 2</vt:lpstr>
      <vt:lpstr>Тур 2</vt:lpstr>
      <vt:lpstr>Презентация PowerPoint</vt:lpstr>
      <vt:lpstr>Тур 3</vt:lpstr>
      <vt:lpstr>Тур 3</vt:lpstr>
      <vt:lpstr>Тур 3</vt:lpstr>
      <vt:lpstr>Тур 3</vt:lpstr>
      <vt:lpstr>Тур 3</vt:lpstr>
      <vt:lpstr>Презентация PowerPoint</vt:lpstr>
      <vt:lpstr>Тур 3</vt:lpstr>
      <vt:lpstr>Тур 3</vt:lpstr>
      <vt:lpstr>Тур 3</vt:lpstr>
      <vt:lpstr>Тур 3</vt:lpstr>
      <vt:lpstr>Тур 3</vt:lpstr>
      <vt:lpstr>ТУР 3 до конца обсуждения……</vt:lpstr>
      <vt:lpstr>Презентация PowerPoint</vt:lpstr>
      <vt:lpstr>Тур 3</vt:lpstr>
      <vt:lpstr>Тур 3</vt:lpstr>
      <vt:lpstr>Тур 3</vt:lpstr>
      <vt:lpstr>Тур 3</vt:lpstr>
      <vt:lpstr>Тур 3</vt:lpstr>
      <vt:lpstr>Презентация PowerPoint</vt:lpstr>
      <vt:lpstr>Тур 4</vt:lpstr>
      <vt:lpstr>Тур 4</vt:lpstr>
      <vt:lpstr>Тур 4</vt:lpstr>
      <vt:lpstr>Тур 4</vt:lpstr>
      <vt:lpstr>Тур 4</vt:lpstr>
      <vt:lpstr>Презентация PowerPoint</vt:lpstr>
      <vt:lpstr>Тур 4</vt:lpstr>
      <vt:lpstr>Тур 4</vt:lpstr>
      <vt:lpstr>Тур 4</vt:lpstr>
      <vt:lpstr>Тур 4</vt:lpstr>
      <vt:lpstr>Тур 4</vt:lpstr>
      <vt:lpstr>ТУР 4 до конца обсуждения……</vt:lpstr>
      <vt:lpstr>Презентация PowerPoint</vt:lpstr>
      <vt:lpstr>Тур 4</vt:lpstr>
      <vt:lpstr>Тур 4</vt:lpstr>
      <vt:lpstr>Тур 4</vt:lpstr>
      <vt:lpstr>Тур 4</vt:lpstr>
      <vt:lpstr>Тур 4</vt:lpstr>
      <vt:lpstr>Презентация PowerPoint</vt:lpstr>
      <vt:lpstr>Тур 5</vt:lpstr>
      <vt:lpstr>Тур 5</vt:lpstr>
      <vt:lpstr>Тур 5</vt:lpstr>
      <vt:lpstr>Тур 5</vt:lpstr>
      <vt:lpstr>Тур 5</vt:lpstr>
      <vt:lpstr>Презентация PowerPoint</vt:lpstr>
      <vt:lpstr>Тур 5</vt:lpstr>
      <vt:lpstr>Тур 5</vt:lpstr>
      <vt:lpstr>Тур 5</vt:lpstr>
      <vt:lpstr>Тур 5</vt:lpstr>
      <vt:lpstr>Тур 5</vt:lpstr>
      <vt:lpstr>Презентация PowerPoint</vt:lpstr>
      <vt:lpstr>Тур 5</vt:lpstr>
      <vt:lpstr>Тур 5</vt:lpstr>
      <vt:lpstr>Тур 5</vt:lpstr>
      <vt:lpstr>Тур 5</vt:lpstr>
      <vt:lpstr>Тур 5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IT-ПЛАНЕТА</dc:title>
  <dc:creator>user</dc:creator>
  <cp:lastModifiedBy>Оксана</cp:lastModifiedBy>
  <cp:revision>19</cp:revision>
  <dcterms:created xsi:type="dcterms:W3CDTF">2017-03-27T13:22:16Z</dcterms:created>
  <dcterms:modified xsi:type="dcterms:W3CDTF">2021-10-21T16:25:53Z</dcterms:modified>
</cp:coreProperties>
</file>