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5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35" autoAdjust="0"/>
    <p:restoredTop sz="94660"/>
  </p:normalViewPr>
  <p:slideViewPr>
    <p:cSldViewPr snapToGrid="0">
      <p:cViewPr varScale="1">
        <p:scale>
          <a:sx n="82" d="100"/>
          <a:sy n="82" d="100"/>
        </p:scale>
        <p:origin x="677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F0E8A5-C707-48A5-9D46-E7852B3ED93E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8A439B-724F-4AD9-978C-D43393525F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12569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8A439B-724F-4AD9-978C-D43393525F54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00755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CEE77-C048-4AAE-9F2A-BF7B56EC9AA7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4F088-3F47-43C5-B63C-26ABFAE74277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58328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CEE77-C048-4AAE-9F2A-BF7B56EC9AA7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4F088-3F47-43C5-B63C-26ABFAE742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7487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CEE77-C048-4AAE-9F2A-BF7B56EC9AA7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4F088-3F47-43C5-B63C-26ABFAE742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84328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CEE77-C048-4AAE-9F2A-BF7B56EC9AA7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4F088-3F47-43C5-B63C-26ABFAE74277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613399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CEE77-C048-4AAE-9F2A-BF7B56EC9AA7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4F088-3F47-43C5-B63C-26ABFAE742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7306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CEE77-C048-4AAE-9F2A-BF7B56EC9AA7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4F088-3F47-43C5-B63C-26ABFAE74277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228260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CEE77-C048-4AAE-9F2A-BF7B56EC9AA7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4F088-3F47-43C5-B63C-26ABFAE742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4506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CEE77-C048-4AAE-9F2A-BF7B56EC9AA7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4F088-3F47-43C5-B63C-26ABFAE742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65529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CEE77-C048-4AAE-9F2A-BF7B56EC9AA7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4F088-3F47-43C5-B63C-26ABFAE742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6790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равильный отв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66FBF7-F0BC-4EE9-9634-E0C315F449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19554" y="1037492"/>
            <a:ext cx="10152184" cy="3543299"/>
          </a:xfrm>
        </p:spPr>
        <p:txBody>
          <a:bodyPr>
            <a:normAutofit/>
          </a:bodyPr>
          <a:lstStyle>
            <a:lvl1pPr algn="ctr">
              <a:defRPr sz="40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ru-RU" dirty="0"/>
              <a:t>Ответ</a:t>
            </a:r>
          </a:p>
        </p:txBody>
      </p:sp>
      <p:sp>
        <p:nvSpPr>
          <p:cNvPr id="7" name="Управляющая кнопка: &quot;Пустой&quot; 6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7DDB5028-10BF-449F-B9E5-66CB712DE9AF}"/>
              </a:ext>
            </a:extLst>
          </p:cNvPr>
          <p:cNvSpPr/>
          <p:nvPr userDrawn="1"/>
        </p:nvSpPr>
        <p:spPr>
          <a:xfrm>
            <a:off x="4239357" y="5187461"/>
            <a:ext cx="3912577" cy="55391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cap="none" spc="0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Вернуться к выбору тем</a:t>
            </a:r>
          </a:p>
        </p:txBody>
      </p:sp>
    </p:spTree>
    <p:extLst>
      <p:ext uri="{BB962C8B-B14F-4D97-AF65-F5344CB8AC3E}">
        <p14:creationId xmlns:p14="http://schemas.microsoft.com/office/powerpoint/2010/main" val="176349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EAEBB92-5CBD-4E74-9683-B4B702538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2500" y="861646"/>
            <a:ext cx="10515600" cy="3411416"/>
          </a:xfrm>
        </p:spPr>
        <p:txBody>
          <a:bodyPr>
            <a:normAutofit/>
          </a:bodyPr>
          <a:lstStyle>
            <a:lvl1pPr algn="ctr">
              <a:defRPr sz="400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6" name="Управляющая кнопка: &quot;Пустой&quot; 5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FA45A9ED-2B05-4163-917F-1BEE063059CA}"/>
              </a:ext>
            </a:extLst>
          </p:cNvPr>
          <p:cNvSpPr/>
          <p:nvPr userDrawn="1"/>
        </p:nvSpPr>
        <p:spPr>
          <a:xfrm>
            <a:off x="4141177" y="4935415"/>
            <a:ext cx="4176346" cy="66992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2000" b="1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Узнать ответ</a:t>
            </a:r>
          </a:p>
        </p:txBody>
      </p:sp>
    </p:spTree>
    <p:extLst>
      <p:ext uri="{BB962C8B-B14F-4D97-AF65-F5344CB8AC3E}">
        <p14:creationId xmlns:p14="http://schemas.microsoft.com/office/powerpoint/2010/main" val="37973821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CEE77-C048-4AAE-9F2A-BF7B56EC9AA7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4F088-3F47-43C5-B63C-26ABFAE742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32799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CEE77-C048-4AAE-9F2A-BF7B56EC9AA7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4F088-3F47-43C5-B63C-26ABFAE742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7012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CEE77-C048-4AAE-9F2A-BF7B56EC9AA7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4F088-3F47-43C5-B63C-26ABFAE742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78919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CEE77-C048-4AAE-9F2A-BF7B56EC9AA7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4F088-3F47-43C5-B63C-26ABFAE742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7800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CEE77-C048-4AAE-9F2A-BF7B56EC9AA7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4F088-3F47-43C5-B63C-26ABFAE742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4211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CEE77-C048-4AAE-9F2A-BF7B56EC9AA7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4F088-3F47-43C5-B63C-26ABFAE742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8213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CEE77-C048-4AAE-9F2A-BF7B56EC9AA7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4F088-3F47-43C5-B63C-26ABFAE742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1942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CEE77-C048-4AAE-9F2A-BF7B56EC9AA7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4F088-3F47-43C5-B63C-26ABFAE742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02559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1E6CEE77-C048-4AAE-9F2A-BF7B56EC9AA7}" type="datetimeFigureOut">
              <a:rPr lang="ru-RU" smtClean="0"/>
              <a:t>18.03.2022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AE34F088-3F47-43C5-B63C-26ABFAE742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290426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  <p:sldLayoutId id="2147483678" r:id="rId16"/>
    <p:sldLayoutId id="2147483679" r:id="rId17"/>
    <p:sldLayoutId id="2147483661" r:id="rId18"/>
    <p:sldLayoutId id="2147483660" r:id="rId19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13" Type="http://schemas.openxmlformats.org/officeDocument/2006/relationships/slide" Target="slide23.xml"/><Relationship Id="rId18" Type="http://schemas.openxmlformats.org/officeDocument/2006/relationships/slide" Target="slide33.xml"/><Relationship Id="rId26" Type="http://schemas.openxmlformats.org/officeDocument/2006/relationships/slide" Target="slide49.xml"/><Relationship Id="rId3" Type="http://schemas.openxmlformats.org/officeDocument/2006/relationships/slide" Target="slide3.xml"/><Relationship Id="rId21" Type="http://schemas.openxmlformats.org/officeDocument/2006/relationships/slide" Target="slide39.xml"/><Relationship Id="rId7" Type="http://schemas.openxmlformats.org/officeDocument/2006/relationships/slide" Target="slide11.xml"/><Relationship Id="rId12" Type="http://schemas.openxmlformats.org/officeDocument/2006/relationships/slide" Target="slide21.xml"/><Relationship Id="rId17" Type="http://schemas.openxmlformats.org/officeDocument/2006/relationships/slide" Target="slide31.xml"/><Relationship Id="rId25" Type="http://schemas.openxmlformats.org/officeDocument/2006/relationships/slide" Target="slide47.xml"/><Relationship Id="rId2" Type="http://schemas.openxmlformats.org/officeDocument/2006/relationships/notesSlide" Target="../notesSlides/notesSlide1.xml"/><Relationship Id="rId16" Type="http://schemas.openxmlformats.org/officeDocument/2006/relationships/slide" Target="slide29.xml"/><Relationship Id="rId20" Type="http://schemas.openxmlformats.org/officeDocument/2006/relationships/slide" Target="slide37.xml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11" Type="http://schemas.openxmlformats.org/officeDocument/2006/relationships/slide" Target="slide19.xml"/><Relationship Id="rId24" Type="http://schemas.openxmlformats.org/officeDocument/2006/relationships/slide" Target="slide45.xml"/><Relationship Id="rId5" Type="http://schemas.openxmlformats.org/officeDocument/2006/relationships/slide" Target="slide7.xml"/><Relationship Id="rId15" Type="http://schemas.openxmlformats.org/officeDocument/2006/relationships/slide" Target="slide27.xml"/><Relationship Id="rId23" Type="http://schemas.openxmlformats.org/officeDocument/2006/relationships/slide" Target="slide43.xml"/><Relationship Id="rId10" Type="http://schemas.openxmlformats.org/officeDocument/2006/relationships/slide" Target="slide17.xml"/><Relationship Id="rId19" Type="http://schemas.openxmlformats.org/officeDocument/2006/relationships/slide" Target="slide35.xml"/><Relationship Id="rId4" Type="http://schemas.openxmlformats.org/officeDocument/2006/relationships/slide" Target="slide5.xml"/><Relationship Id="rId9" Type="http://schemas.openxmlformats.org/officeDocument/2006/relationships/slide" Target="slide15.xml"/><Relationship Id="rId14" Type="http://schemas.openxmlformats.org/officeDocument/2006/relationships/slide" Target="slide25.xml"/><Relationship Id="rId22" Type="http://schemas.openxmlformats.org/officeDocument/2006/relationships/slide" Target="slide41.xml"/><Relationship Id="rId27" Type="http://schemas.openxmlformats.org/officeDocument/2006/relationships/slide" Target="slide5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8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8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8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8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8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8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EB09E08-2B51-4441-9BE5-44BB7A9515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359" y="0"/>
            <a:ext cx="10291281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5E238A7-6BD8-4D6C-B4E1-D231B6277BD5}"/>
              </a:ext>
            </a:extLst>
          </p:cNvPr>
          <p:cNvSpPr txBox="1"/>
          <p:nvPr/>
        </p:nvSpPr>
        <p:spPr>
          <a:xfrm>
            <a:off x="1713720" y="5458408"/>
            <a:ext cx="47959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Разработала</a:t>
            </a:r>
          </a:p>
          <a:p>
            <a:r>
              <a:rPr lang="ru-RU" b="1" dirty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дополнительного образования</a:t>
            </a:r>
          </a:p>
          <a:p>
            <a:r>
              <a:rPr lang="ru-RU" b="1" dirty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Козиняшева Ольга Владимировна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A37861D-79B2-4776-970D-33B809349537}"/>
              </a:ext>
            </a:extLst>
          </p:cNvPr>
          <p:cNvSpPr txBox="1"/>
          <p:nvPr/>
        </p:nvSpPr>
        <p:spPr>
          <a:xfrm>
            <a:off x="6260682" y="6424071"/>
            <a:ext cx="839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г.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9C9B9386-3136-4DB3-B817-D401E08E8259}"/>
              </a:ext>
            </a:extLst>
          </p:cNvPr>
          <p:cNvSpPr/>
          <p:nvPr/>
        </p:nvSpPr>
        <p:spPr>
          <a:xfrm>
            <a:off x="1198252" y="626712"/>
            <a:ext cx="5658920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Своя игра</a:t>
            </a:r>
          </a:p>
          <a:p>
            <a:pPr algn="ctr"/>
            <a:r>
              <a:rPr lang="ru-RU" sz="54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«Что мы знаем </a:t>
            </a:r>
          </a:p>
          <a:p>
            <a:pPr algn="ctr"/>
            <a:r>
              <a:rPr lang="ru-RU" sz="54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о Крыме»</a:t>
            </a:r>
            <a:endParaRPr lang="ru-RU" sz="5400" b="1" cap="none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052608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969908-4396-49AF-9ACD-FFE9C26EA6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8 (19 Апреля) 1873 года.</a:t>
            </a:r>
            <a:b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endParaRPr lang="ru-RU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33562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3AC97F-EC91-4AC0-AAD0-B8D1810272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 Что изображено на гербе Республики Крым?</a:t>
            </a:r>
            <a:br>
              <a:rPr lang="ru-RU" sz="3600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endParaRPr lang="ru-RU" sz="36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21275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969908-4396-49AF-9ACD-FFE9C26EA6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Герб представляет собой в червлёном варяжском щите обращённого влево серебряного грифона, держащего в правой лапе раскрытую серебряную раковину с голубой жемчужиной. </a:t>
            </a:r>
            <a:br>
              <a:rPr lang="ru-RU" sz="3200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endParaRPr lang="ru-RU" sz="32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47246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3AC97F-EC91-4AC0-AAD0-B8D1810272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Какими морями омывается Крымский полуостров?</a:t>
            </a:r>
            <a:br>
              <a:rPr lang="ru-RU" sz="3600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endParaRPr lang="ru-RU" sz="36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68368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969908-4396-49AF-9ACD-FFE9C26EA6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Черным и Азовским морями</a:t>
            </a:r>
            <a:br>
              <a:rPr lang="ru-RU" sz="3600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endParaRPr lang="ru-RU" sz="36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91467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3AC97F-EC91-4AC0-AAD0-B8D1810272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ru-RU" dirty="0"/>
            </a:br>
            <a:r>
              <a:rPr lang="ru-RU" sz="36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Самый глубокий каньон Крыма?</a:t>
            </a:r>
            <a:br>
              <a:rPr lang="ru-RU" sz="3600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br>
              <a:rPr lang="ru-RU" sz="3600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endParaRPr lang="ru-RU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28166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969908-4396-49AF-9ACD-FFE9C26EA6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Большой Каньон</a:t>
            </a:r>
          </a:p>
        </p:txBody>
      </p:sp>
    </p:spTree>
    <p:extLst>
      <p:ext uri="{BB962C8B-B14F-4D97-AF65-F5344CB8AC3E}">
        <p14:creationId xmlns:p14="http://schemas.microsoft.com/office/powerpoint/2010/main" val="20535737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3AC97F-EC91-4AC0-AAD0-B8D1810272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4508" y="87205"/>
            <a:ext cx="10515600" cy="3980942"/>
          </a:xfrm>
        </p:spPr>
        <p:txBody>
          <a:bodyPr/>
          <a:lstStyle/>
          <a:p>
            <a: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Столица Крыма?</a:t>
            </a:r>
            <a:b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b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b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endParaRPr lang="ru-RU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34544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969908-4396-49AF-9ACD-FFE9C26EA6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Симферополь</a:t>
            </a:r>
          </a:p>
        </p:txBody>
      </p:sp>
    </p:spTree>
    <p:extLst>
      <p:ext uri="{BB962C8B-B14F-4D97-AF65-F5344CB8AC3E}">
        <p14:creationId xmlns:p14="http://schemas.microsoft.com/office/powerpoint/2010/main" val="17550243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3AC97F-EC91-4AC0-AAD0-B8D1810272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3838" y="199172"/>
            <a:ext cx="10515600" cy="4550109"/>
          </a:xfrm>
        </p:spPr>
        <p:txBody>
          <a:bodyPr>
            <a:normAutofit fontScale="90000"/>
          </a:bodyPr>
          <a:lstStyle/>
          <a:p>
            <a:b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b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Какую протяженность имеет береговая линия Крыма?</a:t>
            </a:r>
            <a:b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b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b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b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b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endParaRPr lang="ru-RU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94389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2">
            <a:extLst>
              <a:ext uri="{FF2B5EF4-FFF2-40B4-BE49-F238E27FC236}">
                <a16:creationId xmlns:a16="http://schemas.microsoft.com/office/drawing/2014/main" id="{52055959-BD31-42EA-810B-044BA3A26D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078368"/>
              </p:ext>
            </p:extLst>
          </p:nvPr>
        </p:nvGraphicFramePr>
        <p:xfrm>
          <a:off x="261258" y="186612"/>
          <a:ext cx="11728581" cy="64847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40731">
                  <a:extLst>
                    <a:ext uri="{9D8B030D-6E8A-4147-A177-3AD203B41FA5}">
                      <a16:colId xmlns:a16="http://schemas.microsoft.com/office/drawing/2014/main" val="1581469870"/>
                    </a:ext>
                  </a:extLst>
                </a:gridCol>
                <a:gridCol w="1558173">
                  <a:extLst>
                    <a:ext uri="{9D8B030D-6E8A-4147-A177-3AD203B41FA5}">
                      <a16:colId xmlns:a16="http://schemas.microsoft.com/office/drawing/2014/main" val="1096826027"/>
                    </a:ext>
                  </a:extLst>
                </a:gridCol>
                <a:gridCol w="1594411">
                  <a:extLst>
                    <a:ext uri="{9D8B030D-6E8A-4147-A177-3AD203B41FA5}">
                      <a16:colId xmlns:a16="http://schemas.microsoft.com/office/drawing/2014/main" val="332382294"/>
                    </a:ext>
                  </a:extLst>
                </a:gridCol>
                <a:gridCol w="1594410">
                  <a:extLst>
                    <a:ext uri="{9D8B030D-6E8A-4147-A177-3AD203B41FA5}">
                      <a16:colId xmlns:a16="http://schemas.microsoft.com/office/drawing/2014/main" val="1234054262"/>
                    </a:ext>
                  </a:extLst>
                </a:gridCol>
                <a:gridCol w="1558174">
                  <a:extLst>
                    <a:ext uri="{9D8B030D-6E8A-4147-A177-3AD203B41FA5}">
                      <a16:colId xmlns:a16="http://schemas.microsoft.com/office/drawing/2014/main" val="4262823704"/>
                    </a:ext>
                  </a:extLst>
                </a:gridCol>
                <a:gridCol w="1482682">
                  <a:extLst>
                    <a:ext uri="{9D8B030D-6E8A-4147-A177-3AD203B41FA5}">
                      <a16:colId xmlns:a16="http://schemas.microsoft.com/office/drawing/2014/main" val="4018019294"/>
                    </a:ext>
                  </a:extLst>
                </a:gridCol>
              </a:tblGrid>
              <a:tr h="1296955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Символика</a:t>
                      </a:r>
                    </a:p>
                    <a:p>
                      <a:pPr algn="ctr"/>
                      <a:endParaRPr lang="ru-RU" sz="28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tx2">
                            <a:lumMod val="60000"/>
                            <a:lumOff val="40000"/>
                            <a:shade val="30000"/>
                            <a:satMod val="115000"/>
                          </a:schemeClr>
                        </a:gs>
                        <a:gs pos="50000">
                          <a:schemeClr val="tx2">
                            <a:lumMod val="60000"/>
                            <a:lumOff val="40000"/>
                            <a:shade val="67500"/>
                            <a:satMod val="115000"/>
                          </a:schemeClr>
                        </a:gs>
                        <a:gs pos="100000">
                          <a:schemeClr val="tx2">
                            <a:lumMod val="60000"/>
                            <a:lumOff val="40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3" action="ppaction://hlinksldjump"/>
                        </a:rPr>
                        <a:t>1</a:t>
                      </a:r>
                      <a:endParaRPr lang="ru-RU" sz="36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tx2">
                            <a:lumMod val="60000"/>
                            <a:lumOff val="40000"/>
                            <a:shade val="30000"/>
                            <a:satMod val="115000"/>
                          </a:schemeClr>
                        </a:gs>
                        <a:gs pos="50000">
                          <a:schemeClr val="tx2">
                            <a:lumMod val="60000"/>
                            <a:lumOff val="40000"/>
                            <a:shade val="67500"/>
                            <a:satMod val="115000"/>
                          </a:schemeClr>
                        </a:gs>
                        <a:gs pos="100000">
                          <a:schemeClr val="tx2">
                            <a:lumMod val="60000"/>
                            <a:lumOff val="40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4" action="ppaction://hlinksldjump"/>
                        </a:rPr>
                        <a:t>2</a:t>
                      </a:r>
                      <a:endParaRPr lang="ru-RU" sz="36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tx2">
                            <a:lumMod val="60000"/>
                            <a:lumOff val="40000"/>
                            <a:shade val="30000"/>
                            <a:satMod val="115000"/>
                          </a:schemeClr>
                        </a:gs>
                        <a:gs pos="50000">
                          <a:schemeClr val="tx2">
                            <a:lumMod val="60000"/>
                            <a:lumOff val="40000"/>
                            <a:shade val="67500"/>
                            <a:satMod val="115000"/>
                          </a:schemeClr>
                        </a:gs>
                        <a:gs pos="100000">
                          <a:schemeClr val="tx2">
                            <a:lumMod val="60000"/>
                            <a:lumOff val="40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5" action="ppaction://hlinksldjump"/>
                        </a:rPr>
                        <a:t>3</a:t>
                      </a:r>
                      <a:endParaRPr lang="ru-RU" sz="36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tx2">
                            <a:lumMod val="60000"/>
                            <a:lumOff val="40000"/>
                            <a:shade val="30000"/>
                            <a:satMod val="115000"/>
                          </a:schemeClr>
                        </a:gs>
                        <a:gs pos="50000">
                          <a:schemeClr val="tx2">
                            <a:lumMod val="60000"/>
                            <a:lumOff val="40000"/>
                            <a:shade val="67500"/>
                            <a:satMod val="115000"/>
                          </a:schemeClr>
                        </a:gs>
                        <a:gs pos="100000">
                          <a:schemeClr val="tx2">
                            <a:lumMod val="60000"/>
                            <a:lumOff val="40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6" action="ppaction://hlinksldjump"/>
                        </a:rPr>
                        <a:t>4</a:t>
                      </a:r>
                      <a:endParaRPr lang="ru-RU" sz="36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tx2">
                            <a:lumMod val="60000"/>
                            <a:lumOff val="40000"/>
                            <a:shade val="30000"/>
                            <a:satMod val="115000"/>
                          </a:schemeClr>
                        </a:gs>
                        <a:gs pos="50000">
                          <a:schemeClr val="tx2">
                            <a:lumMod val="60000"/>
                            <a:lumOff val="40000"/>
                            <a:shade val="67500"/>
                            <a:satMod val="115000"/>
                          </a:schemeClr>
                        </a:gs>
                        <a:gs pos="100000">
                          <a:schemeClr val="tx2">
                            <a:lumMod val="60000"/>
                            <a:lumOff val="40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7" action="ppaction://hlinksldjump"/>
                        </a:rPr>
                        <a:t>5</a:t>
                      </a:r>
                      <a:endParaRPr lang="ru-RU" sz="36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tx2">
                            <a:lumMod val="60000"/>
                            <a:lumOff val="40000"/>
                            <a:shade val="30000"/>
                            <a:satMod val="115000"/>
                          </a:schemeClr>
                        </a:gs>
                        <a:gs pos="50000">
                          <a:schemeClr val="tx2">
                            <a:lumMod val="60000"/>
                            <a:lumOff val="40000"/>
                            <a:shade val="67500"/>
                            <a:satMod val="115000"/>
                          </a:schemeClr>
                        </a:gs>
                        <a:gs pos="100000">
                          <a:schemeClr val="tx2">
                            <a:lumMod val="60000"/>
                            <a:lumOff val="40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346751098"/>
                  </a:ext>
                </a:extLst>
              </a:tr>
              <a:tr h="1296955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Географическое положение</a:t>
                      </a:r>
                    </a:p>
                  </a:txBody>
                  <a:tcPr anchor="ctr">
                    <a:gradFill flip="none" rotWithShape="1">
                      <a:gsLst>
                        <a:gs pos="0">
                          <a:schemeClr val="tx2">
                            <a:lumMod val="60000"/>
                            <a:lumOff val="40000"/>
                            <a:shade val="30000"/>
                            <a:satMod val="115000"/>
                          </a:schemeClr>
                        </a:gs>
                        <a:gs pos="50000">
                          <a:schemeClr val="tx2">
                            <a:lumMod val="60000"/>
                            <a:lumOff val="40000"/>
                            <a:shade val="67500"/>
                            <a:satMod val="115000"/>
                          </a:schemeClr>
                        </a:gs>
                        <a:gs pos="100000">
                          <a:schemeClr val="tx2">
                            <a:lumMod val="60000"/>
                            <a:lumOff val="40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8" action="ppaction://hlinksldjump"/>
                        </a:rPr>
                        <a:t>1</a:t>
                      </a:r>
                      <a:endParaRPr lang="ru-RU" sz="36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tx2">
                            <a:lumMod val="60000"/>
                            <a:lumOff val="40000"/>
                            <a:shade val="30000"/>
                            <a:satMod val="115000"/>
                          </a:schemeClr>
                        </a:gs>
                        <a:gs pos="50000">
                          <a:schemeClr val="tx2">
                            <a:lumMod val="60000"/>
                            <a:lumOff val="40000"/>
                            <a:shade val="67500"/>
                            <a:satMod val="115000"/>
                          </a:schemeClr>
                        </a:gs>
                        <a:gs pos="100000">
                          <a:schemeClr val="tx2">
                            <a:lumMod val="60000"/>
                            <a:lumOff val="40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9" action="ppaction://hlinksldjump"/>
                        </a:rPr>
                        <a:t>2</a:t>
                      </a:r>
                      <a:endParaRPr lang="ru-RU" sz="36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tx2">
                            <a:lumMod val="60000"/>
                            <a:lumOff val="40000"/>
                            <a:shade val="30000"/>
                            <a:satMod val="115000"/>
                          </a:schemeClr>
                        </a:gs>
                        <a:gs pos="50000">
                          <a:schemeClr val="tx2">
                            <a:lumMod val="60000"/>
                            <a:lumOff val="40000"/>
                            <a:shade val="67500"/>
                            <a:satMod val="115000"/>
                          </a:schemeClr>
                        </a:gs>
                        <a:gs pos="100000">
                          <a:schemeClr val="tx2">
                            <a:lumMod val="60000"/>
                            <a:lumOff val="40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10" action="ppaction://hlinksldjump"/>
                        </a:rPr>
                        <a:t>3</a:t>
                      </a:r>
                      <a:endParaRPr lang="ru-RU" sz="36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tx2">
                            <a:lumMod val="60000"/>
                            <a:lumOff val="40000"/>
                            <a:shade val="30000"/>
                            <a:satMod val="115000"/>
                          </a:schemeClr>
                        </a:gs>
                        <a:gs pos="50000">
                          <a:schemeClr val="tx2">
                            <a:lumMod val="60000"/>
                            <a:lumOff val="40000"/>
                            <a:shade val="67500"/>
                            <a:satMod val="115000"/>
                          </a:schemeClr>
                        </a:gs>
                        <a:gs pos="100000">
                          <a:schemeClr val="tx2">
                            <a:lumMod val="60000"/>
                            <a:lumOff val="40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11" action="ppaction://hlinksldjump"/>
                        </a:rPr>
                        <a:t>4</a:t>
                      </a:r>
                      <a:endParaRPr lang="ru-RU" sz="36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tx2">
                            <a:lumMod val="60000"/>
                            <a:lumOff val="40000"/>
                            <a:shade val="30000"/>
                            <a:satMod val="115000"/>
                          </a:schemeClr>
                        </a:gs>
                        <a:gs pos="50000">
                          <a:schemeClr val="tx2">
                            <a:lumMod val="60000"/>
                            <a:lumOff val="40000"/>
                            <a:shade val="67500"/>
                            <a:satMod val="115000"/>
                          </a:schemeClr>
                        </a:gs>
                        <a:gs pos="100000">
                          <a:schemeClr val="tx2">
                            <a:lumMod val="60000"/>
                            <a:lumOff val="40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12" action="ppaction://hlinksldjump"/>
                        </a:rPr>
                        <a:t>5</a:t>
                      </a:r>
                      <a:endParaRPr lang="ru-RU" sz="36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tx2">
                            <a:lumMod val="60000"/>
                            <a:lumOff val="40000"/>
                            <a:shade val="30000"/>
                            <a:satMod val="115000"/>
                          </a:schemeClr>
                        </a:gs>
                        <a:gs pos="50000">
                          <a:schemeClr val="tx2">
                            <a:lumMod val="60000"/>
                            <a:lumOff val="40000"/>
                            <a:shade val="67500"/>
                            <a:satMod val="115000"/>
                          </a:schemeClr>
                        </a:gs>
                        <a:gs pos="100000">
                          <a:schemeClr val="tx2">
                            <a:lumMod val="60000"/>
                            <a:lumOff val="40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452572661"/>
                  </a:ext>
                </a:extLst>
              </a:tr>
              <a:tr h="1296955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Необычные факты</a:t>
                      </a:r>
                    </a:p>
                  </a:txBody>
                  <a:tcPr anchor="ctr">
                    <a:gradFill flip="none" rotWithShape="1">
                      <a:gsLst>
                        <a:gs pos="0">
                          <a:schemeClr val="tx2">
                            <a:lumMod val="60000"/>
                            <a:lumOff val="40000"/>
                            <a:shade val="30000"/>
                            <a:satMod val="115000"/>
                          </a:schemeClr>
                        </a:gs>
                        <a:gs pos="50000">
                          <a:schemeClr val="tx2">
                            <a:lumMod val="60000"/>
                            <a:lumOff val="40000"/>
                            <a:shade val="67500"/>
                            <a:satMod val="115000"/>
                          </a:schemeClr>
                        </a:gs>
                        <a:gs pos="100000">
                          <a:schemeClr val="tx2">
                            <a:lumMod val="60000"/>
                            <a:lumOff val="40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13" action="ppaction://hlinksldjump"/>
                        </a:rPr>
                        <a:t>1</a:t>
                      </a:r>
                      <a:endParaRPr lang="ru-RU" sz="36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tx2">
                            <a:lumMod val="60000"/>
                            <a:lumOff val="40000"/>
                            <a:shade val="30000"/>
                            <a:satMod val="115000"/>
                          </a:schemeClr>
                        </a:gs>
                        <a:gs pos="50000">
                          <a:schemeClr val="tx2">
                            <a:lumMod val="60000"/>
                            <a:lumOff val="40000"/>
                            <a:shade val="67500"/>
                            <a:satMod val="115000"/>
                          </a:schemeClr>
                        </a:gs>
                        <a:gs pos="100000">
                          <a:schemeClr val="tx2">
                            <a:lumMod val="60000"/>
                            <a:lumOff val="40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14" action="ppaction://hlinksldjump"/>
                        </a:rPr>
                        <a:t>2</a:t>
                      </a:r>
                      <a:endParaRPr lang="ru-RU" sz="36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tx2">
                            <a:lumMod val="60000"/>
                            <a:lumOff val="40000"/>
                            <a:shade val="30000"/>
                            <a:satMod val="115000"/>
                          </a:schemeClr>
                        </a:gs>
                        <a:gs pos="50000">
                          <a:schemeClr val="tx2">
                            <a:lumMod val="60000"/>
                            <a:lumOff val="40000"/>
                            <a:shade val="67500"/>
                            <a:satMod val="115000"/>
                          </a:schemeClr>
                        </a:gs>
                        <a:gs pos="100000">
                          <a:schemeClr val="tx2">
                            <a:lumMod val="60000"/>
                            <a:lumOff val="40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15" action="ppaction://hlinksldjump"/>
                        </a:rPr>
                        <a:t>3</a:t>
                      </a:r>
                      <a:endParaRPr lang="ru-RU" sz="36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tx2">
                            <a:lumMod val="60000"/>
                            <a:lumOff val="40000"/>
                            <a:shade val="30000"/>
                            <a:satMod val="115000"/>
                          </a:schemeClr>
                        </a:gs>
                        <a:gs pos="50000">
                          <a:schemeClr val="tx2">
                            <a:lumMod val="60000"/>
                            <a:lumOff val="40000"/>
                            <a:shade val="67500"/>
                            <a:satMod val="115000"/>
                          </a:schemeClr>
                        </a:gs>
                        <a:gs pos="100000">
                          <a:schemeClr val="tx2">
                            <a:lumMod val="60000"/>
                            <a:lumOff val="40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16" action="ppaction://hlinksldjump"/>
                        </a:rPr>
                        <a:t>4</a:t>
                      </a:r>
                      <a:endParaRPr lang="ru-RU" sz="36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tx2">
                            <a:lumMod val="60000"/>
                            <a:lumOff val="40000"/>
                            <a:shade val="30000"/>
                            <a:satMod val="115000"/>
                          </a:schemeClr>
                        </a:gs>
                        <a:gs pos="50000">
                          <a:schemeClr val="tx2">
                            <a:lumMod val="60000"/>
                            <a:lumOff val="40000"/>
                            <a:shade val="67500"/>
                            <a:satMod val="115000"/>
                          </a:schemeClr>
                        </a:gs>
                        <a:gs pos="100000">
                          <a:schemeClr val="tx2">
                            <a:lumMod val="60000"/>
                            <a:lumOff val="40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17" action="ppaction://hlinksldjump"/>
                        </a:rPr>
                        <a:t>5</a:t>
                      </a:r>
                      <a:endParaRPr lang="ru-RU" sz="36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tx2">
                            <a:lumMod val="60000"/>
                            <a:lumOff val="40000"/>
                            <a:shade val="30000"/>
                            <a:satMod val="115000"/>
                          </a:schemeClr>
                        </a:gs>
                        <a:gs pos="50000">
                          <a:schemeClr val="tx2">
                            <a:lumMod val="60000"/>
                            <a:lumOff val="40000"/>
                            <a:shade val="67500"/>
                            <a:satMod val="115000"/>
                          </a:schemeClr>
                        </a:gs>
                        <a:gs pos="100000">
                          <a:schemeClr val="tx2">
                            <a:lumMod val="60000"/>
                            <a:lumOff val="40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742872414"/>
                  </a:ext>
                </a:extLst>
              </a:tr>
              <a:tr h="1296955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err="1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Достопримечатель-ности</a:t>
                      </a:r>
                      <a:endParaRPr lang="ru-RU" sz="28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tx2">
                            <a:lumMod val="60000"/>
                            <a:lumOff val="40000"/>
                            <a:shade val="30000"/>
                            <a:satMod val="115000"/>
                          </a:schemeClr>
                        </a:gs>
                        <a:gs pos="50000">
                          <a:schemeClr val="tx2">
                            <a:lumMod val="60000"/>
                            <a:lumOff val="40000"/>
                            <a:shade val="67500"/>
                            <a:satMod val="115000"/>
                          </a:schemeClr>
                        </a:gs>
                        <a:gs pos="100000">
                          <a:schemeClr val="tx2">
                            <a:lumMod val="60000"/>
                            <a:lumOff val="40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18" action="ppaction://hlinksldjump"/>
                        </a:rPr>
                        <a:t>1</a:t>
                      </a:r>
                      <a:endParaRPr lang="ru-RU" sz="36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tx2">
                            <a:lumMod val="60000"/>
                            <a:lumOff val="40000"/>
                            <a:shade val="30000"/>
                            <a:satMod val="115000"/>
                          </a:schemeClr>
                        </a:gs>
                        <a:gs pos="50000">
                          <a:schemeClr val="tx2">
                            <a:lumMod val="60000"/>
                            <a:lumOff val="40000"/>
                            <a:shade val="67500"/>
                            <a:satMod val="115000"/>
                          </a:schemeClr>
                        </a:gs>
                        <a:gs pos="100000">
                          <a:schemeClr val="tx2">
                            <a:lumMod val="60000"/>
                            <a:lumOff val="40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19" action="ppaction://hlinksldjump"/>
                        </a:rPr>
                        <a:t>2</a:t>
                      </a:r>
                      <a:endParaRPr lang="ru-RU" sz="36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tx2">
                            <a:lumMod val="60000"/>
                            <a:lumOff val="40000"/>
                            <a:shade val="30000"/>
                            <a:satMod val="115000"/>
                          </a:schemeClr>
                        </a:gs>
                        <a:gs pos="50000">
                          <a:schemeClr val="tx2">
                            <a:lumMod val="60000"/>
                            <a:lumOff val="40000"/>
                            <a:shade val="67500"/>
                            <a:satMod val="115000"/>
                          </a:schemeClr>
                        </a:gs>
                        <a:gs pos="100000">
                          <a:schemeClr val="tx2">
                            <a:lumMod val="60000"/>
                            <a:lumOff val="40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20" action="ppaction://hlinksldjump"/>
                        </a:rPr>
                        <a:t>3</a:t>
                      </a:r>
                      <a:endParaRPr lang="ru-RU" sz="36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tx2">
                            <a:lumMod val="60000"/>
                            <a:lumOff val="40000"/>
                            <a:shade val="30000"/>
                            <a:satMod val="115000"/>
                          </a:schemeClr>
                        </a:gs>
                        <a:gs pos="50000">
                          <a:schemeClr val="tx2">
                            <a:lumMod val="60000"/>
                            <a:lumOff val="40000"/>
                            <a:shade val="67500"/>
                            <a:satMod val="115000"/>
                          </a:schemeClr>
                        </a:gs>
                        <a:gs pos="100000">
                          <a:schemeClr val="tx2">
                            <a:lumMod val="60000"/>
                            <a:lumOff val="40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21" action="ppaction://hlinksldjump"/>
                        </a:rPr>
                        <a:t>4</a:t>
                      </a:r>
                      <a:endParaRPr lang="ru-RU" sz="36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tx2">
                            <a:lumMod val="60000"/>
                            <a:lumOff val="40000"/>
                            <a:shade val="30000"/>
                            <a:satMod val="115000"/>
                          </a:schemeClr>
                        </a:gs>
                        <a:gs pos="50000">
                          <a:schemeClr val="tx2">
                            <a:lumMod val="60000"/>
                            <a:lumOff val="40000"/>
                            <a:shade val="67500"/>
                            <a:satMod val="115000"/>
                          </a:schemeClr>
                        </a:gs>
                        <a:gs pos="100000">
                          <a:schemeClr val="tx2">
                            <a:lumMod val="60000"/>
                            <a:lumOff val="40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22" action="ppaction://hlinksldjump"/>
                        </a:rPr>
                        <a:t>5</a:t>
                      </a:r>
                      <a:endParaRPr lang="ru-RU" sz="36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tx2">
                            <a:lumMod val="60000"/>
                            <a:lumOff val="40000"/>
                            <a:shade val="30000"/>
                            <a:satMod val="115000"/>
                          </a:schemeClr>
                        </a:gs>
                        <a:gs pos="50000">
                          <a:schemeClr val="tx2">
                            <a:lumMod val="60000"/>
                            <a:lumOff val="40000"/>
                            <a:shade val="67500"/>
                            <a:satMod val="115000"/>
                          </a:schemeClr>
                        </a:gs>
                        <a:gs pos="100000">
                          <a:schemeClr val="tx2">
                            <a:lumMod val="60000"/>
                            <a:lumOff val="40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480805222"/>
                  </a:ext>
                </a:extLst>
              </a:tr>
              <a:tr h="1296955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Животный мир</a:t>
                      </a:r>
                    </a:p>
                  </a:txBody>
                  <a:tcPr anchor="ctr">
                    <a:gradFill flip="none" rotWithShape="1">
                      <a:gsLst>
                        <a:gs pos="0">
                          <a:schemeClr val="tx2">
                            <a:lumMod val="60000"/>
                            <a:lumOff val="40000"/>
                            <a:shade val="30000"/>
                            <a:satMod val="115000"/>
                          </a:schemeClr>
                        </a:gs>
                        <a:gs pos="50000">
                          <a:schemeClr val="tx2">
                            <a:lumMod val="60000"/>
                            <a:lumOff val="40000"/>
                            <a:shade val="67500"/>
                            <a:satMod val="115000"/>
                          </a:schemeClr>
                        </a:gs>
                        <a:gs pos="100000">
                          <a:schemeClr val="tx2">
                            <a:lumMod val="60000"/>
                            <a:lumOff val="40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23" action="ppaction://hlinksldjump"/>
                        </a:rPr>
                        <a:t>1</a:t>
                      </a:r>
                      <a:endParaRPr lang="ru-RU" sz="36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tx2">
                            <a:lumMod val="60000"/>
                            <a:lumOff val="40000"/>
                            <a:shade val="30000"/>
                            <a:satMod val="115000"/>
                          </a:schemeClr>
                        </a:gs>
                        <a:gs pos="50000">
                          <a:schemeClr val="tx2">
                            <a:lumMod val="60000"/>
                            <a:lumOff val="40000"/>
                            <a:shade val="67500"/>
                            <a:satMod val="115000"/>
                          </a:schemeClr>
                        </a:gs>
                        <a:gs pos="100000">
                          <a:schemeClr val="tx2">
                            <a:lumMod val="60000"/>
                            <a:lumOff val="40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24" action="ppaction://hlinksldjump"/>
                        </a:rPr>
                        <a:t>2</a:t>
                      </a:r>
                      <a:endParaRPr lang="ru-RU" sz="36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tx2">
                            <a:lumMod val="60000"/>
                            <a:lumOff val="40000"/>
                            <a:shade val="30000"/>
                            <a:satMod val="115000"/>
                          </a:schemeClr>
                        </a:gs>
                        <a:gs pos="50000">
                          <a:schemeClr val="tx2">
                            <a:lumMod val="60000"/>
                            <a:lumOff val="40000"/>
                            <a:shade val="67500"/>
                            <a:satMod val="115000"/>
                          </a:schemeClr>
                        </a:gs>
                        <a:gs pos="100000">
                          <a:schemeClr val="tx2">
                            <a:lumMod val="60000"/>
                            <a:lumOff val="40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25" action="ppaction://hlinksldjump"/>
                        </a:rPr>
                        <a:t>3</a:t>
                      </a:r>
                      <a:endParaRPr lang="ru-RU" sz="36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tx2">
                            <a:lumMod val="60000"/>
                            <a:lumOff val="40000"/>
                            <a:shade val="30000"/>
                            <a:satMod val="115000"/>
                          </a:schemeClr>
                        </a:gs>
                        <a:gs pos="50000">
                          <a:schemeClr val="tx2">
                            <a:lumMod val="60000"/>
                            <a:lumOff val="40000"/>
                            <a:shade val="67500"/>
                            <a:satMod val="115000"/>
                          </a:schemeClr>
                        </a:gs>
                        <a:gs pos="100000">
                          <a:schemeClr val="tx2">
                            <a:lumMod val="60000"/>
                            <a:lumOff val="40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26" action="ppaction://hlinksldjump"/>
                        </a:rPr>
                        <a:t>4</a:t>
                      </a:r>
                      <a:endParaRPr lang="ru-RU" sz="36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tx2">
                            <a:lumMod val="60000"/>
                            <a:lumOff val="40000"/>
                            <a:shade val="30000"/>
                            <a:satMod val="115000"/>
                          </a:schemeClr>
                        </a:gs>
                        <a:gs pos="50000">
                          <a:schemeClr val="tx2">
                            <a:lumMod val="60000"/>
                            <a:lumOff val="40000"/>
                            <a:shade val="67500"/>
                            <a:satMod val="115000"/>
                          </a:schemeClr>
                        </a:gs>
                        <a:gs pos="100000">
                          <a:schemeClr val="tx2">
                            <a:lumMod val="60000"/>
                            <a:lumOff val="40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27" action="ppaction://hlinksldjump"/>
                        </a:rPr>
                        <a:t>5</a:t>
                      </a:r>
                      <a:endParaRPr lang="ru-RU" sz="36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tx2">
                            <a:lumMod val="60000"/>
                            <a:lumOff val="40000"/>
                            <a:shade val="30000"/>
                            <a:satMod val="115000"/>
                          </a:schemeClr>
                        </a:gs>
                        <a:gs pos="50000">
                          <a:schemeClr val="tx2">
                            <a:lumMod val="60000"/>
                            <a:lumOff val="40000"/>
                            <a:shade val="67500"/>
                            <a:satMod val="115000"/>
                          </a:schemeClr>
                        </a:gs>
                        <a:gs pos="100000">
                          <a:schemeClr val="tx2">
                            <a:lumMod val="60000"/>
                            <a:lumOff val="40000"/>
                            <a:shade val="100000"/>
                            <a:satMod val="115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6306963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91318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969908-4396-49AF-9ACD-FFE9C26EA6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Береговая линия Крыма составляет 1000 километров</a:t>
            </a:r>
          </a:p>
        </p:txBody>
      </p:sp>
    </p:spTree>
    <p:extLst>
      <p:ext uri="{BB962C8B-B14F-4D97-AF65-F5344CB8AC3E}">
        <p14:creationId xmlns:p14="http://schemas.microsoft.com/office/powerpoint/2010/main" val="37101174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3AC97F-EC91-4AC0-AAD0-B8D1810272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Самая посещаемая улица в Крыму?</a:t>
            </a:r>
            <a:b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endParaRPr lang="ru-RU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802125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969908-4396-49AF-9ACD-FFE9C26EA6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Набережная Ялты. В год по Набережной прогуливается свыше 700 тысяч гостей курорта, не считая самих ялтинцев.</a:t>
            </a:r>
            <a:b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endParaRPr lang="ru-RU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013632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3AC97F-EC91-4AC0-AAD0-B8D1810272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3818"/>
            <a:ext cx="10515600" cy="4456802"/>
          </a:xfrm>
        </p:spPr>
        <p:txBody>
          <a:bodyPr>
            <a:normAutofit/>
          </a:bodyPr>
          <a:lstStyle/>
          <a:p>
            <a:b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b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Осадок какого цвета образует вода из источника </a:t>
            </a:r>
            <a:r>
              <a:rPr lang="ru-RU" b="1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Аджи</a:t>
            </a:r>
            <a: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-Су?</a:t>
            </a:r>
            <a:b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b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b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endParaRPr lang="ru-RU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54955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969908-4396-49AF-9ACD-FFE9C26EA6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В Крыму есть черная вода — минеральная вода образующая черный осадок из источника </a:t>
            </a:r>
            <a:r>
              <a:rPr lang="ru-RU" b="1" dirty="0" err="1">
                <a:solidFill>
                  <a:schemeClr val="bg1">
                    <a:lumMod val="95000"/>
                    <a:lumOff val="5000"/>
                  </a:schemeClr>
                </a:solidFill>
              </a:rPr>
              <a:t>Аджи</a:t>
            </a:r>
            <a: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-Су</a:t>
            </a:r>
            <a:b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endParaRPr lang="ru-RU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458909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3AC97F-EC91-4AC0-AAD0-B8D1810272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3188"/>
            <a:ext cx="10515600" cy="4708729"/>
          </a:xfrm>
        </p:spPr>
        <p:txBody>
          <a:bodyPr>
            <a:normAutofit fontScale="90000"/>
          </a:bodyPr>
          <a:lstStyle/>
          <a:p>
            <a:b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b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b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Сколько дней не выпадали дожди в самый засушливой год на территории полуострова?</a:t>
            </a:r>
            <a:b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b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br>
              <a:rPr lang="ru-RU" dirty="0"/>
            </a:b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841626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969908-4396-49AF-9ACD-FFE9C26EA6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Самая продолжительная засуха в Крыму была зарегистрирована в 1947 году, тогда даже в горах почти 100 дней не выпадали дожди.</a:t>
            </a:r>
          </a:p>
        </p:txBody>
      </p:sp>
    </p:spTree>
    <p:extLst>
      <p:ext uri="{BB962C8B-B14F-4D97-AF65-F5344CB8AC3E}">
        <p14:creationId xmlns:p14="http://schemas.microsoft.com/office/powerpoint/2010/main" val="114378239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3AC97F-EC91-4AC0-AAD0-B8D1810272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Какая мощность у электростанции на солнечных батареях?</a:t>
            </a:r>
            <a:b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endParaRPr lang="ru-RU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053012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969908-4396-49AF-9ACD-FFE9C26EA6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В Крыму находится одна из самых мощных в мире электростанций на солнечных батареях. Электростанция была построена австрийцами в 2011-м году в селе Перово. Мощность станции составляет 100 МВт.</a:t>
            </a:r>
            <a:br>
              <a:rPr lang="ru-RU" sz="3200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endParaRPr lang="ru-RU" sz="32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569142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3AC97F-EC91-4AC0-AAD0-B8D1810272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Какая протяженность у самой длинной троллейбусной линии в мире?</a:t>
            </a:r>
            <a:b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endParaRPr lang="ru-RU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1711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3AC97F-EC91-4AC0-AAD0-B8D1810272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каком году Крым воссоединился с РФ?</a:t>
            </a: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43367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969908-4396-49AF-9ACD-FFE9C26EA6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В Крыму проходит самый длинный троллейбусный маршрут на планете. Троллейбус ходит между Ялтой и Симферополем. Длина маршрута составляет 86 километров</a:t>
            </a:r>
          </a:p>
        </p:txBody>
      </p:sp>
    </p:spTree>
    <p:extLst>
      <p:ext uri="{BB962C8B-B14F-4D97-AF65-F5344CB8AC3E}">
        <p14:creationId xmlns:p14="http://schemas.microsoft.com/office/powerpoint/2010/main" val="4676892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3AC97F-EC91-4AC0-AAD0-B8D1810272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4508" y="17583"/>
            <a:ext cx="10515600" cy="4871657"/>
          </a:xfrm>
        </p:spPr>
        <p:txBody>
          <a:bodyPr>
            <a:normAutofit fontScale="90000"/>
          </a:bodyPr>
          <a:lstStyle/>
          <a:p>
            <a:b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b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b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b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b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Какая протяженность у самой короткой трамвайной ветки?</a:t>
            </a:r>
            <a:b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В Крыму действует самая короткая трамвайная ветка в мире. </a:t>
            </a:r>
            <a:b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b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b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b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b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b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endParaRPr lang="ru-RU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925710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969908-4396-49AF-9ACD-FFE9C26EA6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Трамвайную линию длиной 1800 метров построили 20 лет назад по заказу дирекции пансионата «Береговой» для перевозки отдыхающих, однако трамваем могут воспользоваться все желающие, таким образом, он является полноценным общественным транспортом</a:t>
            </a:r>
          </a:p>
        </p:txBody>
      </p:sp>
    </p:spTree>
    <p:extLst>
      <p:ext uri="{BB962C8B-B14F-4D97-AF65-F5344CB8AC3E}">
        <p14:creationId xmlns:p14="http://schemas.microsoft.com/office/powerpoint/2010/main" val="226636302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3AC97F-EC91-4AC0-AAD0-B8D1810272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В каком городе находится памятник затопленным кораблям?</a:t>
            </a:r>
            <a:br>
              <a:rPr lang="ru-RU" sz="3200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br>
              <a:rPr lang="ru-RU" sz="3200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endParaRPr lang="ru-RU" sz="32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974032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9769625-99D8-40F0-8D30-A6C59B8CFC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3869" y="921324"/>
            <a:ext cx="6242180" cy="4145198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969908-4396-49AF-9ACD-FFE9C26EA6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9908" y="235059"/>
            <a:ext cx="10152184" cy="4831463"/>
          </a:xfrm>
        </p:spPr>
        <p:txBody>
          <a:bodyPr>
            <a:normAutofit fontScale="90000"/>
          </a:bodyPr>
          <a:lstStyle/>
          <a:p>
            <a:br>
              <a:rPr lang="ru-RU" sz="3600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br>
              <a:rPr lang="ru-RU" sz="3600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br>
              <a:rPr lang="ru-RU" sz="3600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br>
              <a:rPr lang="ru-RU" sz="3600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br>
              <a:rPr lang="ru-RU" sz="3600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br>
              <a:rPr lang="ru-RU" sz="3600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br>
              <a:rPr lang="ru-RU" sz="3600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br>
              <a:rPr lang="ru-RU" sz="3600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br>
              <a:rPr lang="ru-RU" sz="3600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br>
              <a:rPr lang="ru-RU" sz="3600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br>
              <a:rPr lang="ru-RU" sz="3600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3600" b="1" dirty="0"/>
              <a:t>Севастополь</a:t>
            </a:r>
            <a:br>
              <a:rPr lang="ru-RU" sz="3600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br>
              <a:rPr lang="ru-RU" sz="3600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br>
              <a:rPr lang="ru-RU" sz="3600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endParaRPr lang="ru-RU" sz="36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630472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3AC97F-EC91-4AC0-AAD0-B8D1810272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Города герои республики Крым?</a:t>
            </a:r>
            <a:br>
              <a:rPr lang="ru-RU" sz="3200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br>
              <a:rPr lang="ru-RU" sz="3200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endParaRPr lang="ru-RU" sz="32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572616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969908-4396-49AF-9ACD-FFE9C26EA6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9908" y="160415"/>
            <a:ext cx="10152184" cy="4868785"/>
          </a:xfrm>
        </p:spPr>
        <p:txBody>
          <a:bodyPr>
            <a:normAutofit/>
          </a:bodyPr>
          <a:lstStyle/>
          <a:p>
            <a:b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b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Керчь, Севастополь</a:t>
            </a:r>
            <a:b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b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b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endParaRPr lang="ru-RU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135996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3AC97F-EC91-4AC0-AAD0-B8D1810272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0491" y="1066920"/>
            <a:ext cx="10515600" cy="3411416"/>
          </a:xfrm>
        </p:spPr>
        <p:txBody>
          <a:bodyPr>
            <a:normAutofit fontScale="90000"/>
          </a:bodyPr>
          <a:lstStyle/>
          <a:p>
            <a:br>
              <a:rPr lang="ru-RU" sz="3100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br>
              <a:rPr lang="ru-RU" sz="3100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br>
              <a:rPr lang="ru-RU" sz="3100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b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Самая ветренная точка полуострова?</a:t>
            </a:r>
            <a:br>
              <a:rPr lang="ru-RU" sz="3100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835892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969908-4396-49AF-9ACD-FFE9C26EA6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99788" y="128504"/>
            <a:ext cx="5872304" cy="4938019"/>
          </a:xfrm>
        </p:spPr>
        <p:txBody>
          <a:bodyPr>
            <a:normAutofit fontScale="90000"/>
          </a:bodyPr>
          <a:lstStyle/>
          <a:p>
            <a:br>
              <a:rPr lang="ru-RU" sz="2700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br>
              <a:rPr lang="ru-RU" sz="2700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br>
              <a:rPr lang="ru-RU" sz="2700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br>
              <a:rPr lang="ru-RU" sz="2700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br>
              <a:rPr lang="ru-RU" sz="2700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br>
              <a:rPr lang="ru-RU" sz="2700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22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Вершина Ай-Петри — самая зрелищная и самая ветреная точка полуострова. Максимально зафиксированная на ней скорость ветра — 50 м/с. Канатная дорога, ведущая к вершине Ай-Петри, является самой протяженной безопорной воздушной дорогой на планете. Ее кабинки поднимаются на 850 метров, преодолев расстояние в 1,6 километра. При этом она признается одной из самых безопасных в мире.</a:t>
            </a:r>
            <a:br>
              <a:rPr lang="ru-RU" sz="2200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b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b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C1AD573-FA6C-48A6-8A31-12B23782EAE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04"/>
          <a:stretch/>
        </p:blipFill>
        <p:spPr>
          <a:xfrm>
            <a:off x="463421" y="771018"/>
            <a:ext cx="4836367" cy="3959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42688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3AC97F-EC91-4AC0-AAD0-B8D1810272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Сколько астероидов было открыто крупнейшей в Европе астрофизической обсерватории, находящейся в Крыму?</a:t>
            </a:r>
            <a:br>
              <a:rPr lang="ru-RU" sz="2800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br>
              <a:rPr lang="ru-RU" sz="2800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endParaRPr lang="ru-RU" sz="28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756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969908-4396-49AF-9ACD-FFE9C26EA6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2014 </a:t>
            </a:r>
          </a:p>
        </p:txBody>
      </p:sp>
    </p:spTree>
    <p:extLst>
      <p:ext uri="{BB962C8B-B14F-4D97-AF65-F5344CB8AC3E}">
        <p14:creationId xmlns:p14="http://schemas.microsoft.com/office/powerpoint/2010/main" val="68264126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969908-4396-49AF-9ACD-FFE9C26EA6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9907" y="76440"/>
            <a:ext cx="10152184" cy="4943429"/>
          </a:xfrm>
        </p:spPr>
        <p:txBody>
          <a:bodyPr>
            <a:normAutofit fontScale="90000"/>
          </a:bodyPr>
          <a:lstStyle/>
          <a:p>
            <a:br>
              <a:rPr lang="ru-RU" sz="3600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br>
              <a:rPr lang="ru-RU" sz="3600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br>
              <a:rPr lang="ru-RU" sz="3600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br>
              <a:rPr lang="ru-RU" sz="3600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br>
              <a:rPr lang="ru-RU" sz="3600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br>
              <a:rPr lang="ru-RU" sz="3600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36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Крупнейшая в Европе астрофизическая обсерватория находится в Крыму, в посёлке Научном Бахчисарайского района. Первый телескоп здесь был установлен в 1949 году, и с тех пор здесь было открыто более 850 астероидов.</a:t>
            </a:r>
            <a:br>
              <a:rPr lang="ru-RU" sz="3600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br>
              <a:rPr lang="ru-RU" sz="3600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br>
              <a:rPr lang="ru-RU" sz="3600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br>
              <a:rPr lang="ru-RU" sz="3600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br>
              <a:rPr lang="ru-RU" sz="3600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br>
              <a:rPr lang="ru-RU" sz="3600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endParaRPr lang="ru-RU" sz="36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301443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3AC97F-EC91-4AC0-AAD0-B8D1810272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Какая Высота у Евпаторийского маяка?</a:t>
            </a:r>
            <a:br>
              <a:rPr lang="ru-RU" sz="3200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endParaRPr lang="ru-RU" sz="32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992104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969908-4396-49AF-9ACD-FFE9C26EA6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38735" y="27035"/>
            <a:ext cx="6833356" cy="5058149"/>
          </a:xfrm>
        </p:spPr>
        <p:txBody>
          <a:bodyPr>
            <a:normAutofit fontScale="90000"/>
          </a:bodyPr>
          <a:lstStyle/>
          <a:p>
            <a:b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b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b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b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b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b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Башня Евпаторийского маяка самая высокая в СНГ – 52 метра. Дальность действия главного фонаря достигает 20 миль.</a:t>
            </a:r>
            <a:b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b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br>
              <a:rPr lang="ru-RU" sz="3200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br>
              <a:rPr lang="ru-RU" sz="3200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br>
              <a:rPr lang="ru-RU" sz="3200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br>
              <a:rPr lang="ru-RU" sz="3200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br>
              <a:rPr lang="ru-RU" sz="3200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endParaRPr lang="ru-RU" sz="32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ACB6282-1F5F-4B19-9251-8CD57C5E08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498" y="282385"/>
            <a:ext cx="3514530" cy="5244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030288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3AC97F-EC91-4AC0-AAD0-B8D1810272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Самая длинная змея Крыма?</a:t>
            </a:r>
            <a:br>
              <a:rPr lang="ru-RU" sz="3600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endParaRPr lang="ru-RU" sz="36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305361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969908-4396-49AF-9ACD-FFE9C26EA6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020" y="1037492"/>
            <a:ext cx="5626718" cy="3543299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Самой длинной змеей Крыма и Европы является полоз желтобрюхий, длина которого достигает 1,5 метра. Длина самого крупного экземпляра желтобрюхого полоза, добытого в Крыму, составляла 2-х метров. 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BF96EAC-EFA8-4F5E-A95B-034C2495B8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826" y="1141631"/>
            <a:ext cx="4582160" cy="3439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726794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3AC97F-EC91-4AC0-AAD0-B8D1810272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Самое крупное хищное животное Крыма?</a:t>
            </a:r>
            <a:br>
              <a:rPr lang="ru-RU" sz="3600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endParaRPr lang="ru-RU" sz="36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481531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969908-4396-49AF-9ACD-FFE9C26EA6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490" y="1037492"/>
            <a:ext cx="6093248" cy="3543299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Самое крупное хищное животное Крыма – лисица. В степной части полуострова обитает степная лиса, а в горной - горно-крымская лисица, которая любит селиться всюду: в норах барсуков, пещерах, трещинах скал.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54C7E64-1987-4B19-94B4-17A800D3ED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771" y="1037492"/>
            <a:ext cx="3630874" cy="3771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917309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3AC97F-EC91-4AC0-AAD0-B8D1810272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Самая быстрая птица, обитающая в Крыму?</a:t>
            </a:r>
            <a:br>
              <a:rPr lang="ru-RU" sz="3600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endParaRPr lang="ru-RU" sz="36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851432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969908-4396-49AF-9ACD-FFE9C26EA6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3216" y="1037492"/>
            <a:ext cx="6298522" cy="3543299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Сапсан из семейства соколиных. Размер его тела колеблется от 40 до 50 сантиметров, а в размахе крыльев нет и метра, но в падении, во время охоты, сапсан способен развивать скорость до 390 километров в час!</a:t>
            </a:r>
            <a:br>
              <a:rPr lang="ru-RU" sz="2400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endParaRPr lang="ru-RU" sz="24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0E85A80-EA81-4A8D-96D2-61707FA119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262" y="273134"/>
            <a:ext cx="3156077" cy="4307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359576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3AC97F-EC91-4AC0-AAD0-B8D1810272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1831" y="208503"/>
            <a:ext cx="10515600" cy="4587432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Крупнейшая птица Крыма и Европы?</a:t>
            </a:r>
            <a:br>
              <a:rPr lang="ru-RU" sz="2800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28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br>
              <a:rPr lang="ru-RU" sz="2800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endParaRPr lang="ru-RU" sz="28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570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3AC97F-EC91-4AC0-AAD0-B8D1810272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ru-RU" dirty="0"/>
            </a:b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Какие цвета имеет флаг Республики Крым? </a:t>
            </a: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498016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969908-4396-49AF-9ACD-FFE9C26EA6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79910" y="1037492"/>
            <a:ext cx="6391828" cy="3543299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Крупнейшая птица Крыма и Европы – черный гриф, относится к семейству ястребиных. Это оседлая птица гор и предгорий. Размах крыльев взрослой особи достигает 3,5 м. В гнезде могут разместиться свободно два взрослых человека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7C93ADE-7F74-4D0B-A291-28C5A4199A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491" y="1273627"/>
            <a:ext cx="4137628" cy="3307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329675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3AC97F-EC91-4AC0-AAD0-B8D1810272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Самая маленькая птица Крыма? </a:t>
            </a:r>
            <a:b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endParaRPr lang="ru-RU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642883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C5752D7-D41D-411F-99A0-B083EFB608A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98" r="8963"/>
          <a:stretch/>
        </p:blipFill>
        <p:spPr>
          <a:xfrm>
            <a:off x="223935" y="1161662"/>
            <a:ext cx="3694924" cy="2869163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969908-4396-49AF-9ACD-FFE9C26EA6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63462" y="824593"/>
            <a:ext cx="8304603" cy="3543299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Королек –красноголовый и желтоголовый корольки из отряда воробьиных, имеющие длину всего 9 см.</a:t>
            </a:r>
            <a:b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endParaRPr lang="ru-RU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71411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969908-4396-49AF-9ACD-FFE9C26EA6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Государственный флаг Республики Крым представляет собой полотнище, состоящее из трёх горизонтально расположенных полос, представляющих традиционные славянские цвета: верхней — синего цвета, составляющей 1/6 ширины флага; средней — белого цвета, составляющей 2/3 ширины флага; нижней — красного цвета, составляющей 1/6 ширины флага</a:t>
            </a:r>
          </a:p>
        </p:txBody>
      </p:sp>
    </p:spTree>
    <p:extLst>
      <p:ext uri="{BB962C8B-B14F-4D97-AF65-F5344CB8AC3E}">
        <p14:creationId xmlns:p14="http://schemas.microsoft.com/office/powerpoint/2010/main" val="23898645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3AC97F-EC91-4AC0-AAD0-B8D1810272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Какой девиз написан на гербе Республики Крым?</a:t>
            </a:r>
          </a:p>
        </p:txBody>
      </p:sp>
    </p:spTree>
    <p:extLst>
      <p:ext uri="{BB962C8B-B14F-4D97-AF65-F5344CB8AC3E}">
        <p14:creationId xmlns:p14="http://schemas.microsoft.com/office/powerpoint/2010/main" val="6527921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969908-4396-49AF-9ACD-FFE9C26EA6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Щит увенчан восходящим солнцем и окружён двумя белыми колоннами, соединёнными сине-бело-красной лентой с девизом: «Процветание в единстве»</a:t>
            </a:r>
          </a:p>
        </p:txBody>
      </p:sp>
    </p:spTree>
    <p:extLst>
      <p:ext uri="{BB962C8B-B14F-4D97-AF65-F5344CB8AC3E}">
        <p14:creationId xmlns:p14="http://schemas.microsoft.com/office/powerpoint/2010/main" val="23943127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3AC97F-EC91-4AC0-AAD0-B8D1810272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В каком году Крым вошел в состав Российской империи? </a:t>
            </a:r>
            <a:br>
              <a:rPr lang="ru-RU" sz="3200" b="1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endParaRPr lang="ru-RU" sz="32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1021407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257</TotalTime>
  <Words>917</Words>
  <Application>Microsoft Office PowerPoint</Application>
  <PresentationFormat>Широкоэкранный</PresentationFormat>
  <Paragraphs>88</Paragraphs>
  <Slides>52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52</vt:i4>
      </vt:variant>
    </vt:vector>
  </HeadingPairs>
  <TitlesOfParts>
    <vt:vector size="57" baseType="lpstr">
      <vt:lpstr>Calibri</vt:lpstr>
      <vt:lpstr>Century Gothic</vt:lpstr>
      <vt:lpstr>Times New Roman</vt:lpstr>
      <vt:lpstr>Wingdings 3</vt:lpstr>
      <vt:lpstr>Сектор</vt:lpstr>
      <vt:lpstr>Презентация PowerPoint</vt:lpstr>
      <vt:lpstr>Презентация PowerPoint</vt:lpstr>
      <vt:lpstr>В каком году Крым воссоединился с РФ?  </vt:lpstr>
      <vt:lpstr>2014 </vt:lpstr>
      <vt:lpstr> Какие цвета имеет флаг Республики Крым? </vt:lpstr>
      <vt:lpstr>Государственный флаг Республики Крым представляет собой полотнище, состоящее из трёх горизонтально расположенных полос, представляющих традиционные славянские цвета: верхней — синего цвета, составляющей 1/6 ширины флага; средней — белого цвета, составляющей 2/3 ширины флага; нижней — красного цвета, составляющей 1/6 ширины флага</vt:lpstr>
      <vt:lpstr>Какой девиз написан на гербе Республики Крым?</vt:lpstr>
      <vt:lpstr>Щит увенчан восходящим солнцем и окружён двумя белыми колоннами, соединёнными сине-бело-красной лентой с девизом: «Процветание в единстве»</vt:lpstr>
      <vt:lpstr>В каком году Крым вошел в состав Российской империи?  </vt:lpstr>
      <vt:lpstr>8 (19 Апреля) 1873 года. </vt:lpstr>
      <vt:lpstr> Что изображено на гербе Республики Крым? </vt:lpstr>
      <vt:lpstr>Герб представляет собой в червлёном варяжском щите обращённого влево серебряного грифона, держащего в правой лапе раскрытую серебряную раковину с голубой жемчужиной.  </vt:lpstr>
      <vt:lpstr>Какими морями омывается Крымский полуостров? </vt:lpstr>
      <vt:lpstr>Черным и Азовским морями </vt:lpstr>
      <vt:lpstr> Самый глубокий каньон Крыма?  </vt:lpstr>
      <vt:lpstr>Большой Каньон</vt:lpstr>
      <vt:lpstr>Столица Крыма?   </vt:lpstr>
      <vt:lpstr>Симферополь</vt:lpstr>
      <vt:lpstr>  Какую протяженность имеет береговая линия Крыма?     </vt:lpstr>
      <vt:lpstr>Береговая линия Крыма составляет 1000 километров</vt:lpstr>
      <vt:lpstr>Самая посещаемая улица в Крыму? </vt:lpstr>
      <vt:lpstr>Набережная Ялты. В год по Набережной прогуливается свыше 700 тысяч гостей курорта, не считая самих ялтинцев. </vt:lpstr>
      <vt:lpstr>  Осадок какого цвета образует вода из источника Аджи-Су?   </vt:lpstr>
      <vt:lpstr>В Крыму есть черная вода — минеральная вода образующая черный осадок из источника Аджи-Су </vt:lpstr>
      <vt:lpstr>   Сколько дней не выпадали дожди в самый засушливой год на территории полуострова?    </vt:lpstr>
      <vt:lpstr>Самая продолжительная засуха в Крыму была зарегистрирована в 1947 году, тогда даже в горах почти 100 дней не выпадали дожди.</vt:lpstr>
      <vt:lpstr>Какая мощность у электростанции на солнечных батареях? </vt:lpstr>
      <vt:lpstr>В Крыму находится одна из самых мощных в мире электростанций на солнечных батареях. Электростанция была построена австрийцами в 2011-м году в селе Перово. Мощность станции составляет 100 МВт. </vt:lpstr>
      <vt:lpstr>Какая протяженность у самой длинной троллейбусной линии в мире? </vt:lpstr>
      <vt:lpstr>В Крыму проходит самый длинный троллейбусный маршрут на планете. Троллейбус ходит между Ялтой и Симферополем. Длина маршрута составляет 86 километров</vt:lpstr>
      <vt:lpstr>     Какая протяженность у самой короткой трамвайной ветки? В Крыму действует самая короткая трамвайная ветка в мире.       </vt:lpstr>
      <vt:lpstr>Трамвайную линию длиной 1800 метров построили 20 лет назад по заказу дирекции пансионата «Береговой» для перевозки отдыхающих, однако трамваем могут воспользоваться все желающие, таким образом, он является полноценным общественным транспортом</vt:lpstr>
      <vt:lpstr>В каком городе находится памятник затопленным кораблям?  </vt:lpstr>
      <vt:lpstr>           Севастополь   </vt:lpstr>
      <vt:lpstr>Города герои республики Крым?  </vt:lpstr>
      <vt:lpstr>  Керчь, Севастополь   </vt:lpstr>
      <vt:lpstr>    Самая ветренная точка полуострова?    </vt:lpstr>
      <vt:lpstr>      Вершина Ай-Петри — самая зрелищная и самая ветреная точка полуострова. Максимально зафиксированная на ней скорость ветра — 50 м/с. Канатная дорога, ведущая к вершине Ай-Петри, является самой протяженной безопорной воздушной дорогой на планете. Ее кабинки поднимаются на 850 метров, преодолев расстояние в 1,6 километра. При этом она признается одной из самых безопасных в мире.   </vt:lpstr>
      <vt:lpstr>Сколько астероидов было открыто крупнейшей в Европе астрофизической обсерватории, находящейся в Крыму?  </vt:lpstr>
      <vt:lpstr>      Крупнейшая в Европе астрофизическая обсерватория находится в Крыму, в посёлке Научном Бахчисарайского района. Первый телескоп здесь был установлен в 1949 году, и с тех пор здесь было открыто более 850 астероидов.      </vt:lpstr>
      <vt:lpstr>Какая Высота у Евпаторийского маяка? </vt:lpstr>
      <vt:lpstr>      Башня Евпаторийского маяка самая высокая в СНГ – 52 метра. Дальность действия главного фонаря достигает 20 миль.       </vt:lpstr>
      <vt:lpstr>Самая длинная змея Крыма? </vt:lpstr>
      <vt:lpstr>Самой длинной змеей Крыма и Европы является полоз желтобрюхий, длина которого достигает 1,5 метра. Длина самого крупного экземпляра желтобрюхого полоза, добытого в Крыму, составляла 2-х метров. </vt:lpstr>
      <vt:lpstr>Самое крупное хищное животное Крыма? </vt:lpstr>
      <vt:lpstr>Самое крупное хищное животное Крыма – лисица. В степной части полуострова обитает степная лиса, а в горной - горно-крымская лисица, которая любит селиться всюду: в норах барсуков, пещерах, трещинах скал. </vt:lpstr>
      <vt:lpstr>Самая быстрая птица, обитающая в Крыму? </vt:lpstr>
      <vt:lpstr>Сапсан из семейства соколиных. Размер его тела колеблется от 40 до 50 сантиметров, а в размахе крыльев нет и метра, но в падении, во время охоты, сапсан способен развивать скорость до 390 километров в час! </vt:lpstr>
      <vt:lpstr>Крупнейшая птица Крыма и Европы?   </vt:lpstr>
      <vt:lpstr>Крупнейшая птица Крыма и Европы – черный гриф, относится к семейству ястребиных. Это оседлая птица гор и предгорий. Размах крыльев взрослой особи достигает 3,5 м. В гнезде могут разместиться свободно два взрослых человека</vt:lpstr>
      <vt:lpstr>Самая маленькая птица Крыма?  </vt:lpstr>
      <vt:lpstr>Королек –красноголовый и желтоголовый корольки из отряда воробьиных, имеющие длину всего 9 см.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 Козиняшева</dc:creator>
  <cp:lastModifiedBy>Ольга Козиняшева</cp:lastModifiedBy>
  <cp:revision>24</cp:revision>
  <dcterms:created xsi:type="dcterms:W3CDTF">2021-05-31T04:57:17Z</dcterms:created>
  <dcterms:modified xsi:type="dcterms:W3CDTF">2022-03-18T07:12:41Z</dcterms:modified>
</cp:coreProperties>
</file>