
<file path=[Content_Types].xml><?xml version="1.0" encoding="utf-8"?>
<Types xmlns="http://schemas.openxmlformats.org/package/2006/content-types">
  <Default Extension="avi" ContentType="video/x-msvideo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80" r:id="rId2"/>
    <p:sldId id="288" r:id="rId3"/>
    <p:sldId id="259" r:id="rId4"/>
    <p:sldId id="287" r:id="rId5"/>
    <p:sldId id="282" r:id="rId6"/>
    <p:sldId id="272" r:id="rId7"/>
    <p:sldId id="265" r:id="rId8"/>
    <p:sldId id="267" r:id="rId9"/>
    <p:sldId id="279" r:id="rId10"/>
    <p:sldId id="275" r:id="rId11"/>
    <p:sldId id="281" r:id="rId12"/>
    <p:sldId id="290" r:id="rId13"/>
    <p:sldId id="289" r:id="rId14"/>
    <p:sldId id="292" r:id="rId15"/>
    <p:sldId id="291" r:id="rId16"/>
    <p:sldId id="284" r:id="rId17"/>
    <p:sldId id="270" r:id="rId18"/>
    <p:sldId id="271" r:id="rId19"/>
    <p:sldId id="278" r:id="rId2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85BD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015" autoAdjust="0"/>
    <p:restoredTop sz="94706" autoAdjust="0"/>
  </p:normalViewPr>
  <p:slideViewPr>
    <p:cSldViewPr snapToGrid="0">
      <p:cViewPr varScale="1">
        <p:scale>
          <a:sx n="81" d="100"/>
          <a:sy n="81" d="100"/>
        </p:scale>
        <p:origin x="43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62CF94-E4AA-4FB8-B6E3-A0ECE2152214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7A3BD1-77FA-4D25-B06D-22D46C9FFC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3112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ru-RU" altLang="ru-RU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920AD49C-784A-439C-A069-AE858101C33F}" type="slidenum">
              <a:rPr lang="ru-RU" altLang="ru-RU" smtClean="0"/>
              <a:pPr>
                <a:spcBef>
                  <a:spcPct val="0"/>
                </a:spcBef>
              </a:pPr>
              <a:t>13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886178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21945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41682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54861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9750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6411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29857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69199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37070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36825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78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853745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4684C2-7A69-4CB1-B5C5-D268D613E759}" type="datetimeFigureOut">
              <a:rPr lang="ru-RU" smtClean="0"/>
              <a:t>08.01.2023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D02568-8C6F-4985-94DC-6BE0623C2D1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81727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Разряды имен прилагательных</a:t>
            </a:r>
          </a:p>
        </p:txBody>
      </p:sp>
    </p:spTree>
    <p:extLst>
      <p:ext uri="{BB962C8B-B14F-4D97-AF65-F5344CB8AC3E}">
        <p14:creationId xmlns:p14="http://schemas.microsoft.com/office/powerpoint/2010/main" val="34679026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3999" y="109541"/>
            <a:ext cx="9144000" cy="714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200" b="1">
                <a:solidFill>
                  <a:schemeClr val="tx1"/>
                </a:solidFill>
              </a:rPr>
              <a:t>Решаем проблему, открываем новые знания</a:t>
            </a:r>
            <a:endParaRPr lang="ru-RU" altLang="ru-RU" sz="3200" b="1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738314" y="785813"/>
            <a:ext cx="721518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2800"/>
              <a:t>Посмотрите на схему.</a:t>
            </a:r>
          </a:p>
        </p:txBody>
      </p:sp>
      <p:sp>
        <p:nvSpPr>
          <p:cNvPr id="10" name="TextBox 9"/>
          <p:cNvSpPr txBox="1">
            <a:spLocks noChangeArrowheads="1"/>
          </p:cNvSpPr>
          <p:nvPr/>
        </p:nvSpPr>
        <p:spPr bwMode="auto">
          <a:xfrm>
            <a:off x="623944" y="1428750"/>
            <a:ext cx="11155680" cy="18158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2800" dirty="0"/>
              <a:t>                                     </a:t>
            </a:r>
            <a:r>
              <a:rPr lang="ru-RU" altLang="en-US" sz="2800" b="1" dirty="0"/>
              <a:t>разряды прилагательных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2800" dirty="0"/>
              <a:t>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2800" dirty="0"/>
              <a:t> 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2800" dirty="0"/>
              <a:t>         </a:t>
            </a:r>
            <a:r>
              <a:rPr lang="ru-RU" altLang="en-US" sz="28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качественные</a:t>
            </a:r>
            <a:r>
              <a:rPr lang="ru-RU" altLang="en-US" sz="2800" dirty="0"/>
              <a:t>             </a:t>
            </a:r>
            <a:r>
              <a:rPr lang="ru-RU" altLang="en-US" sz="2800" b="1" dirty="0">
                <a:solidFill>
                  <a:srgbClr val="FF0000"/>
                </a:solidFill>
              </a:rPr>
              <a:t>относительные           притяжательные</a:t>
            </a:r>
          </a:p>
        </p:txBody>
      </p:sp>
      <p:sp>
        <p:nvSpPr>
          <p:cNvPr id="6150" name="Line 6"/>
          <p:cNvSpPr>
            <a:spLocks noChangeShapeType="1"/>
          </p:cNvSpPr>
          <p:nvPr/>
        </p:nvSpPr>
        <p:spPr bwMode="auto">
          <a:xfrm flipH="1">
            <a:off x="3359151" y="1916114"/>
            <a:ext cx="1285875" cy="585787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7104064" y="1916113"/>
            <a:ext cx="1285875" cy="5715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ru-RU"/>
          </a:p>
        </p:txBody>
      </p:sp>
      <p:cxnSp>
        <p:nvCxnSpPr>
          <p:cNvPr id="15" name="Прямая со стрелкой 14"/>
          <p:cNvCxnSpPr>
            <a:cxnSpLocks noChangeShapeType="1"/>
          </p:cNvCxnSpPr>
          <p:nvPr/>
        </p:nvCxnSpPr>
        <p:spPr bwMode="auto">
          <a:xfrm rot="5400000">
            <a:off x="5559426" y="2236788"/>
            <a:ext cx="642937" cy="1588"/>
          </a:xfrm>
          <a:prstGeom prst="straightConnector1">
            <a:avLst/>
          </a:prstGeom>
          <a:noFill/>
          <a:ln w="38100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7" name="Выноска-облако 16"/>
          <p:cNvSpPr>
            <a:spLocks noChangeArrowheads="1"/>
          </p:cNvSpPr>
          <p:nvPr/>
        </p:nvSpPr>
        <p:spPr bwMode="auto">
          <a:xfrm flipH="1">
            <a:off x="2144163" y="3140070"/>
            <a:ext cx="2965450" cy="1224653"/>
          </a:xfrm>
          <a:prstGeom prst="cloudCallout">
            <a:avLst>
              <a:gd name="adj1" fmla="val -60410"/>
              <a:gd name="adj2" fmla="val 44401"/>
            </a:avLst>
          </a:prstGeom>
          <a:solidFill>
            <a:srgbClr val="FDEADA"/>
          </a:solidFill>
          <a:ln w="25400" algn="ctr">
            <a:solidFill>
              <a:srgbClr val="984807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2305294" y="3401077"/>
            <a:ext cx="2643187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2000" b="1" dirty="0"/>
              <a:t>Почему они так называются?</a:t>
            </a:r>
            <a:endParaRPr lang="ru-RU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19" name="Выноска-облако 18"/>
          <p:cNvSpPr>
            <a:spLocks noChangeArrowheads="1"/>
          </p:cNvSpPr>
          <p:nvPr/>
        </p:nvSpPr>
        <p:spPr bwMode="auto">
          <a:xfrm>
            <a:off x="7896224" y="3357562"/>
            <a:ext cx="4109310" cy="2382838"/>
          </a:xfrm>
          <a:prstGeom prst="cloudCallout">
            <a:avLst>
              <a:gd name="adj1" fmla="val -74507"/>
              <a:gd name="adj2" fmla="val 25209"/>
            </a:avLst>
          </a:prstGeom>
          <a:solidFill>
            <a:srgbClr val="E6E0EC"/>
          </a:solidFill>
          <a:ln w="25400" algn="ctr">
            <a:solidFill>
              <a:srgbClr val="403152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 dirty="0">
              <a:solidFill>
                <a:schemeClr val="l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8138647" y="3656837"/>
            <a:ext cx="34200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en-US" sz="1800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Обозначают различные качества предмета.</a:t>
            </a:r>
            <a:endParaRPr lang="ru-RU" altLang="en-US" sz="1800" dirty="0">
              <a:solidFill>
                <a:srgbClr val="008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4" name="Picture 2" descr="http://biblioteka-134.narod.ru/images/str_1/school200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0536" y="3761578"/>
            <a:ext cx="2710927" cy="30114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493108" y="4342372"/>
            <a:ext cx="315796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Обозначают признаки на основе отношений к другим предметом.</a:t>
            </a:r>
          </a:p>
        </p:txBody>
      </p:sp>
      <p:sp>
        <p:nvSpPr>
          <p:cNvPr id="21" name="Выноска-облако 20"/>
          <p:cNvSpPr>
            <a:spLocks noChangeArrowheads="1"/>
          </p:cNvSpPr>
          <p:nvPr/>
        </p:nvSpPr>
        <p:spPr bwMode="auto">
          <a:xfrm flipH="1">
            <a:off x="126997" y="4698999"/>
            <a:ext cx="4356099" cy="1701801"/>
          </a:xfrm>
          <a:prstGeom prst="cloudCallout">
            <a:avLst>
              <a:gd name="adj1" fmla="val -61474"/>
              <a:gd name="adj2" fmla="val -5752"/>
            </a:avLst>
          </a:prstGeom>
          <a:solidFill>
            <a:srgbClr val="FDEADA"/>
          </a:solidFill>
          <a:ln w="25400" algn="ctr">
            <a:solidFill>
              <a:srgbClr val="984807"/>
            </a:solidFill>
            <a:round/>
            <a:headEnd/>
            <a:tailEnd/>
          </a:ln>
        </p:spPr>
        <p:txBody>
          <a:bodyPr anchor="ctr"/>
          <a:lstStyle/>
          <a:p>
            <a:pPr algn="ctr">
              <a:defRPr/>
            </a:pPr>
            <a:endParaRPr lang="ru-RU">
              <a:solidFill>
                <a:schemeClr val="lt1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52741" y="5002892"/>
            <a:ext cx="42590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Обозначают признак  предмета </a:t>
            </a:r>
          </a:p>
          <a:p>
            <a:r>
              <a:rPr lang="ru-RU" b="1" dirty="0">
                <a:solidFill>
                  <a:srgbClr val="008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его принадлежности какому-нибудь человеку или     животному.</a:t>
            </a:r>
          </a:p>
        </p:txBody>
      </p:sp>
    </p:spTree>
    <p:extLst>
      <p:ext uri="{BB962C8B-B14F-4D97-AF65-F5344CB8AC3E}">
        <p14:creationId xmlns:p14="http://schemas.microsoft.com/office/powerpoint/2010/main" val="1840831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/>
      <p:bldP spid="19" grpId="0" animBg="1"/>
      <p:bldP spid="20" grpId="0"/>
      <p:bldP spid="5" grpId="0"/>
      <p:bldP spid="21" grpId="0" animBg="1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49296" y="309680"/>
            <a:ext cx="9625362" cy="705082"/>
          </a:xfrm>
          <a:solidFill>
            <a:schemeClr val="accent6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Разряды прилагательных по значению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245761"/>
            <a:ext cx="10515600" cy="4351338"/>
          </a:xfrm>
        </p:spPr>
        <p:txBody>
          <a:bodyPr/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Чтение 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99 с пометками на полях.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«+»  -  новое</a:t>
            </a:r>
            <a:endParaRPr lang="ru-RU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«- » - думал иначе</a:t>
            </a:r>
            <a:endParaRPr lang="ru-RU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«˅ » - знал</a:t>
            </a:r>
            <a:endParaRPr lang="ru-RU" sz="3200" dirty="0">
              <a:solidFill>
                <a:srgbClr val="0000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«! » - </a:t>
            </a:r>
            <a:r>
              <a:rPr lang="ru-RU" sz="32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учим</a:t>
            </a:r>
          </a:p>
          <a:p>
            <a:pPr marL="0" indent="0">
              <a:buNone/>
            </a:pPr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Выделяем  ключевые слова.</a:t>
            </a:r>
          </a:p>
          <a:p>
            <a:pPr marL="0" indent="0">
              <a:buNone/>
            </a:pPr>
            <a:endParaRPr lang="ru-RU" sz="3200" dirty="0">
              <a:solidFill>
                <a:srgbClr val="0000FF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728438" y="4473714"/>
            <a:ext cx="781700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Качественные</a:t>
            </a:r>
          </a:p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Относительные</a:t>
            </a:r>
          </a:p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Притяжательные</a:t>
            </a:r>
          </a:p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ризнак</a:t>
            </a:r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 большей и меньшей степени</a:t>
            </a:r>
            <a:endParaRPr lang="ru-RU" sz="28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18293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96682" y="399474"/>
            <a:ext cx="4954860" cy="592986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200" b="1" dirty="0">
                <a:solidFill>
                  <a:schemeClr val="tx1"/>
                </a:solidFill>
              </a:rPr>
              <a:t>Ура!  Подвигаемся!</a:t>
            </a:r>
          </a:p>
        </p:txBody>
      </p:sp>
      <p:pic>
        <p:nvPicPr>
          <p:cNvPr id="4" name="VideoJoiner141208153057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371600" y="1274762"/>
            <a:ext cx="9161813" cy="51535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0510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Прямая со стрелкой 32"/>
          <p:cNvCxnSpPr/>
          <p:nvPr/>
        </p:nvCxnSpPr>
        <p:spPr>
          <a:xfrm>
            <a:off x="5928055" y="4437220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1905000" y="914401"/>
            <a:ext cx="8610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>
                <a:latin typeface="Arial" panose="020B0604020202020204" pitchFamily="34" charset="0"/>
              </a:rPr>
              <a:t>Используя  материал таблицы, представьте новую информацию в виде текста.</a:t>
            </a:r>
          </a:p>
        </p:txBody>
      </p:sp>
      <p:sp>
        <p:nvSpPr>
          <p:cNvPr id="5127" name="AutoShape 7"/>
          <p:cNvSpPr>
            <a:spLocks noChangeArrowheads="1"/>
          </p:cNvSpPr>
          <p:nvPr/>
        </p:nvSpPr>
        <p:spPr bwMode="auto">
          <a:xfrm>
            <a:off x="2907565" y="1909850"/>
            <a:ext cx="6136888" cy="609600"/>
          </a:xfrm>
          <a:prstGeom prst="roundRect">
            <a:avLst>
              <a:gd name="adj" fmla="val 16667"/>
            </a:avLst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>
                <a:latin typeface="Arial" panose="020B0604020202020204" pitchFamily="34" charset="0"/>
              </a:rPr>
              <a:t>Разряды прилагательных по значению</a:t>
            </a:r>
          </a:p>
        </p:txBody>
      </p:sp>
      <p:sp>
        <p:nvSpPr>
          <p:cNvPr id="5131" name="Rectangle 11"/>
          <p:cNvSpPr>
            <a:spLocks noChangeArrowheads="1"/>
          </p:cNvSpPr>
          <p:nvPr/>
        </p:nvSpPr>
        <p:spPr bwMode="auto">
          <a:xfrm>
            <a:off x="825190" y="3581400"/>
            <a:ext cx="2984810" cy="9055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400" b="1" dirty="0">
                <a:latin typeface="Arial" charset="0"/>
                <a:cs typeface="Arial" charset="0"/>
              </a:rPr>
              <a:t>качественные</a:t>
            </a:r>
          </a:p>
        </p:txBody>
      </p:sp>
      <p:sp>
        <p:nvSpPr>
          <p:cNvPr id="5133" name="Rectangle 13"/>
          <p:cNvSpPr>
            <a:spLocks noChangeArrowheads="1"/>
          </p:cNvSpPr>
          <p:nvPr/>
        </p:nvSpPr>
        <p:spPr bwMode="auto">
          <a:xfrm>
            <a:off x="4544122" y="3619500"/>
            <a:ext cx="2767866" cy="8674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400" b="1" dirty="0">
                <a:latin typeface="Arial" charset="0"/>
                <a:cs typeface="Arial" charset="0"/>
              </a:rPr>
              <a:t>относительные</a:t>
            </a:r>
          </a:p>
        </p:txBody>
      </p:sp>
      <p:sp>
        <p:nvSpPr>
          <p:cNvPr id="5134" name="Line 14"/>
          <p:cNvSpPr>
            <a:spLocks noChangeShapeType="1"/>
          </p:cNvSpPr>
          <p:nvPr/>
        </p:nvSpPr>
        <p:spPr bwMode="auto">
          <a:xfrm flipH="1">
            <a:off x="3334214" y="2519450"/>
            <a:ext cx="1745689" cy="98574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3322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2DE1ADBD-31F1-4109-9796-4A8D5AD79B44}" type="slidenum">
              <a:rPr lang="ru-RU" altLang="en-US" sz="1400" b="1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13</a:t>
            </a:fld>
            <a:endParaRPr lang="ru-RU" altLang="en-US" sz="1400" b="1">
              <a:latin typeface="Arial" panose="020B0604020202020204" pitchFamily="34" charset="0"/>
            </a:endParaRPr>
          </a:p>
        </p:txBody>
      </p:sp>
      <p:pic>
        <p:nvPicPr>
          <p:cNvPr id="13323" name="Picture 1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40557" y="927410"/>
            <a:ext cx="1508125" cy="2251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825190" y="4906054"/>
            <a:ext cx="2984810" cy="1581972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choolBookC"/>
              </a:rPr>
              <a:t>1) признак в большей или меньшей степени</a:t>
            </a:r>
            <a:endParaRPr lang="ru-RU" sz="2200" dirty="0">
              <a:solidFill>
                <a:srgbClr val="000000"/>
              </a:solidFill>
              <a:latin typeface="SchoolBookC"/>
              <a:ea typeface="Times New Roman" panose="02020603050405020304" pitchFamily="18" charset="0"/>
              <a:cs typeface="SchoolBookC"/>
            </a:endParaRPr>
          </a:p>
          <a:p>
            <a:pPr>
              <a:buNone/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choolBookC"/>
              </a:rPr>
              <a:t>2) краткая форма</a:t>
            </a:r>
            <a:endParaRPr lang="ru-RU" sz="2200" dirty="0">
              <a:solidFill>
                <a:srgbClr val="000000"/>
              </a:solidFill>
              <a:latin typeface="SchoolBookC"/>
              <a:ea typeface="Times New Roman" panose="02020603050405020304" pitchFamily="18" charset="0"/>
              <a:cs typeface="SchoolBookC"/>
            </a:endParaRPr>
          </a:p>
          <a:p>
            <a:pPr>
              <a:buNone/>
            </a:pPr>
            <a:r>
              <a:rPr lang="ru-RU" sz="2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SchoolBookC"/>
              </a:rPr>
              <a:t>3) есть антоним</a:t>
            </a:r>
            <a:endParaRPr lang="ru-RU" sz="2200" dirty="0">
              <a:solidFill>
                <a:srgbClr val="000000"/>
              </a:solidFill>
              <a:latin typeface="SchoolBookC"/>
              <a:ea typeface="Times New Roman" panose="02020603050405020304" pitchFamily="18" charset="0"/>
              <a:cs typeface="SchoolBookC"/>
            </a:endParaRPr>
          </a:p>
        </p:txBody>
      </p:sp>
      <p:sp>
        <p:nvSpPr>
          <p:cNvPr id="15" name="Rectangle 13"/>
          <p:cNvSpPr>
            <a:spLocks noChangeArrowheads="1"/>
          </p:cNvSpPr>
          <p:nvPr/>
        </p:nvSpPr>
        <p:spPr bwMode="auto">
          <a:xfrm>
            <a:off x="8046110" y="3619500"/>
            <a:ext cx="2837480" cy="82935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  <a:defRPr/>
            </a:pPr>
            <a:r>
              <a:rPr lang="ru-RU" altLang="ru-RU" sz="2400" b="1" dirty="0">
                <a:latin typeface="Arial" charset="0"/>
                <a:cs typeface="Arial" charset="0"/>
              </a:rPr>
              <a:t>притяжательные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4544122" y="4944154"/>
            <a:ext cx="2712333" cy="646331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latin typeface="Arial" panose="020B0604020202020204" pitchFamily="34" charset="0"/>
              </a:rPr>
              <a:t>-</a:t>
            </a:r>
          </a:p>
        </p:txBody>
      </p:sp>
      <p:cxnSp>
        <p:nvCxnSpPr>
          <p:cNvPr id="5" name="Прямая со стрелкой 4"/>
          <p:cNvCxnSpPr>
            <a:stCxn id="5127" idx="2"/>
          </p:cNvCxnSpPr>
          <p:nvPr/>
        </p:nvCxnSpPr>
        <p:spPr>
          <a:xfrm>
            <a:off x="5976009" y="2519450"/>
            <a:ext cx="0" cy="1012699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/>
          <p:nvPr/>
        </p:nvCxnSpPr>
        <p:spPr>
          <a:xfrm>
            <a:off x="2453269" y="4448854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/>
          <p:nvPr/>
        </p:nvCxnSpPr>
        <p:spPr>
          <a:xfrm>
            <a:off x="9463668" y="4486954"/>
            <a:ext cx="0" cy="457200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7105690" y="2548732"/>
            <a:ext cx="1428711" cy="956466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Заголовок 1"/>
          <p:cNvSpPr txBox="1">
            <a:spLocks/>
          </p:cNvSpPr>
          <p:nvPr/>
        </p:nvSpPr>
        <p:spPr>
          <a:xfrm>
            <a:off x="2274618" y="154435"/>
            <a:ext cx="7402782" cy="705082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</p:spPr>
        <p:txBody>
          <a:bodyPr>
            <a:normAutofit fontScale="850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Разряды прилагательных по значению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8107501" y="4944153"/>
            <a:ext cx="2712333" cy="646331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b="1" dirty="0">
                <a:latin typeface="Arial" panose="020B0604020202020204" pitchFamily="34" charset="0"/>
              </a:rPr>
              <a:t>-</a:t>
            </a:r>
          </a:p>
        </p:txBody>
      </p:sp>
    </p:spTree>
    <p:extLst>
      <p:ext uri="{BB962C8B-B14F-4D97-AF65-F5344CB8AC3E}">
        <p14:creationId xmlns:p14="http://schemas.microsoft.com/office/powerpoint/2010/main" val="3227437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5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  <p:bldP spid="5127" grpId="0" animBg="1"/>
      <p:bldP spid="5131" grpId="0" animBg="1"/>
      <p:bldP spid="5133" grpId="0" animBg="1"/>
      <p:bldP spid="2" grpId="0" animBg="1"/>
      <p:bldP spid="15" grpId="0" animBg="1"/>
      <p:bldP spid="16" grpId="0" animBg="1"/>
      <p:bldP spid="3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3"/>
          <p:cNvSpPr>
            <a:spLocks noGrp="1"/>
          </p:cNvSpPr>
          <p:nvPr>
            <p:ph type="title"/>
          </p:nvPr>
        </p:nvSpPr>
        <p:spPr>
          <a:xfrm>
            <a:off x="2152650" y="365126"/>
            <a:ext cx="7886700" cy="549275"/>
          </a:xfrm>
        </p:spPr>
        <p:txBody>
          <a:bodyPr>
            <a:normAutofit fontScale="90000"/>
          </a:bodyPr>
          <a:lstStyle/>
          <a:p>
            <a:pPr algn="ctr" eaLnBrk="1" hangingPunct="1"/>
            <a:r>
              <a:rPr lang="ru-RU" altLang="ru-RU" b="1" dirty="0">
                <a:solidFill>
                  <a:srgbClr val="0000FF"/>
                </a:solidFill>
              </a:rPr>
              <a:t>Составим алгоритм</a:t>
            </a:r>
          </a:p>
        </p:txBody>
      </p:sp>
      <p:pic>
        <p:nvPicPr>
          <p:cNvPr id="17411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172" y="250902"/>
            <a:ext cx="1823688" cy="25548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288108" y="995006"/>
            <a:ext cx="3857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1. Задать вопрос</a:t>
            </a:r>
          </a:p>
        </p:txBody>
      </p:sp>
      <p:sp>
        <p:nvSpPr>
          <p:cNvPr id="4" name="Двойная стрелка влево/вверх 3"/>
          <p:cNvSpPr/>
          <p:nvPr/>
        </p:nvSpPr>
        <p:spPr>
          <a:xfrm rot="13267235">
            <a:off x="4999982" y="1659084"/>
            <a:ext cx="2077665" cy="1931284"/>
          </a:xfrm>
          <a:prstGeom prst="leftUpArrow">
            <a:avLst>
              <a:gd name="adj1" fmla="val 9352"/>
              <a:gd name="adj2" fmla="val 17391"/>
              <a:gd name="adj3" fmla="val 15364"/>
            </a:avLst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1839951" y="2852364"/>
            <a:ext cx="2869116" cy="434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1992351" y="3004764"/>
            <a:ext cx="2869116" cy="434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2152650" y="2928564"/>
            <a:ext cx="2869116" cy="4348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2" name="TextBox 11"/>
          <p:cNvSpPr txBox="1"/>
          <p:nvPr/>
        </p:nvSpPr>
        <p:spPr>
          <a:xfrm>
            <a:off x="6889999" y="2789319"/>
            <a:ext cx="2732049" cy="5222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2592651" y="2388876"/>
            <a:ext cx="2122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2.Какой?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780227" y="2313544"/>
            <a:ext cx="21224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/>
              <a:t>Чей?</a:t>
            </a:r>
          </a:p>
        </p:txBody>
      </p:sp>
      <p:sp>
        <p:nvSpPr>
          <p:cNvPr id="11" name="Стрелка вниз 10"/>
          <p:cNvSpPr/>
          <p:nvPr/>
        </p:nvSpPr>
        <p:spPr>
          <a:xfrm>
            <a:off x="8642753" y="2849887"/>
            <a:ext cx="468351" cy="923361"/>
          </a:xfrm>
          <a:prstGeom prst="downArrow">
            <a:avLst>
              <a:gd name="adj1" fmla="val 40476"/>
              <a:gd name="adj2" fmla="val 47619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8173467" y="3682238"/>
            <a:ext cx="35553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притяжательное </a:t>
            </a:r>
          </a:p>
        </p:txBody>
      </p:sp>
      <p:sp>
        <p:nvSpPr>
          <p:cNvPr id="19" name="Двойная стрелка влево/вверх 18"/>
          <p:cNvSpPr/>
          <p:nvPr/>
        </p:nvSpPr>
        <p:spPr>
          <a:xfrm rot="13267235">
            <a:off x="2820773" y="2952419"/>
            <a:ext cx="2077665" cy="1931284"/>
          </a:xfrm>
          <a:prstGeom prst="leftUpArrow">
            <a:avLst>
              <a:gd name="adj1" fmla="val 9352"/>
              <a:gd name="adj2" fmla="val 17391"/>
              <a:gd name="adj3" fmla="val 15364"/>
            </a:avLst>
          </a:prstGeom>
        </p:spPr>
        <p:style>
          <a:lnRef idx="3">
            <a:schemeClr val="lt1"/>
          </a:lnRef>
          <a:fillRef idx="1">
            <a:schemeClr val="dk1"/>
          </a:fillRef>
          <a:effectRef idx="1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/>
        </p:nvSpPr>
        <p:spPr>
          <a:xfrm>
            <a:off x="218028" y="3851925"/>
            <a:ext cx="315579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3. Есть</a:t>
            </a:r>
            <a:r>
              <a:rPr lang="ru-RU" sz="2800" b="1" dirty="0"/>
              <a:t> степени сравнения</a:t>
            </a:r>
          </a:p>
        </p:txBody>
      </p:sp>
      <p:sp>
        <p:nvSpPr>
          <p:cNvPr id="21" name="Стрелка вниз 20"/>
          <p:cNvSpPr/>
          <p:nvPr/>
        </p:nvSpPr>
        <p:spPr>
          <a:xfrm>
            <a:off x="1095840" y="4806032"/>
            <a:ext cx="468351" cy="923361"/>
          </a:xfrm>
          <a:prstGeom prst="downArrow">
            <a:avLst>
              <a:gd name="adj1" fmla="val 40476"/>
              <a:gd name="adj2" fmla="val 47619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/>
          <p:cNvSpPr txBox="1"/>
          <p:nvPr/>
        </p:nvSpPr>
        <p:spPr>
          <a:xfrm>
            <a:off x="308248" y="5999356"/>
            <a:ext cx="306557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качественное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43570" y="3937489"/>
            <a:ext cx="3312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00FF"/>
                </a:solidFill>
              </a:rPr>
              <a:t>Нет</a:t>
            </a:r>
            <a:r>
              <a:rPr lang="ru-RU" sz="2800" b="1" dirty="0"/>
              <a:t>  степеней сравнения</a:t>
            </a:r>
          </a:p>
        </p:txBody>
      </p:sp>
      <p:sp>
        <p:nvSpPr>
          <p:cNvPr id="24" name="Стрелка вниз 23"/>
          <p:cNvSpPr/>
          <p:nvPr/>
        </p:nvSpPr>
        <p:spPr>
          <a:xfrm>
            <a:off x="5615109" y="4806032"/>
            <a:ext cx="468351" cy="923361"/>
          </a:xfrm>
          <a:prstGeom prst="downArrow">
            <a:avLst>
              <a:gd name="adj1" fmla="val 40476"/>
              <a:gd name="adj2" fmla="val 47619"/>
            </a:avLst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TextBox 21"/>
          <p:cNvSpPr txBox="1"/>
          <p:nvPr/>
        </p:nvSpPr>
        <p:spPr>
          <a:xfrm>
            <a:off x="4861467" y="6012353"/>
            <a:ext cx="42875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/>
              <a:t>относительное</a:t>
            </a:r>
          </a:p>
        </p:txBody>
      </p:sp>
    </p:spTree>
    <p:extLst>
      <p:ext uri="{BB962C8B-B14F-4D97-AF65-F5344CB8AC3E}">
        <p14:creationId xmlns:p14="http://schemas.microsoft.com/office/powerpoint/2010/main" val="3705653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14" grpId="0"/>
      <p:bldP spid="11" grpId="0" animBg="1"/>
      <p:bldP spid="13" grpId="0"/>
      <p:bldP spid="19" grpId="0" animBg="1"/>
      <p:bldP spid="16" grpId="0"/>
      <p:bldP spid="21" grpId="0" animBg="1"/>
      <p:bldP spid="18" grpId="0"/>
      <p:bldP spid="20" grpId="0"/>
      <p:bldP spid="24" grpId="0" animBg="1"/>
      <p:bldP spid="2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186221"/>
            <a:ext cx="10972800" cy="1325563"/>
          </a:xfrm>
        </p:spPr>
        <p:txBody>
          <a:bodyPr>
            <a:normAutofit/>
          </a:bodyPr>
          <a:lstStyle/>
          <a:p>
            <a:r>
              <a:rPr lang="ru-RU" sz="3600" b="1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Произведите соответствие между прилагательным и его разрядом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08557" y="1809306"/>
            <a:ext cx="6682930" cy="4351338"/>
          </a:xfrm>
        </p:spPr>
        <p:txBody>
          <a:bodyPr>
            <a:no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задание, цирковой артист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Кошкин дом, заячий след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Морозный воздух, крепкий чай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Сладкий пирог, звонкий согласный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Морской прибой, сестрицын плащ</a:t>
            </a:r>
          </a:p>
          <a:p>
            <a:pPr marL="514350" indent="-514350">
              <a:buFont typeface="+mj-lt"/>
              <a:buAutoNum type="arabicPeriod"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Студенческий отряд, отцов дом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7890537" y="1973368"/>
            <a:ext cx="4159777" cy="2722598"/>
          </a:xfrm>
        </p:spPr>
        <p:txBody>
          <a:bodyPr>
            <a:noAutofit/>
          </a:bodyPr>
          <a:lstStyle/>
          <a:p>
            <a:pPr marL="514350" indent="-514350">
              <a:lnSpc>
                <a:spcPct val="150000"/>
              </a:lnSpc>
              <a:buFont typeface="+mj-lt"/>
              <a:buAutoNum type="alphaUcPeriod"/>
            </a:pPr>
            <a:r>
              <a:rPr lang="ru-RU" sz="3600" b="1" dirty="0">
                <a:solidFill>
                  <a:srgbClr val="0000FF"/>
                </a:solidFill>
              </a:rPr>
              <a:t>качественное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600" b="1" dirty="0">
                <a:solidFill>
                  <a:srgbClr val="0000FF"/>
                </a:solidFill>
              </a:rPr>
              <a:t>Б. относительное</a:t>
            </a:r>
          </a:p>
          <a:p>
            <a:pPr marL="0" indent="0">
              <a:lnSpc>
                <a:spcPct val="100000"/>
              </a:lnSpc>
              <a:buNone/>
            </a:pPr>
            <a:r>
              <a:rPr lang="ru-RU" sz="3600" b="1" dirty="0">
                <a:solidFill>
                  <a:srgbClr val="0000FF"/>
                </a:solidFill>
              </a:rPr>
              <a:t>В. притяжательное</a:t>
            </a:r>
          </a:p>
          <a:p>
            <a:pPr marL="514350" indent="-514350">
              <a:buFont typeface="+mj-lt"/>
              <a:buAutoNum type="alphaUcPeriod"/>
            </a:pPr>
            <a:endParaRPr lang="ru-RU" sz="3600" b="1" dirty="0">
              <a:solidFill>
                <a:srgbClr val="0000FF"/>
              </a:solidFill>
            </a:endParaRPr>
          </a:p>
        </p:txBody>
      </p:sp>
      <p:sp>
        <p:nvSpPr>
          <p:cNvPr id="5" name="Стрелка вправо с вырезом 4"/>
          <p:cNvSpPr/>
          <p:nvPr/>
        </p:nvSpPr>
        <p:spPr>
          <a:xfrm rot="1786291">
            <a:off x="6239093" y="2422857"/>
            <a:ext cx="1906454" cy="293101"/>
          </a:xfrm>
          <a:prstGeom prst="notchedRightArrow">
            <a:avLst>
              <a:gd name="adj1" fmla="val 29113"/>
              <a:gd name="adj2" fmla="val 50000"/>
            </a:avLst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FF0000"/>
              </a:solidFill>
            </a:endParaRPr>
          </a:p>
        </p:txBody>
      </p:sp>
      <p:sp>
        <p:nvSpPr>
          <p:cNvPr id="7" name="Стрелка вправо с вырезом 6"/>
          <p:cNvSpPr/>
          <p:nvPr/>
        </p:nvSpPr>
        <p:spPr>
          <a:xfrm rot="20174077" flipV="1">
            <a:off x="6415105" y="2731799"/>
            <a:ext cx="1509903" cy="125711"/>
          </a:xfrm>
          <a:prstGeom prst="notchedRightArrow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Стрелка вправо с вырезом 7"/>
          <p:cNvSpPr/>
          <p:nvPr/>
        </p:nvSpPr>
        <p:spPr>
          <a:xfrm rot="19978524" flipV="1">
            <a:off x="6665570" y="3008007"/>
            <a:ext cx="1697625" cy="159762"/>
          </a:xfrm>
          <a:prstGeom prst="notchedRightArrow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Стрелка вправо с вырезом 8"/>
          <p:cNvSpPr/>
          <p:nvPr/>
        </p:nvSpPr>
        <p:spPr>
          <a:xfrm rot="1602359" flipV="1">
            <a:off x="5078384" y="3089901"/>
            <a:ext cx="3055335" cy="116094"/>
          </a:xfrm>
          <a:prstGeom prst="notchedRightArrow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Стрелка вправо с вырезом 9"/>
          <p:cNvSpPr/>
          <p:nvPr/>
        </p:nvSpPr>
        <p:spPr>
          <a:xfrm rot="20298328">
            <a:off x="6682531" y="3646989"/>
            <a:ext cx="1937305" cy="159306"/>
          </a:xfrm>
          <a:prstGeom prst="notchedRightArrow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5039113" y="5452758"/>
            <a:ext cx="52241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1б 2в 3а 4а 5б 6в</a:t>
            </a:r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ru-RU" dirty="0"/>
              <a:t>б</a:t>
            </a:r>
            <a:fld id="{5B8C5165-A782-4FBF-A9BF-44FDA96DC523}" type="slidenum">
              <a:rPr lang="ru-RU" smtClean="0"/>
              <a:t>15</a:t>
            </a:fld>
            <a:endParaRPr lang="ru-RU" dirty="0"/>
          </a:p>
        </p:txBody>
      </p:sp>
      <p:sp>
        <p:nvSpPr>
          <p:cNvPr id="13" name="Стрелка вправо с вырезом 12"/>
          <p:cNvSpPr/>
          <p:nvPr/>
        </p:nvSpPr>
        <p:spPr>
          <a:xfrm rot="20780028">
            <a:off x="6291869" y="4315006"/>
            <a:ext cx="1870256" cy="160103"/>
          </a:xfrm>
          <a:prstGeom prst="notchedRightArrow">
            <a:avLst/>
          </a:prstGeom>
          <a:solidFill>
            <a:schemeClr val="tx1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3538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6" grpId="0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1562" y="2977376"/>
            <a:ext cx="10953750" cy="2966224"/>
          </a:xfrm>
        </p:spPr>
        <p:txBody>
          <a:bodyPr>
            <a:noAutofit/>
          </a:bodyPr>
          <a:lstStyle/>
          <a:p>
            <a:pPr marL="0" indent="0" algn="just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Худой старик с колючей щетиной на лице сидел в углу станционно­го буфета в </a:t>
            </a:r>
            <a:r>
              <a:rPr lang="ru-RU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Майори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Над береговым заливом полосами проносились зимние шквалы. У берегов стоял толстый лёд. Было слышно, как грохочет прибой, налетая на крепкую ледяную закраину.</a:t>
            </a:r>
            <a:endParaRPr lang="ru-RU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>
              <a:lnSpc>
                <a:spcPct val="107000"/>
              </a:lnSpc>
              <a:spcAft>
                <a:spcPts val="0"/>
              </a:spcAft>
              <a:buNone/>
            </a:pPr>
            <a:r>
              <a:rPr lang="ru-RU" sz="3200" i="1" spc="1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(По К.Г.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Паустовскому)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ru-RU" sz="32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341756" y="219386"/>
            <a:ext cx="7595838" cy="750770"/>
          </a:xfrm>
          <a:solidFill>
            <a:schemeClr val="accent6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Применяем новые знания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843561" y="1356149"/>
            <a:ext cx="884105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Выпишите из текста имена прилагательные, определите разряд прилагательных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78" y="1062154"/>
            <a:ext cx="2233960" cy="1675470"/>
          </a:xfrm>
          <a:prstGeom prst="rect">
            <a:avLst/>
          </a:prstGeom>
        </p:spPr>
      </p:pic>
      <p:sp>
        <p:nvSpPr>
          <p:cNvPr id="8" name="Объект 2"/>
          <p:cNvSpPr txBox="1">
            <a:spLocks/>
          </p:cNvSpPr>
          <p:nvPr/>
        </p:nvSpPr>
        <p:spPr>
          <a:xfrm>
            <a:off x="511562" y="2977376"/>
            <a:ext cx="10953750" cy="29662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ru-RU" sz="3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Худой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старик с 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колючей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щетиной на лице сидел в углу 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станционно­го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буфета в </a:t>
            </a:r>
            <a:r>
              <a:rPr lang="ru-RU" sz="3200" dirty="0" err="1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Майори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Над 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береговым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заливом полосами проносились 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зимние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шквалы. У берегов стоял 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толстый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лёд. Было слышно, как грохочет прибой, налетая на крепкую </a:t>
            </a:r>
            <a:r>
              <a:rPr lang="ru-RU" sz="3200" dirty="0">
                <a:solidFill>
                  <a:srgbClr val="FF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ледяную</a:t>
            </a:r>
            <a:r>
              <a:rPr lang="ru-RU" sz="3200" dirty="0">
                <a:solidFill>
                  <a:srgbClr val="000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закраину.</a:t>
            </a:r>
            <a:endParaRPr lang="ru-RU" sz="32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r">
              <a:lnSpc>
                <a:spcPct val="107000"/>
              </a:lnSpc>
              <a:buFont typeface="Arial" panose="020B0604020202020204" pitchFamily="34" charset="0"/>
              <a:buNone/>
            </a:pPr>
            <a:r>
              <a:rPr lang="ru-RU" sz="3200" i="1" spc="15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(По К.Г.</a:t>
            </a:r>
            <a:r>
              <a:rPr lang="ru-RU" sz="32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Паустовскому)</a:t>
            </a:r>
            <a:endParaRPr lang="ru-RU" sz="32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buFont typeface="Arial" panose="020B0604020202020204" pitchFamily="34" charset="0"/>
              <a:buNone/>
            </a:pP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273302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86950" y="4884737"/>
            <a:ext cx="1879600" cy="1812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1981200" y="1143001"/>
            <a:ext cx="83058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400" dirty="0"/>
              <a:t>Найдите «лишнее» слово в каждой строке. 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4343400" y="5791200"/>
            <a:ext cx="2743200" cy="533400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defRPr/>
            </a:pPr>
            <a:r>
              <a:rPr lang="ru-RU" altLang="ru-RU" sz="2000"/>
              <a:t>Проверьте себя.</a:t>
            </a:r>
          </a:p>
        </p:txBody>
      </p:sp>
      <p:sp>
        <p:nvSpPr>
          <p:cNvPr id="10" name="Блок-схема: альтернативный процесс 9"/>
          <p:cNvSpPr/>
          <p:nvPr/>
        </p:nvSpPr>
        <p:spPr>
          <a:xfrm>
            <a:off x="1202471" y="2035099"/>
            <a:ext cx="10015656" cy="3048000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800" b="1" dirty="0"/>
              <a:t>1.  тихий, тонкий, предосенний, сухой;</a:t>
            </a:r>
          </a:p>
          <a:p>
            <a:pPr eaLnBrk="1" hangingPunct="1">
              <a:defRPr/>
            </a:pPr>
            <a:endParaRPr lang="ru-RU" altLang="ru-RU" sz="2800" b="1" dirty="0"/>
          </a:p>
          <a:p>
            <a:pPr eaLnBrk="1" hangingPunct="1">
              <a:buFontTx/>
              <a:buAutoNum type="arabicPeriod" startAt="2"/>
              <a:defRPr/>
            </a:pPr>
            <a:r>
              <a:rPr lang="ru-RU" altLang="ru-RU" sz="2800" b="1" dirty="0"/>
              <a:t> желтый, верный, бледный, песчаный;</a:t>
            </a:r>
          </a:p>
          <a:p>
            <a:pPr eaLnBrk="1" hangingPunct="1">
              <a:defRPr/>
            </a:pPr>
            <a:endParaRPr lang="ru-RU" altLang="ru-RU" sz="2800" b="1" dirty="0"/>
          </a:p>
          <a:p>
            <a:pPr eaLnBrk="1" hangingPunct="1">
              <a:defRPr/>
            </a:pPr>
            <a:r>
              <a:rPr lang="ru-RU" altLang="ru-RU" sz="2800" b="1" dirty="0"/>
              <a:t>3. прекрасный, превосходный, чудесный, премилый</a:t>
            </a: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2648414" y="238823"/>
            <a:ext cx="6490009" cy="71367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Рефлексия</a:t>
            </a:r>
          </a:p>
        </p:txBody>
      </p:sp>
      <p:sp>
        <p:nvSpPr>
          <p:cNvPr id="11" name="Блок-схема: альтернативный процесс 10"/>
          <p:cNvSpPr/>
          <p:nvPr/>
        </p:nvSpPr>
        <p:spPr>
          <a:xfrm>
            <a:off x="1202471" y="2035099"/>
            <a:ext cx="10015656" cy="3048000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ru-RU" altLang="ru-RU" sz="2800" b="1" dirty="0"/>
              <a:t>1.  тихий, тонкий, </a:t>
            </a:r>
            <a:r>
              <a:rPr lang="ru-RU" altLang="ru-RU" sz="2800" b="1" dirty="0">
                <a:solidFill>
                  <a:srgbClr val="FF0000"/>
                </a:solidFill>
              </a:rPr>
              <a:t>предосенний</a:t>
            </a:r>
            <a:r>
              <a:rPr lang="ru-RU" altLang="ru-RU" sz="2800" b="1" dirty="0"/>
              <a:t>, сухой;</a:t>
            </a:r>
          </a:p>
          <a:p>
            <a:pPr eaLnBrk="1" hangingPunct="1">
              <a:defRPr/>
            </a:pPr>
            <a:endParaRPr lang="ru-RU" altLang="ru-RU" sz="2800" b="1" dirty="0"/>
          </a:p>
          <a:p>
            <a:pPr eaLnBrk="1" hangingPunct="1">
              <a:buFontTx/>
              <a:buAutoNum type="arabicPeriod" startAt="2"/>
              <a:defRPr/>
            </a:pPr>
            <a:r>
              <a:rPr lang="ru-RU" altLang="ru-RU" sz="2800" b="1" dirty="0"/>
              <a:t> желтый, верный, бледный, </a:t>
            </a:r>
            <a:r>
              <a:rPr lang="ru-RU" altLang="ru-RU" sz="2800" b="1" dirty="0">
                <a:solidFill>
                  <a:srgbClr val="FF0000"/>
                </a:solidFill>
              </a:rPr>
              <a:t>песчаный</a:t>
            </a:r>
            <a:r>
              <a:rPr lang="ru-RU" altLang="ru-RU" sz="2800" b="1" dirty="0"/>
              <a:t>;</a:t>
            </a:r>
          </a:p>
          <a:p>
            <a:pPr eaLnBrk="1" hangingPunct="1">
              <a:defRPr/>
            </a:pPr>
            <a:endParaRPr lang="ru-RU" altLang="ru-RU" sz="2800" b="1" dirty="0"/>
          </a:p>
          <a:p>
            <a:pPr eaLnBrk="1" hangingPunct="1">
              <a:defRPr/>
            </a:pPr>
            <a:r>
              <a:rPr lang="ru-RU" altLang="ru-RU" sz="2800" b="1" dirty="0"/>
              <a:t>3. прекрасный, превосходный, </a:t>
            </a:r>
            <a:r>
              <a:rPr lang="ru-RU" altLang="ru-RU" sz="2800" b="1" dirty="0">
                <a:solidFill>
                  <a:srgbClr val="FF0000"/>
                </a:solidFill>
              </a:rPr>
              <a:t>чудесный</a:t>
            </a:r>
            <a:r>
              <a:rPr lang="ru-RU" altLang="ru-RU" sz="2800" b="1" dirty="0"/>
              <a:t>, премилый</a:t>
            </a:r>
          </a:p>
        </p:txBody>
      </p:sp>
      <p:pic>
        <p:nvPicPr>
          <p:cNvPr id="12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6600" y="207666"/>
            <a:ext cx="1244600" cy="187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902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7" grpId="0" animBg="1"/>
      <p:bldP spid="10" grpId="0" uiExpand="1" build="p" animBg="1"/>
      <p:bldP spid="11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b="1">
                <a:solidFill>
                  <a:srgbClr val="C00000"/>
                </a:solidFill>
              </a:rPr>
              <a:t>Самоанализ</a:t>
            </a:r>
            <a:endParaRPr lang="en-US" altLang="ru-RU" b="1">
              <a:solidFill>
                <a:srgbClr val="C0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7625" y="2524126"/>
            <a:ext cx="7886700" cy="2093913"/>
          </a:xfrm>
        </p:spPr>
        <p:txBody>
          <a:bodyPr rtlCol="0">
            <a:normAutofit/>
          </a:bodyPr>
          <a:lstStyle/>
          <a:p>
            <a:pPr marL="0" indent="0">
              <a:buNone/>
              <a:defRPr/>
            </a:pPr>
            <a:r>
              <a:rPr lang="ru-RU" sz="3600" b="1" dirty="0"/>
              <a:t>                     Теперь я могу…</a:t>
            </a:r>
          </a:p>
          <a:p>
            <a:pPr marL="0" indent="0" algn="ctr">
              <a:buNone/>
              <a:defRPr/>
            </a:pPr>
            <a:r>
              <a:rPr lang="ru-RU" sz="3600" b="1" dirty="0"/>
              <a:t>Меня удивило…</a:t>
            </a:r>
          </a:p>
          <a:p>
            <a:pPr marL="0" indent="0">
              <a:buNone/>
              <a:defRPr/>
            </a:pPr>
            <a:r>
              <a:rPr lang="ru-RU" sz="3600" b="1" dirty="0"/>
              <a:t>                      Было трудно…</a:t>
            </a:r>
          </a:p>
          <a:p>
            <a:pPr>
              <a:buNone/>
              <a:defRPr/>
            </a:pPr>
            <a:endParaRPr lang="en-US" sz="2700" b="1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7C6EB5-37FB-4999-84A9-F322785B5475}" type="slidenum">
              <a:rPr lang="ru-RU"/>
              <a:pPr>
                <a:defRPr/>
              </a:pPr>
              <a:t>18</a:t>
            </a:fld>
            <a:endParaRPr lang="ru-RU"/>
          </a:p>
        </p:txBody>
      </p:sp>
      <p:pic>
        <p:nvPicPr>
          <p:cNvPr id="2048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036763"/>
            <a:ext cx="3124200" cy="416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6800" y="258763"/>
            <a:ext cx="1854200" cy="279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329577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Домашнее задание</a:t>
            </a: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§ 99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Упр. </a:t>
            </a:r>
            <a:r>
              <a:rPr lang="ru-RU" sz="3600" dirty="0"/>
              <a:t>366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Тест «</a:t>
            </a:r>
            <a:r>
              <a:rPr lang="ru-RU" sz="3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ЯКласс</a:t>
            </a: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5293092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marina\My Documents\2920325-3d-person--puppet-with-an-orange-megaphone-objects-over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616455" cy="208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903642" y="2086984"/>
            <a:ext cx="10298654" cy="4916245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600" b="1" dirty="0"/>
              <a:t>Прилагательное – это…, которая  отвечает  на вопросы …  или …</a:t>
            </a:r>
          </a:p>
          <a:p>
            <a:pPr marL="514350" indent="-514350">
              <a:buAutoNum type="arabicPeriod"/>
            </a:pPr>
            <a:r>
              <a:rPr lang="ru-RU" sz="3600" b="1" dirty="0"/>
              <a:t>Общее грамматическое значение прилагательного - …  … .</a:t>
            </a:r>
          </a:p>
          <a:p>
            <a:pPr marL="514350" indent="-514350">
              <a:buAutoNum type="arabicPeriod"/>
            </a:pPr>
            <a:r>
              <a:rPr lang="ru-RU" sz="3600" b="1" dirty="0"/>
              <a:t>Прилагательное изменяется по …, …, … .</a:t>
            </a:r>
          </a:p>
          <a:p>
            <a:pPr marL="514350" indent="-514350">
              <a:buAutoNum type="arabicPeriod"/>
            </a:pPr>
            <a:r>
              <a:rPr lang="ru-RU" sz="3600" b="1" dirty="0"/>
              <a:t>Начальная форма прилагательного - …, …, … .</a:t>
            </a:r>
          </a:p>
          <a:p>
            <a:pPr marL="514350" indent="-514350">
              <a:buAutoNum type="arabicPeriod"/>
            </a:pPr>
            <a:r>
              <a:rPr lang="ru-RU" sz="3600" b="1" dirty="0"/>
              <a:t>Прилагательные … с существительными в …, …, … .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en-US" dirty="0"/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2800575" y="399826"/>
            <a:ext cx="7924800" cy="609600"/>
          </a:xfrm>
          <a:prstGeom prst="roundRect">
            <a:avLst>
              <a:gd name="adj" fmla="val 1041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C00000"/>
                </a:solidFill>
              </a:rPr>
              <a:t>Вспоминаем то, что знаем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02326" y="1255817"/>
            <a:ext cx="5921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Обсуждаем в парах</a:t>
            </a:r>
          </a:p>
        </p:txBody>
      </p:sp>
    </p:spTree>
    <p:extLst>
      <p:ext uri="{BB962C8B-B14F-4D97-AF65-F5344CB8AC3E}">
        <p14:creationId xmlns:p14="http://schemas.microsoft.com/office/powerpoint/2010/main" val="40221686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marina\My Documents\2920325-3d-person--puppet-with-an-orange-megaphone-objects-over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616455" cy="208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903642" y="2086984"/>
            <a:ext cx="10298654" cy="3934675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b="1" dirty="0"/>
              <a:t>Прилагательное – это </a:t>
            </a:r>
            <a:r>
              <a:rPr lang="ru-RU" b="1" dirty="0">
                <a:solidFill>
                  <a:schemeClr val="bg1"/>
                </a:solidFill>
              </a:rPr>
              <a:t>самостоятельная часть речи</a:t>
            </a:r>
            <a:r>
              <a:rPr lang="ru-RU" b="1" dirty="0"/>
              <a:t>, которая  отвечает  на вопросы </a:t>
            </a:r>
            <a:r>
              <a:rPr lang="ru-RU" b="1" dirty="0">
                <a:solidFill>
                  <a:schemeClr val="bg1"/>
                </a:solidFill>
              </a:rPr>
              <a:t>какой</a:t>
            </a:r>
            <a:r>
              <a:rPr lang="ru-RU" b="1" dirty="0"/>
              <a:t>  или </a:t>
            </a:r>
            <a:r>
              <a:rPr lang="ru-RU" b="1" dirty="0">
                <a:solidFill>
                  <a:schemeClr val="bg1"/>
                </a:solidFill>
              </a:rPr>
              <a:t>чей</a:t>
            </a:r>
            <a:r>
              <a:rPr lang="ru-RU" b="1" dirty="0"/>
              <a:t>?</a:t>
            </a:r>
          </a:p>
          <a:p>
            <a:pPr marL="514350" indent="-514350">
              <a:buAutoNum type="arabicPeriod"/>
            </a:pPr>
            <a:r>
              <a:rPr lang="ru-RU" b="1" dirty="0"/>
              <a:t>Общее грамматическое значение прилагательного – </a:t>
            </a:r>
            <a:r>
              <a:rPr lang="ru-RU" b="1" dirty="0">
                <a:solidFill>
                  <a:schemeClr val="bg1"/>
                </a:solidFill>
              </a:rPr>
              <a:t>признак предмета</a:t>
            </a:r>
            <a:r>
              <a:rPr lang="ru-RU" b="1" dirty="0"/>
              <a:t>.</a:t>
            </a:r>
          </a:p>
          <a:p>
            <a:pPr marL="514350" indent="-514350">
              <a:buAutoNum type="arabicPeriod"/>
            </a:pPr>
            <a:r>
              <a:rPr lang="ru-RU" b="1" dirty="0"/>
              <a:t>Прилагательное изменяется по </a:t>
            </a:r>
            <a:r>
              <a:rPr lang="ru-RU" b="1" dirty="0">
                <a:solidFill>
                  <a:schemeClr val="bg1"/>
                </a:solidFill>
              </a:rPr>
              <a:t>родам, числам, падежам</a:t>
            </a:r>
            <a:r>
              <a:rPr lang="ru-RU" b="1" dirty="0"/>
              <a:t>.</a:t>
            </a:r>
          </a:p>
          <a:p>
            <a:pPr marL="514350" indent="-514350">
              <a:buAutoNum type="arabicPeriod"/>
            </a:pPr>
            <a:r>
              <a:rPr lang="ru-RU" b="1" dirty="0"/>
              <a:t>Начальная форма прилагательного – </a:t>
            </a:r>
            <a:r>
              <a:rPr lang="ru-RU" b="1" dirty="0">
                <a:solidFill>
                  <a:schemeClr val="bg1"/>
                </a:solidFill>
              </a:rPr>
              <a:t>им. п., </a:t>
            </a:r>
            <a:r>
              <a:rPr lang="ru-RU" b="1" dirty="0" err="1">
                <a:solidFill>
                  <a:schemeClr val="bg1"/>
                </a:solidFill>
              </a:rPr>
              <a:t>м.р</a:t>
            </a:r>
            <a:r>
              <a:rPr lang="ru-RU" b="1" dirty="0">
                <a:solidFill>
                  <a:schemeClr val="bg1"/>
                </a:solidFill>
              </a:rPr>
              <a:t>., </a:t>
            </a:r>
            <a:r>
              <a:rPr lang="ru-RU" b="1" dirty="0" err="1">
                <a:solidFill>
                  <a:schemeClr val="bg1"/>
                </a:solidFill>
              </a:rPr>
              <a:t>ед.ч</a:t>
            </a:r>
            <a:r>
              <a:rPr lang="ru-RU" b="1" dirty="0">
                <a:solidFill>
                  <a:schemeClr val="bg1"/>
                </a:solidFill>
              </a:rPr>
              <a:t>. </a:t>
            </a:r>
            <a:r>
              <a:rPr lang="ru-RU" b="1" dirty="0"/>
              <a:t>.</a:t>
            </a:r>
          </a:p>
          <a:p>
            <a:pPr marL="514350" indent="-514350">
              <a:buAutoNum type="arabicPeriod"/>
            </a:pPr>
            <a:r>
              <a:rPr lang="ru-RU" b="1" dirty="0"/>
              <a:t>Прилагательные </a:t>
            </a:r>
            <a:r>
              <a:rPr lang="ru-RU" b="1" dirty="0">
                <a:solidFill>
                  <a:schemeClr val="bg1"/>
                </a:solidFill>
              </a:rPr>
              <a:t>согласуются </a:t>
            </a:r>
            <a:r>
              <a:rPr lang="ru-RU" b="1" dirty="0"/>
              <a:t>с существительными </a:t>
            </a:r>
            <a:r>
              <a:rPr lang="ru-RU" b="1" dirty="0">
                <a:solidFill>
                  <a:schemeClr val="bg1"/>
                </a:solidFill>
              </a:rPr>
              <a:t>в роде, числе, падеже</a:t>
            </a:r>
            <a:r>
              <a:rPr lang="ru-RU" b="1" dirty="0"/>
              <a:t>.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en-US" dirty="0"/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2800575" y="399826"/>
            <a:ext cx="7924800" cy="609600"/>
          </a:xfrm>
          <a:prstGeom prst="roundRect">
            <a:avLst>
              <a:gd name="adj" fmla="val 1041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C00000"/>
                </a:solidFill>
              </a:rPr>
              <a:t>Вспоминаем то, что знаем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3802326" y="1255817"/>
            <a:ext cx="59212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Обсуждаем в парах</a:t>
            </a:r>
          </a:p>
        </p:txBody>
      </p:sp>
      <p:sp>
        <p:nvSpPr>
          <p:cNvPr id="8" name="Content Placeholder 5"/>
          <p:cNvSpPr>
            <a:spLocks noGrp="1"/>
          </p:cNvSpPr>
          <p:nvPr>
            <p:ph sz="half" idx="4294967295"/>
          </p:nvPr>
        </p:nvSpPr>
        <p:spPr>
          <a:xfrm>
            <a:off x="903642" y="2086983"/>
            <a:ext cx="10298654" cy="3934675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b="1" dirty="0"/>
              <a:t>Прилагательное – это </a:t>
            </a:r>
            <a:r>
              <a:rPr lang="ru-RU" b="1" dirty="0">
                <a:solidFill>
                  <a:srgbClr val="FF0000"/>
                </a:solidFill>
              </a:rPr>
              <a:t>самостоятельная часть речи</a:t>
            </a:r>
            <a:r>
              <a:rPr lang="ru-RU" b="1" dirty="0"/>
              <a:t>, которая  отвечает  на вопросы </a:t>
            </a:r>
            <a:r>
              <a:rPr lang="ru-RU" b="1" dirty="0">
                <a:solidFill>
                  <a:srgbClr val="FF0000"/>
                </a:solidFill>
              </a:rPr>
              <a:t>какой</a:t>
            </a:r>
            <a:r>
              <a:rPr lang="ru-RU" b="1" dirty="0"/>
              <a:t>  или </a:t>
            </a:r>
            <a:r>
              <a:rPr lang="ru-RU" b="1" dirty="0">
                <a:solidFill>
                  <a:srgbClr val="FF0000"/>
                </a:solidFill>
              </a:rPr>
              <a:t>чей</a:t>
            </a:r>
            <a:r>
              <a:rPr lang="ru-RU" b="1" dirty="0"/>
              <a:t>?</a:t>
            </a:r>
          </a:p>
          <a:p>
            <a:pPr marL="514350" indent="-514350">
              <a:buAutoNum type="arabicPeriod"/>
            </a:pPr>
            <a:r>
              <a:rPr lang="ru-RU" b="1" dirty="0"/>
              <a:t>Общее грамматическое значение прилагательного – </a:t>
            </a:r>
            <a:r>
              <a:rPr lang="ru-RU" b="1" dirty="0">
                <a:solidFill>
                  <a:srgbClr val="FF0000"/>
                </a:solidFill>
              </a:rPr>
              <a:t>признак предмета</a:t>
            </a:r>
            <a:r>
              <a:rPr lang="ru-RU" b="1" dirty="0"/>
              <a:t>.</a:t>
            </a:r>
          </a:p>
          <a:p>
            <a:pPr marL="514350" indent="-514350">
              <a:buAutoNum type="arabicPeriod"/>
            </a:pPr>
            <a:r>
              <a:rPr lang="ru-RU" b="1" dirty="0"/>
              <a:t>Прилагательное изменяется по </a:t>
            </a:r>
            <a:r>
              <a:rPr lang="ru-RU" b="1" dirty="0">
                <a:solidFill>
                  <a:srgbClr val="FF0000"/>
                </a:solidFill>
              </a:rPr>
              <a:t>родам, числам, падежам</a:t>
            </a:r>
            <a:r>
              <a:rPr lang="ru-RU" b="1" dirty="0"/>
              <a:t>.</a:t>
            </a:r>
          </a:p>
          <a:p>
            <a:pPr marL="514350" indent="-514350">
              <a:buAutoNum type="arabicPeriod"/>
            </a:pPr>
            <a:r>
              <a:rPr lang="ru-RU" b="1" dirty="0"/>
              <a:t>Начальная форма прилагательного – </a:t>
            </a:r>
            <a:r>
              <a:rPr lang="ru-RU" b="1" dirty="0">
                <a:solidFill>
                  <a:srgbClr val="FF0000"/>
                </a:solidFill>
              </a:rPr>
              <a:t>им. п., </a:t>
            </a:r>
            <a:r>
              <a:rPr lang="ru-RU" b="1" dirty="0" err="1">
                <a:solidFill>
                  <a:srgbClr val="FF0000"/>
                </a:solidFill>
              </a:rPr>
              <a:t>м.р</a:t>
            </a:r>
            <a:r>
              <a:rPr lang="ru-RU" b="1" dirty="0">
                <a:solidFill>
                  <a:srgbClr val="FF0000"/>
                </a:solidFill>
              </a:rPr>
              <a:t>., </a:t>
            </a:r>
            <a:r>
              <a:rPr lang="ru-RU" b="1" dirty="0" err="1">
                <a:solidFill>
                  <a:srgbClr val="FF0000"/>
                </a:solidFill>
              </a:rPr>
              <a:t>ед.ч</a:t>
            </a:r>
            <a:r>
              <a:rPr lang="ru-RU" b="1" dirty="0">
                <a:solidFill>
                  <a:srgbClr val="FF0000"/>
                </a:solidFill>
              </a:rPr>
              <a:t>.</a:t>
            </a:r>
            <a:r>
              <a:rPr lang="ru-RU" b="1" dirty="0"/>
              <a:t> .</a:t>
            </a:r>
          </a:p>
          <a:p>
            <a:pPr marL="514350" indent="-514350">
              <a:buAutoNum type="arabicPeriod"/>
            </a:pPr>
            <a:r>
              <a:rPr lang="ru-RU" b="1" dirty="0"/>
              <a:t>Прилагательные </a:t>
            </a:r>
            <a:r>
              <a:rPr lang="ru-RU" b="1" dirty="0">
                <a:solidFill>
                  <a:srgbClr val="FF0000"/>
                </a:solidFill>
              </a:rPr>
              <a:t>согласуются</a:t>
            </a:r>
            <a:r>
              <a:rPr lang="ru-RU" b="1" dirty="0"/>
              <a:t> с существительными </a:t>
            </a:r>
            <a:r>
              <a:rPr lang="ru-RU" b="1" dirty="0">
                <a:solidFill>
                  <a:srgbClr val="FF0000"/>
                </a:solidFill>
              </a:rPr>
              <a:t>в роде, числе, падеже</a:t>
            </a:r>
            <a:r>
              <a:rPr lang="ru-RU" b="1" dirty="0"/>
              <a:t>.</a:t>
            </a:r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ru-RU" dirty="0"/>
          </a:p>
          <a:p>
            <a:pPr marL="514350" indent="-514350">
              <a:buAutoNum type="arabicPeriod"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400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C:\Documents and Settings\marina\My Documents\2920325-3d-person--puppet-with-an-orange-megaphone-objects-over-whit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2616455" cy="2086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Content Placeholder 5"/>
          <p:cNvSpPr>
            <a:spLocks noGrp="1"/>
          </p:cNvSpPr>
          <p:nvPr>
            <p:ph sz="half" idx="4294967295"/>
          </p:nvPr>
        </p:nvSpPr>
        <p:spPr>
          <a:xfrm>
            <a:off x="449765" y="2284180"/>
            <a:ext cx="9869574" cy="1505415"/>
          </a:xfrm>
        </p:spPr>
        <p:txBody>
          <a:bodyPr>
            <a:normAutofit/>
          </a:bodyPr>
          <a:lstStyle/>
          <a:p>
            <a:pPr marL="514350" indent="-514350">
              <a:buAutoNum type="arabicPeriod"/>
            </a:pPr>
            <a:r>
              <a:rPr lang="ru-RU" sz="3200" b="1" dirty="0"/>
              <a:t>Прилагательные – это самостоятельная часть речи, которая  отвечает  на вопросы какой?   или чей.? Прилагательное обозначает признак предмета.</a:t>
            </a:r>
          </a:p>
          <a:p>
            <a:pPr marL="514350" indent="-514350">
              <a:buAutoNum type="arabicPeriod"/>
            </a:pPr>
            <a:endParaRPr lang="ru-RU" sz="3200" dirty="0"/>
          </a:p>
          <a:p>
            <a:pPr marL="514350" indent="-514350">
              <a:buAutoNum type="arabicPeriod"/>
            </a:pPr>
            <a:endParaRPr lang="ru-RU" sz="3200" dirty="0"/>
          </a:p>
          <a:p>
            <a:pPr marL="514350" indent="-514350">
              <a:buAutoNum type="arabicPeriod"/>
            </a:pPr>
            <a:endParaRPr lang="en-US" sz="3200" dirty="0"/>
          </a:p>
        </p:txBody>
      </p:sp>
      <p:sp>
        <p:nvSpPr>
          <p:cNvPr id="5" name="AutoShape 10"/>
          <p:cNvSpPr>
            <a:spLocks noChangeArrowheads="1"/>
          </p:cNvSpPr>
          <p:nvPr/>
        </p:nvSpPr>
        <p:spPr bwMode="auto">
          <a:xfrm>
            <a:off x="2800575" y="399826"/>
            <a:ext cx="7924800" cy="609600"/>
          </a:xfrm>
          <a:prstGeom prst="roundRect">
            <a:avLst>
              <a:gd name="adj" fmla="val 1041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4000" b="1" dirty="0">
                <a:solidFill>
                  <a:srgbClr val="C00000"/>
                </a:solidFill>
              </a:rPr>
              <a:t>Вспоминаем то, что знаем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2664294" y="1317372"/>
            <a:ext cx="8490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Дайте определение прилагательного как части речи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018477" y="3863367"/>
            <a:ext cx="970689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black"/>
                </a:solidFill>
              </a:rPr>
              <a:t>2. Прилагательные зависят от существительного, изменяются по родам, числам и падежам.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509743" y="5122343"/>
            <a:ext cx="10135978" cy="978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  <a:spcBef>
                <a:spcPts val="1000"/>
              </a:spcBef>
            </a:pPr>
            <a:r>
              <a:rPr lang="ru-RU" sz="3200" b="1" dirty="0">
                <a:solidFill>
                  <a:prstClr val="black"/>
                </a:solidFill>
              </a:rPr>
              <a:t>3. В предложении прилагательные бывают определениями или сказуемыми.</a:t>
            </a:r>
          </a:p>
        </p:txBody>
      </p:sp>
    </p:spTree>
    <p:extLst>
      <p:ext uri="{BB962C8B-B14F-4D97-AF65-F5344CB8AC3E}">
        <p14:creationId xmlns:p14="http://schemas.microsoft.com/office/powerpoint/2010/main" val="4087721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4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10"/>
          <p:cNvSpPr>
            <a:spLocks noChangeArrowheads="1"/>
          </p:cNvSpPr>
          <p:nvPr/>
        </p:nvSpPr>
        <p:spPr bwMode="auto">
          <a:xfrm>
            <a:off x="2209800" y="228600"/>
            <a:ext cx="7924800" cy="609600"/>
          </a:xfrm>
          <a:prstGeom prst="roundRect">
            <a:avLst>
              <a:gd name="adj" fmla="val 10417"/>
            </a:avLst>
          </a:prstGeom>
          <a:solidFill>
            <a:schemeClr val="accent6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3600" dirty="0">
                <a:solidFill>
                  <a:srgbClr val="FF0000"/>
                </a:solidFill>
                <a:latin typeface="Arial" panose="020B0604020202020204" pitchFamily="34" charset="0"/>
              </a:rPr>
              <a:t>Вспоминаем то, что знаем</a:t>
            </a:r>
          </a:p>
        </p:txBody>
      </p:sp>
      <p:sp>
        <p:nvSpPr>
          <p:cNvPr id="4099" name="TextBox 4"/>
          <p:cNvSpPr txBox="1">
            <a:spLocks noChangeArrowheads="1"/>
          </p:cNvSpPr>
          <p:nvPr/>
        </p:nvSpPr>
        <p:spPr bwMode="auto">
          <a:xfrm>
            <a:off x="2209800" y="989014"/>
            <a:ext cx="67818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800" b="1" dirty="0">
                <a:solidFill>
                  <a:srgbClr val="0000FF"/>
                </a:solidFill>
                <a:latin typeface="Arial" panose="020B0604020202020204" pitchFamily="34" charset="0"/>
              </a:rPr>
              <a:t>Верные и неверные утверждения.</a:t>
            </a:r>
          </a:p>
        </p:txBody>
      </p:sp>
      <p:sp>
        <p:nvSpPr>
          <p:cNvPr id="4" name="Прямоугольник 3"/>
          <p:cNvSpPr>
            <a:spLocks noChangeArrowheads="1"/>
          </p:cNvSpPr>
          <p:nvPr/>
        </p:nvSpPr>
        <p:spPr bwMode="auto">
          <a:xfrm>
            <a:off x="1992314" y="1584325"/>
            <a:ext cx="8359775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Arial" panose="020B0604020202020204" pitchFamily="34" charset="0"/>
              </a:rPr>
              <a:t>1) Имя прилагательное  </a:t>
            </a:r>
            <a:r>
              <a:rPr lang="ru-RU" altLang="ru-RU" sz="2400" b="1" dirty="0">
                <a:solidFill>
                  <a:srgbClr val="0000FF"/>
                </a:solidFill>
                <a:latin typeface="Arial" panose="020B0604020202020204" pitchFamily="34" charset="0"/>
              </a:rPr>
              <a:t>обозначает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Arial" panose="020B0604020202020204" pitchFamily="34" charset="0"/>
              </a:rPr>
              <a:t>а) признак другого признака;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Arial" panose="020B0604020202020204" pitchFamily="34" charset="0"/>
              </a:rPr>
              <a:t>б) признак предмета;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>
                <a:latin typeface="Arial" panose="020B0604020202020204" pitchFamily="34" charset="0"/>
              </a:rPr>
              <a:t>в) действие предмета.</a:t>
            </a:r>
          </a:p>
        </p:txBody>
      </p:sp>
      <p:sp>
        <p:nvSpPr>
          <p:cNvPr id="4101" name="Номер слайда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3F5309B7-FFF7-4C50-8727-03541BB3E01B}" type="slidenum">
              <a:rPr lang="ru-RU" altLang="en-US" sz="1400" b="1">
                <a:latin typeface="Arial" panose="020B0604020202020204" pitchFamily="34" charset="0"/>
              </a:rPr>
              <a:pPr>
                <a:spcBef>
                  <a:spcPct val="0"/>
                </a:spcBef>
                <a:buFontTx/>
                <a:buNone/>
              </a:pPr>
              <a:t>5</a:t>
            </a:fld>
            <a:endParaRPr lang="ru-RU" altLang="en-US" sz="1400" b="1">
              <a:latin typeface="Arial" panose="020B0604020202020204" pitchFamily="34" charset="0"/>
            </a:endParaRPr>
          </a:p>
        </p:txBody>
      </p:sp>
      <p:sp>
        <p:nvSpPr>
          <p:cNvPr id="4102" name="Прямоугольник 1"/>
          <p:cNvSpPr>
            <a:spLocks noChangeArrowheads="1"/>
          </p:cNvSpPr>
          <p:nvPr/>
        </p:nvSpPr>
        <p:spPr bwMode="auto">
          <a:xfrm>
            <a:off x="1981200" y="5000625"/>
            <a:ext cx="7696200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en-US" sz="2400" dirty="0">
                <a:latin typeface="Arial" panose="020B0604020202020204" pitchFamily="34" charset="0"/>
              </a:rPr>
              <a:t>3) </a:t>
            </a:r>
            <a:r>
              <a:rPr lang="ru-RU" altLang="en-US" sz="2400" b="1" dirty="0">
                <a:solidFill>
                  <a:srgbClr val="0033CC"/>
                </a:solidFill>
                <a:latin typeface="Arial" panose="020B0604020202020204" pitchFamily="34" charset="0"/>
              </a:rPr>
              <a:t>Бабушкин</a:t>
            </a:r>
            <a:r>
              <a:rPr lang="ru-RU" altLang="en-US" sz="2400" dirty="0">
                <a:latin typeface="Arial" panose="020B0604020202020204" pitchFamily="34" charset="0"/>
              </a:rPr>
              <a:t>  (дом)– это прилагательное  </a:t>
            </a:r>
          </a:p>
          <a:p>
            <a:pPr lvl="1">
              <a:spcBef>
                <a:spcPct val="0"/>
              </a:spcBef>
              <a:buNone/>
            </a:pPr>
            <a:r>
              <a:rPr lang="ru-RU" altLang="en-US" sz="2400" dirty="0">
                <a:latin typeface="Arial" panose="020B0604020202020204" pitchFamily="34" charset="0"/>
              </a:rPr>
              <a:t>а) отвечает на вопрос </a:t>
            </a:r>
            <a:r>
              <a:rPr lang="ru-RU" altLang="en-US" sz="2400" b="1" dirty="0">
                <a:solidFill>
                  <a:srgbClr val="0000FF"/>
                </a:solidFill>
                <a:latin typeface="Arial" panose="020B0604020202020204" pitchFamily="34" charset="0"/>
              </a:rPr>
              <a:t>какой</a:t>
            </a:r>
            <a:r>
              <a:rPr lang="ru-RU" altLang="en-US" sz="2400" dirty="0">
                <a:latin typeface="Arial" panose="020B0604020202020204" pitchFamily="34" charset="0"/>
              </a:rPr>
              <a:t>?;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ru-RU" altLang="en-US" sz="2400" dirty="0">
                <a:latin typeface="Arial" panose="020B0604020202020204" pitchFamily="34" charset="0"/>
              </a:rPr>
              <a:t>б) имен. падежа, муж. рода, ед. числа; </a:t>
            </a:r>
          </a:p>
          <a:p>
            <a:pPr lvl="1" eaLnBrk="1" hangingPunct="1">
              <a:spcBef>
                <a:spcPct val="0"/>
              </a:spcBef>
              <a:buFontTx/>
              <a:buNone/>
            </a:pPr>
            <a:r>
              <a:rPr lang="ru-RU" altLang="en-US" sz="2400" dirty="0">
                <a:latin typeface="Arial" panose="020B0604020202020204" pitchFamily="34" charset="0"/>
              </a:rPr>
              <a:t>в) в предложении является сказуемым.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04339" y="1347682"/>
            <a:ext cx="2597121" cy="1944793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992314" y="3221039"/>
            <a:ext cx="6096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lvl="0">
              <a:spcBef>
                <a:spcPct val="0"/>
              </a:spcBef>
            </a:pPr>
            <a:r>
              <a:rPr lang="ru-RU" altLang="ru-RU" sz="2400" dirty="0">
                <a:solidFill>
                  <a:prstClr val="black"/>
                </a:solidFill>
                <a:latin typeface="Arial" panose="020B0604020202020204" pitchFamily="34" charset="0"/>
              </a:rPr>
              <a:t>2) Имя прилагательное  </a:t>
            </a:r>
            <a:r>
              <a:rPr lang="ru-RU" altLang="ru-RU" sz="2400" b="1" dirty="0">
                <a:solidFill>
                  <a:srgbClr val="0000FF"/>
                </a:solidFill>
                <a:latin typeface="Arial" panose="020B0604020202020204" pitchFamily="34" charset="0"/>
              </a:rPr>
              <a:t>изменяется</a:t>
            </a:r>
          </a:p>
          <a:p>
            <a:pPr lvl="1">
              <a:spcBef>
                <a:spcPct val="0"/>
              </a:spcBef>
            </a:pPr>
            <a:r>
              <a:rPr lang="ru-RU" altLang="ru-RU" sz="2400" dirty="0">
                <a:solidFill>
                  <a:prstClr val="black"/>
                </a:solidFill>
                <a:latin typeface="Arial" panose="020B0604020202020204" pitchFamily="34" charset="0"/>
              </a:rPr>
              <a:t>а) по временам; </a:t>
            </a:r>
          </a:p>
          <a:p>
            <a:pPr lvl="1">
              <a:spcBef>
                <a:spcPct val="0"/>
              </a:spcBef>
            </a:pPr>
            <a:r>
              <a:rPr lang="ru-RU" altLang="ru-RU" sz="2400" dirty="0">
                <a:solidFill>
                  <a:prstClr val="black"/>
                </a:solidFill>
                <a:latin typeface="Arial" panose="020B0604020202020204" pitchFamily="34" charset="0"/>
              </a:rPr>
              <a:t>б) по родам, числам; </a:t>
            </a:r>
          </a:p>
          <a:p>
            <a:pPr lvl="1">
              <a:spcBef>
                <a:spcPct val="0"/>
              </a:spcBef>
            </a:pPr>
            <a:r>
              <a:rPr lang="ru-RU" altLang="ru-RU" sz="2400" dirty="0">
                <a:solidFill>
                  <a:prstClr val="black"/>
                </a:solidFill>
                <a:latin typeface="Arial" panose="020B0604020202020204" pitchFamily="34" charset="0"/>
              </a:rPr>
              <a:t>в) по родам, числам, падежам.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408020" y="4081346"/>
            <a:ext cx="357954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/>
              <a:t>1 А, 2 В, 3 Б </a:t>
            </a:r>
          </a:p>
        </p:txBody>
      </p:sp>
    </p:spTree>
    <p:extLst>
      <p:ext uri="{BB962C8B-B14F-4D97-AF65-F5344CB8AC3E}">
        <p14:creationId xmlns:p14="http://schemas.microsoft.com/office/powerpoint/2010/main" val="1689051882"/>
      </p:ext>
    </p:extLst>
  </p:cSld>
  <p:clrMapOvr>
    <a:masterClrMapping/>
  </p:clrMapOvr>
  <p:transition spd="slow"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  <p:bldP spid="3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AutoShape 6"/>
          <p:cNvSpPr>
            <a:spLocks noChangeArrowheads="1"/>
          </p:cNvSpPr>
          <p:nvPr/>
        </p:nvSpPr>
        <p:spPr bwMode="auto">
          <a:xfrm>
            <a:off x="2209800" y="228600"/>
            <a:ext cx="8001000" cy="6096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ru-RU" altLang="ru-RU" sz="3600" dirty="0">
                <a:solidFill>
                  <a:srgbClr val="FF0000"/>
                </a:solidFill>
              </a:rPr>
              <a:t>Открываем новые знания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2057400" y="990600"/>
            <a:ext cx="8339138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/>
              <a:t>Найдите «четвёртое лишнее» слово в каждой группе.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09601" y="1530275"/>
            <a:ext cx="541019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>
                <a:solidFill>
                  <a:srgbClr val="0070C0"/>
                </a:solidFill>
              </a:rPr>
              <a:t>Молодой, красный, легкий, мамин.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609601" y="1935497"/>
            <a:ext cx="650120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ru-RU" altLang="ru-RU" sz="2400" i="1" dirty="0">
                <a:solidFill>
                  <a:srgbClr val="0070C0"/>
                </a:solidFill>
              </a:rPr>
              <a:t>Деревянный , злой, зимний, </a:t>
            </a:r>
            <a:r>
              <a:rPr lang="ru-RU" altLang="ru-RU" sz="2400" i="1" dirty="0" err="1">
                <a:solidFill>
                  <a:srgbClr val="0070C0"/>
                </a:solidFill>
              </a:rPr>
              <a:t>илимский</a:t>
            </a:r>
            <a:r>
              <a:rPr lang="ru-RU" altLang="ru-RU" sz="2400" i="1" dirty="0">
                <a:solidFill>
                  <a:srgbClr val="0070C0"/>
                </a:solidFill>
              </a:rPr>
              <a:t>.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663575" y="2332038"/>
            <a:ext cx="644723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i="1" dirty="0">
                <a:solidFill>
                  <a:srgbClr val="0070C0"/>
                </a:solidFill>
              </a:rPr>
              <a:t>Лисий , отцов, спортивный, собачья .</a:t>
            </a:r>
          </a:p>
        </p:txBody>
      </p:sp>
      <p:sp>
        <p:nvSpPr>
          <p:cNvPr id="7" name="Блок-схема: альтернативный процесс 6"/>
          <p:cNvSpPr/>
          <p:nvPr/>
        </p:nvSpPr>
        <p:spPr>
          <a:xfrm>
            <a:off x="3886200" y="2819400"/>
            <a:ext cx="2133600" cy="45720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r>
              <a:rPr lang="ru-RU" sz="2000" dirty="0">
                <a:solidFill>
                  <a:schemeClr val="tx1"/>
                </a:solidFill>
              </a:rPr>
              <a:t>Проверьте себя</a:t>
            </a: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2658114" y="3492627"/>
            <a:ext cx="66749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dirty="0"/>
              <a:t>Почему эти слова «лишние»?</a:t>
            </a: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209800" y="6019800"/>
            <a:ext cx="49530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b="1" dirty="0"/>
              <a:t>Сформулируйте тему урока.</a:t>
            </a:r>
          </a:p>
        </p:txBody>
      </p:sp>
      <p:sp>
        <p:nvSpPr>
          <p:cNvPr id="14" name="AutoShape 8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153400" y="6019800"/>
            <a:ext cx="990600" cy="685800"/>
          </a:xfrm>
          <a:prstGeom prst="actionButtonForwardNext">
            <a:avLst/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16" name="Скругленная прямоугольная выноска 15"/>
          <p:cNvSpPr/>
          <p:nvPr/>
        </p:nvSpPr>
        <p:spPr>
          <a:xfrm>
            <a:off x="1905000" y="2819400"/>
            <a:ext cx="5105400" cy="533400"/>
          </a:xfrm>
          <a:prstGeom prst="wedgeRoundRectCallout">
            <a:avLst>
              <a:gd name="adj1" fmla="val -50542"/>
              <a:gd name="adj2" fmla="val 10515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eaLnBrk="1" hangingPunct="1">
              <a:defRPr/>
            </a:pPr>
            <a:r>
              <a:rPr lang="ru-RU" sz="2400" b="1" dirty="0">
                <a:solidFill>
                  <a:schemeClr val="tx1"/>
                </a:solidFill>
              </a:rPr>
              <a:t>мамин, зимний, спортивный.</a:t>
            </a:r>
          </a:p>
        </p:txBody>
      </p:sp>
      <p:sp>
        <p:nvSpPr>
          <p:cNvPr id="17" name="AutoShape 6"/>
          <p:cNvSpPr>
            <a:spLocks noChangeArrowheads="1"/>
          </p:cNvSpPr>
          <p:nvPr/>
        </p:nvSpPr>
        <p:spPr bwMode="auto">
          <a:xfrm>
            <a:off x="1780391" y="193674"/>
            <a:ext cx="8430409" cy="796926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b="1" dirty="0"/>
              <a:t>Разряды прилагательных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937459" y="1171542"/>
            <a:ext cx="2076542" cy="155740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5894" y="1920778"/>
            <a:ext cx="1841120" cy="139546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/>
          <a:srcRect r="1786" b="12065"/>
          <a:stretch/>
        </p:blipFill>
        <p:spPr>
          <a:xfrm>
            <a:off x="10157222" y="2820886"/>
            <a:ext cx="1856779" cy="11242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2728039" y="5154618"/>
            <a:ext cx="88695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Какие свойства прилагательных позволяют разделить их на три группы?</a:t>
            </a:r>
          </a:p>
        </p:txBody>
      </p:sp>
      <p:sp>
        <p:nvSpPr>
          <p:cNvPr id="20" name="Скругленная прямоугольная выноска 19"/>
          <p:cNvSpPr/>
          <p:nvPr/>
        </p:nvSpPr>
        <p:spPr>
          <a:xfrm>
            <a:off x="1757977" y="4009514"/>
            <a:ext cx="8475233" cy="838671"/>
          </a:xfrm>
          <a:prstGeom prst="wedgeRoundRectCallout">
            <a:avLst>
              <a:gd name="adj1" fmla="val -50542"/>
              <a:gd name="adj2" fmla="val 105157"/>
              <a:gd name="adj3" fmla="val 16667"/>
            </a:avLst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t"/>
          <a:lstStyle/>
          <a:p>
            <a:pPr>
              <a:defRPr/>
            </a:pPr>
            <a:r>
              <a:rPr lang="ru-RU" sz="2400" b="1" dirty="0">
                <a:solidFill>
                  <a:schemeClr val="tx1"/>
                </a:solidFill>
              </a:rPr>
              <a:t>Эти прилагательные называют разные  групповые признаки  предметов по значению.</a:t>
            </a:r>
          </a:p>
          <a:p>
            <a:pPr eaLnBrk="1" hangingPunct="1">
              <a:defRPr/>
            </a:pPr>
            <a:endParaRPr lang="ru-RU" sz="2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1026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20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  <p:bldP spid="5" grpId="0" build="p"/>
      <p:bldP spid="6" grpId="0" build="p"/>
      <p:bldP spid="7" grpId="0" build="p" animBg="1"/>
      <p:bldP spid="11" grpId="0" build="p"/>
      <p:bldP spid="13" grpId="0" build="p" autoUpdateAnimBg="0"/>
      <p:bldP spid="14" grpId="0" animBg="1" autoUpdateAnimBg="0"/>
      <p:bldP spid="16" grpId="0" build="p" animBg="1"/>
      <p:bldP spid="17" grpId="0" build="p" animBg="1"/>
      <p:bldP spid="20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" y="0"/>
            <a:ext cx="2590800" cy="25758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240" y="484505"/>
            <a:ext cx="10515600" cy="4351338"/>
          </a:xfrm>
        </p:spPr>
        <p:txBody>
          <a:bodyPr rtlCol="0">
            <a:normAutofit/>
          </a:bodyPr>
          <a:lstStyle/>
          <a:p>
            <a:pPr algn="ctr">
              <a:buNone/>
              <a:defRPr/>
            </a:pPr>
            <a:r>
              <a:rPr lang="ru-RU" sz="5400" b="1" dirty="0">
                <a:solidFill>
                  <a:srgbClr val="C00000"/>
                </a:solidFill>
              </a:rPr>
              <a:t>         </a:t>
            </a:r>
            <a:r>
              <a:rPr lang="ru-RU" sz="5400" b="1" dirty="0">
                <a:solidFill>
                  <a:schemeClr val="accent6">
                    <a:lumMod val="75000"/>
                  </a:schemeClr>
                </a:solidFill>
              </a:rPr>
              <a:t>Формулируем основной вопрос</a:t>
            </a:r>
            <a:endParaRPr lang="en-US" sz="5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70380" y="1496427"/>
            <a:ext cx="874600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3200" b="1" dirty="0">
              <a:solidFill>
                <a:schemeClr val="accent5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Каковы  разряды прилагательных по значению?</a:t>
            </a:r>
          </a:p>
          <a:p>
            <a:pPr algn="ctr"/>
            <a:r>
              <a:rPr lang="ru-RU" sz="3200" b="1" dirty="0">
                <a:solidFill>
                  <a:schemeClr val="accent5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 какому признаку можно отличить  прилагательные от других частей речи?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5165-A782-4FBF-A9BF-44FDA96DC523}" type="slidenum">
              <a:rPr lang="ru-RU" smtClean="0"/>
              <a:t>7</a:t>
            </a:fld>
            <a:endParaRPr lang="ru-RU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457200" y="4599629"/>
            <a:ext cx="8153400" cy="1676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4000" b="1" dirty="0"/>
              <a:t>На какие </a:t>
            </a:r>
            <a:r>
              <a:rPr lang="ru-RU" altLang="ru-RU" sz="4000" b="1" u="sng" dirty="0"/>
              <a:t>вопросы </a:t>
            </a:r>
            <a:r>
              <a:rPr lang="ru-RU" altLang="ru-RU" sz="4000" b="1" dirty="0"/>
              <a:t>надо получить ответ?</a:t>
            </a:r>
            <a:endParaRPr lang="en-US" altLang="ru-RU" sz="40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0640" y="4429781"/>
            <a:ext cx="3084843" cy="22130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717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52283" y="3167625"/>
            <a:ext cx="8959215" cy="2949891"/>
          </a:xfr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>
            <a:normAutofit fontScale="70000" lnSpcReduction="20000"/>
          </a:bodyPr>
          <a:lstStyle/>
          <a:p>
            <a:pPr marL="514350" indent="-514350">
              <a:buFont typeface="+mj-lt"/>
              <a:buAutoNum type="arabicPeriod"/>
              <a:defRPr/>
            </a:pPr>
            <a:endParaRPr lang="ru-RU" sz="3600" b="1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tx1"/>
                </a:solidFill>
              </a:rPr>
              <a:t>Сколько разрядов прилагательных есть в русском языке?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tx1"/>
                </a:solidFill>
              </a:rPr>
              <a:t>Почему они так называются?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tx1"/>
                </a:solidFill>
              </a:rPr>
              <a:t>В чем  их отличие?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tx1"/>
                </a:solidFill>
              </a:rPr>
              <a:t>По каким признакам прилагательные относятся к разным разрядам?</a:t>
            </a:r>
          </a:p>
          <a:p>
            <a:pPr marL="514350" indent="-514350">
              <a:buFont typeface="+mj-lt"/>
              <a:buAutoNum type="arabicPeriod"/>
              <a:defRPr/>
            </a:pPr>
            <a:r>
              <a:rPr lang="ru-RU" sz="3600" b="1" dirty="0">
                <a:solidFill>
                  <a:schemeClr val="tx1"/>
                </a:solidFill>
              </a:rPr>
              <a:t>…</a:t>
            </a:r>
          </a:p>
          <a:p>
            <a:pPr marL="514350" indent="-514350">
              <a:buFont typeface="+mj-lt"/>
              <a:buAutoNum type="arabicPeriod"/>
              <a:defRPr/>
            </a:pPr>
            <a:endParaRPr lang="ru-RU" sz="3600" b="1" dirty="0">
              <a:solidFill>
                <a:schemeClr val="tx1"/>
              </a:solidFill>
            </a:endParaRPr>
          </a:p>
          <a:p>
            <a:pPr marL="514350" indent="-514350">
              <a:buFont typeface="+mj-lt"/>
              <a:buAutoNum type="arabicPeriod"/>
              <a:defRPr/>
            </a:pP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9220" name="Picture 2" descr="C:\Documents and Settings\marina\My Documents\22101-ScreenHunter_2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212" y="121919"/>
            <a:ext cx="3588963" cy="25521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617844" y="695739"/>
            <a:ext cx="7136295" cy="707886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</a:rPr>
              <a:t>Задачи урока 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B8C5165-A782-4FBF-A9BF-44FDA96DC523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9363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24000" y="215154"/>
            <a:ext cx="9144000" cy="714375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altLang="ru-RU" sz="3200" b="1" dirty="0">
                <a:solidFill>
                  <a:schemeClr val="tx1"/>
                </a:solidFill>
              </a:rPr>
              <a:t>Решаем проблему, открываем новые знания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104" y="1221233"/>
            <a:ext cx="2713792" cy="169408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205778" y="974169"/>
            <a:ext cx="76164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Распределите прилагательные  по трем группам.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245223" y="1503610"/>
            <a:ext cx="846626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/>
              <a:t>Деревянный, большой, каменный, красивый, дачный, отцов, сестрицын, белый</a:t>
            </a: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5571036"/>
              </p:ext>
            </p:extLst>
          </p:nvPr>
        </p:nvGraphicFramePr>
        <p:xfrm>
          <a:off x="816386" y="3416226"/>
          <a:ext cx="10005807" cy="2066566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35269">
                  <a:extLst>
                    <a:ext uri="{9D8B030D-6E8A-4147-A177-3AD203B41FA5}">
                      <a16:colId xmlns:a16="http://schemas.microsoft.com/office/drawing/2014/main" val="578963162"/>
                    </a:ext>
                  </a:extLst>
                </a:gridCol>
                <a:gridCol w="3335269">
                  <a:extLst>
                    <a:ext uri="{9D8B030D-6E8A-4147-A177-3AD203B41FA5}">
                      <a16:colId xmlns:a16="http://schemas.microsoft.com/office/drawing/2014/main" val="1835620652"/>
                    </a:ext>
                  </a:extLst>
                </a:gridCol>
                <a:gridCol w="3335269">
                  <a:extLst>
                    <a:ext uri="{9D8B030D-6E8A-4147-A177-3AD203B41FA5}">
                      <a16:colId xmlns:a16="http://schemas.microsoft.com/office/drawing/2014/main" val="146926276"/>
                    </a:ext>
                  </a:extLst>
                </a:gridCol>
              </a:tblGrid>
              <a:tr h="1033283"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180201"/>
                  </a:ext>
                </a:extLst>
              </a:tr>
              <a:tr h="1033283"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255183"/>
                  </a:ext>
                </a:extLst>
              </a:tr>
            </a:tbl>
          </a:graphicData>
        </a:graphic>
      </p:graphicFrame>
      <p:graphicFrame>
        <p:nvGraphicFramePr>
          <p:cNvPr id="9" name="Таблица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9409678"/>
              </p:ext>
            </p:extLst>
          </p:nvPr>
        </p:nvGraphicFramePr>
        <p:xfrm>
          <a:off x="816385" y="3417572"/>
          <a:ext cx="10005807" cy="25877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35269">
                  <a:extLst>
                    <a:ext uri="{9D8B030D-6E8A-4147-A177-3AD203B41FA5}">
                      <a16:colId xmlns:a16="http://schemas.microsoft.com/office/drawing/2014/main" val="578963162"/>
                    </a:ext>
                  </a:extLst>
                </a:gridCol>
                <a:gridCol w="3335269">
                  <a:extLst>
                    <a:ext uri="{9D8B030D-6E8A-4147-A177-3AD203B41FA5}">
                      <a16:colId xmlns:a16="http://schemas.microsoft.com/office/drawing/2014/main" val="1835620652"/>
                    </a:ext>
                  </a:extLst>
                </a:gridCol>
                <a:gridCol w="3335269">
                  <a:extLst>
                    <a:ext uri="{9D8B030D-6E8A-4147-A177-3AD203B41FA5}">
                      <a16:colId xmlns:a16="http://schemas.microsoft.com/office/drawing/2014/main" val="146926276"/>
                    </a:ext>
                  </a:extLst>
                </a:gridCol>
              </a:tblGrid>
              <a:tr h="1033283"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180201"/>
                  </a:ext>
                </a:extLst>
              </a:tr>
              <a:tr h="1033283">
                <a:tc>
                  <a:txBody>
                    <a:bodyPr/>
                    <a:lstStyle/>
                    <a:p>
                      <a:r>
                        <a:rPr lang="ru-RU" sz="3200" b="1" dirty="0"/>
                        <a:t>большой</a:t>
                      </a:r>
                    </a:p>
                    <a:p>
                      <a:r>
                        <a:rPr lang="ru-RU" sz="3200" b="1" dirty="0"/>
                        <a:t>красивый</a:t>
                      </a:r>
                    </a:p>
                    <a:p>
                      <a:r>
                        <a:rPr lang="ru-RU" sz="3200" b="1" dirty="0"/>
                        <a:t>белый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/>
                        <a:t>деревянный</a:t>
                      </a:r>
                    </a:p>
                    <a:p>
                      <a:r>
                        <a:rPr lang="ru-RU" sz="3200" b="1" dirty="0"/>
                        <a:t>каменный</a:t>
                      </a:r>
                    </a:p>
                    <a:p>
                      <a:r>
                        <a:rPr lang="ru-RU" sz="3200" b="1" dirty="0"/>
                        <a:t>дачный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/>
                        <a:t>отцов</a:t>
                      </a:r>
                    </a:p>
                    <a:p>
                      <a:r>
                        <a:rPr lang="ru-RU" sz="3200" b="1" dirty="0"/>
                        <a:t>сестрицын</a:t>
                      </a:r>
                    </a:p>
                    <a:p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25518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3245223" y="2349933"/>
            <a:ext cx="40377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accent5">
                    <a:lumMod val="75000"/>
                  </a:schemeClr>
                </a:solidFill>
              </a:rPr>
              <a:t>Озаглавьте столбцы.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37468" y="2744237"/>
            <a:ext cx="2485017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Качественные?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984429" y="2213408"/>
            <a:ext cx="2924286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Притяжательные?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9361841" y="2909921"/>
            <a:ext cx="2740512" cy="461665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400" b="1" i="1" dirty="0">
                <a:solidFill>
                  <a:schemeClr val="accent6">
                    <a:lumMod val="75000"/>
                  </a:schemeClr>
                </a:solidFill>
              </a:rPr>
              <a:t>Относительные?</a:t>
            </a:r>
          </a:p>
        </p:txBody>
      </p:sp>
      <p:graphicFrame>
        <p:nvGraphicFramePr>
          <p:cNvPr id="14" name="Таблица 1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3891499"/>
              </p:ext>
            </p:extLst>
          </p:nvPr>
        </p:nvGraphicFramePr>
        <p:xfrm>
          <a:off x="816385" y="3417572"/>
          <a:ext cx="10005807" cy="2587763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3335269">
                  <a:extLst>
                    <a:ext uri="{9D8B030D-6E8A-4147-A177-3AD203B41FA5}">
                      <a16:colId xmlns:a16="http://schemas.microsoft.com/office/drawing/2014/main" val="578963162"/>
                    </a:ext>
                  </a:extLst>
                </a:gridCol>
                <a:gridCol w="3335269">
                  <a:extLst>
                    <a:ext uri="{9D8B030D-6E8A-4147-A177-3AD203B41FA5}">
                      <a16:colId xmlns:a16="http://schemas.microsoft.com/office/drawing/2014/main" val="1835620652"/>
                    </a:ext>
                  </a:extLst>
                </a:gridCol>
                <a:gridCol w="3335269">
                  <a:extLst>
                    <a:ext uri="{9D8B030D-6E8A-4147-A177-3AD203B41FA5}">
                      <a16:colId xmlns:a16="http://schemas.microsoft.com/office/drawing/2014/main" val="146926276"/>
                    </a:ext>
                  </a:extLst>
                </a:gridCol>
              </a:tblGrid>
              <a:tr h="1033283"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качественные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относительные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3200" b="1" dirty="0"/>
                        <a:t>притяжательные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7180201"/>
                  </a:ext>
                </a:extLst>
              </a:tr>
              <a:tr h="1033283">
                <a:tc>
                  <a:txBody>
                    <a:bodyPr/>
                    <a:lstStyle/>
                    <a:p>
                      <a:r>
                        <a:rPr lang="ru-RU" sz="3200" b="1" dirty="0"/>
                        <a:t>большой</a:t>
                      </a:r>
                    </a:p>
                    <a:p>
                      <a:r>
                        <a:rPr lang="ru-RU" sz="3200" b="1" dirty="0"/>
                        <a:t>красивый</a:t>
                      </a:r>
                    </a:p>
                    <a:p>
                      <a:r>
                        <a:rPr lang="ru-RU" sz="3200" b="1" dirty="0"/>
                        <a:t>белый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/>
                        <a:t>деревянный</a:t>
                      </a:r>
                    </a:p>
                    <a:p>
                      <a:r>
                        <a:rPr lang="ru-RU" sz="3200" b="1" dirty="0"/>
                        <a:t>каменный</a:t>
                      </a:r>
                    </a:p>
                    <a:p>
                      <a:r>
                        <a:rPr lang="ru-RU" sz="3200" b="1" dirty="0"/>
                        <a:t>дачный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3200" b="1" dirty="0"/>
                        <a:t>отцов</a:t>
                      </a:r>
                    </a:p>
                    <a:p>
                      <a:r>
                        <a:rPr lang="ru-RU" sz="3200" b="1" dirty="0"/>
                        <a:t>сестрицын</a:t>
                      </a:r>
                    </a:p>
                    <a:p>
                      <a:endParaRPr lang="ru-RU" sz="3200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52551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24107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0" grpId="0"/>
      <p:bldP spid="11" grpId="0" animBg="1"/>
      <p:bldP spid="12" grpId="0" animBg="1"/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1252</TotalTime>
  <Words>962</Words>
  <Application>Microsoft Office PowerPoint</Application>
  <PresentationFormat>Широкоэкранный</PresentationFormat>
  <Paragraphs>186</Paragraphs>
  <Slides>19</Slides>
  <Notes>1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Calibri Light</vt:lpstr>
      <vt:lpstr>SchoolBookC</vt:lpstr>
      <vt:lpstr>Times New Roman</vt:lpstr>
      <vt:lpstr>Тема Office</vt:lpstr>
      <vt:lpstr>Разряды имен прилагательных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Разряды прилагательных по значению</vt:lpstr>
      <vt:lpstr>Презентация PowerPoint</vt:lpstr>
      <vt:lpstr>Презентация PowerPoint</vt:lpstr>
      <vt:lpstr>Составим алгоритм</vt:lpstr>
      <vt:lpstr>Произведите соответствие между прилагательным и его разрядом</vt:lpstr>
      <vt:lpstr>Применяем новые знания</vt:lpstr>
      <vt:lpstr>Презентация PowerPoint</vt:lpstr>
      <vt:lpstr>Самоанализ</vt:lpstr>
      <vt:lpstr>Домашнее задание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Обсуждение в парах</dc:title>
  <dc:creator>Наталия Балабайкина</dc:creator>
  <cp:lastModifiedBy>Наталия Балабайкина</cp:lastModifiedBy>
  <cp:revision>62</cp:revision>
  <dcterms:created xsi:type="dcterms:W3CDTF">2016-01-03T08:15:56Z</dcterms:created>
  <dcterms:modified xsi:type="dcterms:W3CDTF">2023-01-08T12:13:31Z</dcterms:modified>
</cp:coreProperties>
</file>