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5" r:id="rId1"/>
  </p:sldMasterIdLst>
  <p:notesMasterIdLst>
    <p:notesMasterId r:id="rId19"/>
  </p:notesMasterIdLst>
  <p:handoutMasterIdLst>
    <p:handoutMasterId r:id="rId20"/>
  </p:handoutMasterIdLst>
  <p:sldIdLst>
    <p:sldId id="293" r:id="rId2"/>
    <p:sldId id="257" r:id="rId3"/>
    <p:sldId id="279" r:id="rId4"/>
    <p:sldId id="280" r:id="rId5"/>
    <p:sldId id="282" r:id="rId6"/>
    <p:sldId id="260" r:id="rId7"/>
    <p:sldId id="261" r:id="rId8"/>
    <p:sldId id="262" r:id="rId9"/>
    <p:sldId id="263" r:id="rId10"/>
    <p:sldId id="264" r:id="rId11"/>
    <p:sldId id="286" r:id="rId12"/>
    <p:sldId id="288" r:id="rId13"/>
    <p:sldId id="287" r:id="rId14"/>
    <p:sldId id="289" r:id="rId15"/>
    <p:sldId id="290" r:id="rId16"/>
    <p:sldId id="291" r:id="rId17"/>
    <p:sldId id="292" r:id="rId18"/>
  </p:sldIdLst>
  <p:sldSz cx="9144000" cy="6858000" type="screen4x3"/>
  <p:notesSz cx="9928225" cy="6797675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80" d="100"/>
          <a:sy n="80" d="100"/>
        </p:scale>
        <p:origin x="-1098" y="-86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2231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5623697" y="0"/>
            <a:ext cx="4302231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ru-RU" smtClean="0"/>
              <a:t>2017</a:t>
            </a: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6456612"/>
            <a:ext cx="4302231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5623697" y="6456612"/>
            <a:ext cx="4302231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050AF8E-BAA9-417F-A11D-3ECABA10D77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0380113"/>
      </p:ext>
    </p:extLst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302231" cy="339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ru-RU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623697" y="0"/>
            <a:ext cx="4302231" cy="339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r>
              <a:rPr lang="ru-RU" smtClean="0"/>
              <a:t>2017</a:t>
            </a:r>
            <a:endParaRPr lang="ru-RU"/>
          </a:p>
        </p:txBody>
      </p:sp>
      <p:sp>
        <p:nvSpPr>
          <p:cNvPr id="1229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263900" y="509588"/>
            <a:ext cx="3400425" cy="25495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229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92823" y="3228896"/>
            <a:ext cx="7942580" cy="30589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229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6456612"/>
            <a:ext cx="4302231" cy="339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ru-RU"/>
          </a:p>
        </p:txBody>
      </p:sp>
      <p:sp>
        <p:nvSpPr>
          <p:cNvPr id="1229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623697" y="6456612"/>
            <a:ext cx="4302231" cy="339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D488A33F-E189-4ED9-850F-652B42442CAA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6111252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88A33F-E189-4ED9-850F-652B42442CAA}" type="slidenum">
              <a:rPr lang="ru-RU" smtClean="0"/>
              <a:pPr/>
              <a:t>1</a:t>
            </a:fld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ru-RU" smtClean="0"/>
              <a:t>2017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204387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88A33F-E189-4ED9-850F-652B42442CAA}" type="slidenum">
              <a:rPr lang="ru-RU" smtClean="0"/>
              <a:pPr/>
              <a:t>10</a:t>
            </a:fld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ru-RU" smtClean="0"/>
              <a:t>2017</a:t>
            </a:r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88A33F-E189-4ED9-850F-652B42442CAA}" type="slidenum">
              <a:rPr lang="ru-RU" smtClean="0"/>
              <a:pPr/>
              <a:t>11</a:t>
            </a:fld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ru-RU" smtClean="0"/>
              <a:t>2017</a:t>
            </a:r>
            <a:endParaRPr lang="ru-RU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88A33F-E189-4ED9-850F-652B42442CAA}" type="slidenum">
              <a:rPr lang="ru-RU" smtClean="0"/>
              <a:pPr/>
              <a:t>12</a:t>
            </a:fld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ru-RU" smtClean="0"/>
              <a:t>2017</a:t>
            </a:r>
            <a:endParaRPr lang="ru-RU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88A33F-E189-4ED9-850F-652B42442CAA}" type="slidenum">
              <a:rPr lang="ru-RU" smtClean="0"/>
              <a:pPr/>
              <a:t>13</a:t>
            </a:fld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ru-RU" smtClean="0"/>
              <a:t>2017</a:t>
            </a:r>
            <a:endParaRPr lang="ru-RU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88A33F-E189-4ED9-850F-652B42442CAA}" type="slidenum">
              <a:rPr lang="ru-RU" smtClean="0"/>
              <a:pPr/>
              <a:t>14</a:t>
            </a:fld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ru-RU" smtClean="0"/>
              <a:t>2017</a:t>
            </a:r>
            <a:endParaRPr lang="ru-RU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88A33F-E189-4ED9-850F-652B42442CAA}" type="slidenum">
              <a:rPr lang="ru-RU" smtClean="0"/>
              <a:pPr/>
              <a:t>15</a:t>
            </a:fld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ru-RU" smtClean="0"/>
              <a:t>2017</a:t>
            </a:r>
            <a:endParaRPr lang="ru-RU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88A33F-E189-4ED9-850F-652B42442CAA}" type="slidenum">
              <a:rPr lang="ru-RU" smtClean="0"/>
              <a:pPr/>
              <a:t>16</a:t>
            </a:fld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ru-RU" smtClean="0"/>
              <a:t>2017</a:t>
            </a:r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88A33F-E189-4ED9-850F-652B42442CAA}" type="slidenum">
              <a:rPr lang="ru-RU" smtClean="0"/>
              <a:pPr/>
              <a:t>2</a:t>
            </a:fld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ru-RU" smtClean="0"/>
              <a:t>2017</a:t>
            </a:r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88A33F-E189-4ED9-850F-652B42442CAA}" type="slidenum">
              <a:rPr lang="ru-RU" smtClean="0"/>
              <a:pPr/>
              <a:t>3</a:t>
            </a:fld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ru-RU" smtClean="0"/>
              <a:t>2017</a:t>
            </a:r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88A33F-E189-4ED9-850F-652B42442CAA}" type="slidenum">
              <a:rPr lang="ru-RU" smtClean="0"/>
              <a:pPr/>
              <a:t>4</a:t>
            </a:fld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ru-RU" smtClean="0"/>
              <a:t>2017</a:t>
            </a:r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88A33F-E189-4ED9-850F-652B42442CAA}" type="slidenum">
              <a:rPr lang="ru-RU" smtClean="0"/>
              <a:pPr/>
              <a:t>5</a:t>
            </a:fld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ru-RU" smtClean="0"/>
              <a:t>2017</a:t>
            </a:r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88A33F-E189-4ED9-850F-652B42442CAA}" type="slidenum">
              <a:rPr lang="ru-RU" smtClean="0"/>
              <a:pPr/>
              <a:t>6</a:t>
            </a:fld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ru-RU" smtClean="0"/>
              <a:t>2017</a:t>
            </a:r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88A33F-E189-4ED9-850F-652B42442CAA}" type="slidenum">
              <a:rPr lang="ru-RU" smtClean="0"/>
              <a:pPr/>
              <a:t>7</a:t>
            </a:fld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ru-RU" smtClean="0"/>
              <a:t>2017</a:t>
            </a:r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88A33F-E189-4ED9-850F-652B42442CAA}" type="slidenum">
              <a:rPr lang="ru-RU" smtClean="0"/>
              <a:pPr/>
              <a:t>8</a:t>
            </a:fld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ru-RU" smtClean="0"/>
              <a:t>2017</a:t>
            </a:r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88A33F-E189-4ED9-850F-652B42442CAA}" type="slidenum">
              <a:rPr lang="ru-RU" smtClean="0"/>
              <a:pPr/>
              <a:t>9</a:t>
            </a:fld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ru-RU" smtClean="0"/>
              <a:t>2017</a:t>
            </a:r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AE19464-971A-4AD3-AC93-3FB580842CA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DD64A19-999D-48F9-9526-710094F34D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AF87D6D-9230-4B48-8C31-AC2B13EDF3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BC04860-F70B-4650-8594-BED09784E79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AFE75FC-95F3-404F-ADDB-020C210C932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85E639E-3747-4F03-A1A2-A2E0E11F7C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784ABE0-EF75-4D65-9234-A04B0453B8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39AB71D-B93D-40D8-8ABA-7B4FEA3048E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FAE6870-1D6C-44CD-9076-DBF73ECBE6D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0033ED-BA2B-4032-B259-DABE8DB8DB5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ECE59EF-318F-4BE6-883C-32CA0324990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0D76F5CA-61AE-4A35-BE83-FFBED4E8A9E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6" r:id="rId1"/>
    <p:sldLayoutId id="2147483827" r:id="rId2"/>
    <p:sldLayoutId id="2147483828" r:id="rId3"/>
    <p:sldLayoutId id="2147483829" r:id="rId4"/>
    <p:sldLayoutId id="2147483830" r:id="rId5"/>
    <p:sldLayoutId id="2147483831" r:id="rId6"/>
    <p:sldLayoutId id="2147483832" r:id="rId7"/>
    <p:sldLayoutId id="2147483833" r:id="rId8"/>
    <p:sldLayoutId id="2147483834" r:id="rId9"/>
    <p:sldLayoutId id="2147483835" r:id="rId10"/>
    <p:sldLayoutId id="2147483836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gi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wm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wm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wm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wmf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moikompas.ru/img/compas/2008-08-21/sos_1sentebrja/80063647_orig.jpg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13" Type="http://schemas.openxmlformats.org/officeDocument/2006/relationships/image" Target="../media/image16.jpeg"/><Relationship Id="rId3" Type="http://schemas.openxmlformats.org/officeDocument/2006/relationships/image" Target="../media/image6.gif"/><Relationship Id="rId7" Type="http://schemas.openxmlformats.org/officeDocument/2006/relationships/image" Target="../media/image10.jpeg"/><Relationship Id="rId12" Type="http://schemas.openxmlformats.org/officeDocument/2006/relationships/image" Target="../media/image1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11" Type="http://schemas.openxmlformats.org/officeDocument/2006/relationships/image" Target="../media/image14.jpeg"/><Relationship Id="rId5" Type="http://schemas.openxmlformats.org/officeDocument/2006/relationships/image" Target="../media/image8.jpeg"/><Relationship Id="rId10" Type="http://schemas.openxmlformats.org/officeDocument/2006/relationships/image" Target="../media/image13.jpeg"/><Relationship Id="rId4" Type="http://schemas.openxmlformats.org/officeDocument/2006/relationships/image" Target="../media/image7.jpeg"/><Relationship Id="rId9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7" Type="http://schemas.openxmlformats.org/officeDocument/2006/relationships/image" Target="../media/image2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gif"/><Relationship Id="rId5" Type="http://schemas.openxmlformats.org/officeDocument/2006/relationships/image" Target="../media/image19.wmf"/><Relationship Id="rId4" Type="http://schemas.openxmlformats.org/officeDocument/2006/relationships/image" Target="../media/image18.w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w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w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w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000100" y="500042"/>
            <a:ext cx="8143900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</a:rPr>
              <a:t>Скоро в школу!</a:t>
            </a:r>
            <a:endParaRPr lang="ru-RU" sz="110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glow rad="63500">
                  <a:schemeClr val="accent1">
                    <a:satMod val="175000"/>
                    <a:alpha val="40000"/>
                  </a:schemeClr>
                </a:glow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Monotype Corsiva" pitchFamily="66" charset="0"/>
            </a:endParaRPr>
          </a:p>
        </p:txBody>
      </p:sp>
      <p:pic>
        <p:nvPicPr>
          <p:cNvPr id="1026" name="Picture 2" descr="H:\РАБОТА\ШКОЛА\Картинки\1сентября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71736" y="2357430"/>
            <a:ext cx="5429288" cy="45005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1357290" y="428604"/>
            <a:ext cx="7498080" cy="1143000"/>
          </a:xfrm>
        </p:spPr>
        <p:txBody>
          <a:bodyPr>
            <a:normAutofit/>
          </a:bodyPr>
          <a:lstStyle/>
          <a:p>
            <a:r>
              <a:rPr lang="ru-RU" sz="4000" b="1" i="1" dirty="0"/>
              <a:t>Коммуникативная готовность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idx="1"/>
          </p:nvPr>
        </p:nvSpPr>
        <p:spPr>
          <a:xfrm>
            <a:off x="1643042" y="2071678"/>
            <a:ext cx="7000924" cy="1714512"/>
          </a:xfrm>
        </p:spPr>
        <p:txBody>
          <a:bodyPr>
            <a:normAutofit/>
          </a:bodyPr>
          <a:lstStyle/>
          <a:p>
            <a:pPr marL="82550" indent="0" algn="just">
              <a:buFont typeface="Wingdings" pitchFamily="2" charset="2"/>
              <a:buNone/>
            </a:pPr>
            <a:r>
              <a:rPr lang="ru-RU" sz="2000" dirty="0" smtClean="0">
                <a:latin typeface="Constantia" pitchFamily="18" charset="0"/>
              </a:rPr>
              <a:t>предполагает </a:t>
            </a:r>
            <a:r>
              <a:rPr lang="ru-RU" sz="2000" dirty="0">
                <a:latin typeface="Constantia" pitchFamily="18" charset="0"/>
              </a:rPr>
              <a:t>способность включиться в </a:t>
            </a:r>
            <a:r>
              <a:rPr lang="ru-RU" sz="2000" dirty="0" smtClean="0">
                <a:latin typeface="Constantia" pitchFamily="18" charset="0"/>
              </a:rPr>
              <a:t>детский коллектив, </a:t>
            </a:r>
            <a:r>
              <a:rPr lang="ru-RU" sz="2000" dirty="0">
                <a:latin typeface="Constantia" pitchFamily="18" charset="0"/>
              </a:rPr>
              <a:t>действовать совместно с другими ребятами, в случае необходимости уступать или отстаивать свою правоту, подчиняться или руководить. </a:t>
            </a:r>
          </a:p>
          <a:p>
            <a:pPr>
              <a:buFont typeface="Wingdings" pitchFamily="2" charset="2"/>
              <a:buNone/>
            </a:pPr>
            <a:r>
              <a:rPr lang="ru-RU" sz="1800" dirty="0"/>
              <a:t>    </a:t>
            </a:r>
            <a:endParaRPr lang="ru-RU" sz="2400" dirty="0"/>
          </a:p>
        </p:txBody>
      </p:sp>
      <p:pic>
        <p:nvPicPr>
          <p:cNvPr id="5" name="Picture 4" descr="PPLGP13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57290" y="3857628"/>
            <a:ext cx="7343777" cy="22669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C:\Documents and Settings\user\Рабочий стол\РАБОЧАЯ\картинки\картинки ученики\4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86380" y="2285992"/>
            <a:ext cx="3221673" cy="392909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2b01be087fb99e407e3ef542e13e5f93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28794" y="2714620"/>
            <a:ext cx="2357454" cy="307183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>
          <a:xfrm>
            <a:off x="1142976" y="571480"/>
            <a:ext cx="8001024" cy="1143000"/>
          </a:xfrm>
        </p:spPr>
        <p:txBody>
          <a:bodyPr>
            <a:prstTxWarp prst="textInflateTop">
              <a:avLst/>
            </a:prstTxWarp>
            <a:noAutofit/>
          </a:bodyPr>
          <a:lstStyle/>
          <a:p>
            <a:r>
              <a:rPr lang="ru-RU" sz="4000" b="1" i="1" dirty="0" smtClean="0"/>
              <a:t>«Готов ли Ваш ребенок к школе?»</a:t>
            </a:r>
            <a:endParaRPr lang="ru-RU" sz="4000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42976" y="2357430"/>
            <a:ext cx="7719274" cy="3929090"/>
          </a:xfrm>
        </p:spPr>
        <p:txBody>
          <a:bodyPr>
            <a:normAutofit lnSpcReduction="10000"/>
          </a:bodyPr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ru-RU" dirty="0" smtClean="0"/>
          </a:p>
          <a:p>
            <a:pPr>
              <a:lnSpc>
                <a:spcPct val="80000"/>
              </a:lnSpc>
              <a:spcBef>
                <a:spcPts val="0"/>
              </a:spcBef>
              <a:spcAft>
                <a:spcPts val="600"/>
              </a:spcAft>
              <a:buFont typeface="Wingdings" pitchFamily="2" charset="2"/>
              <a:buNone/>
            </a:pPr>
            <a:r>
              <a:rPr lang="ru-RU" dirty="0" smtClean="0">
                <a:latin typeface="Constantia" pitchFamily="18" charset="0"/>
              </a:rPr>
              <a:t>Если оно составляет: </a:t>
            </a:r>
          </a:p>
          <a:p>
            <a:pPr algn="just"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15-18 баллов</a:t>
            </a:r>
            <a:r>
              <a:rPr lang="ru-RU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 </a:t>
            </a:r>
            <a:r>
              <a:rPr lang="ru-RU" dirty="0" smtClean="0">
                <a:latin typeface="Constantia" pitchFamily="18" charset="0"/>
              </a:rPr>
              <a:t>- можно считать, что ребенок вполне готов к тому, чтобы идти в школу. Вы не напрасно много с ним занимались, а школьные трудности, если и возникнут, будут легко преодолимыми; </a:t>
            </a:r>
          </a:p>
          <a:p>
            <a:endParaRPr lang="ru-RU" dirty="0"/>
          </a:p>
        </p:txBody>
      </p:sp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>
          <a:xfrm>
            <a:off x="1142976" y="571480"/>
            <a:ext cx="5357850" cy="150016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b="1" i="1" dirty="0" smtClean="0"/>
              <a:t>Подсчитайте количество положительных ответов </a:t>
            </a:r>
            <a:br>
              <a:rPr lang="ru-RU" sz="3600" b="1" i="1" dirty="0" smtClean="0"/>
            </a:br>
            <a:r>
              <a:rPr lang="ru-RU" sz="3600" b="1" i="1" dirty="0" smtClean="0"/>
              <a:t>на вопросы теста. </a:t>
            </a:r>
            <a:endParaRPr lang="ru-RU" b="1" i="1" dirty="0"/>
          </a:p>
        </p:txBody>
      </p:sp>
      <p:pic>
        <p:nvPicPr>
          <p:cNvPr id="7" name="Рисунок 6" descr="MIS2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15140" y="357166"/>
            <a:ext cx="1643074" cy="273048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14414" y="928670"/>
            <a:ext cx="7498080" cy="3357586"/>
          </a:xfrm>
        </p:spPr>
        <p:txBody>
          <a:bodyPr>
            <a:normAutofit/>
          </a:bodyPr>
          <a:lstStyle/>
          <a:p>
            <a:pPr algn="just">
              <a:spcBef>
                <a:spcPts val="0"/>
              </a:spcBef>
              <a:spcAft>
                <a:spcPts val="1200"/>
              </a:spcAft>
              <a:buFont typeface="Arial" pitchFamily="34" charset="0"/>
              <a:buChar char="•"/>
            </a:pPr>
            <a:r>
              <a:rPr lang="ru-RU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10-14 баллов</a:t>
            </a:r>
            <a:r>
              <a:rPr lang="ru-RU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 </a:t>
            </a:r>
            <a:r>
              <a:rPr lang="ru-RU" dirty="0" smtClean="0">
                <a:latin typeface="Constantia" pitchFamily="18" charset="0"/>
              </a:rPr>
              <a:t>- Вы на правильном пути, ребенок многому научился, а содержание вопросов, на которые Вы ответили отрицанием, подскажет Вам точки приложения дальнейших усилий; </a:t>
            </a:r>
          </a:p>
          <a:p>
            <a:endParaRPr lang="ru-RU" dirty="0"/>
          </a:p>
        </p:txBody>
      </p:sp>
      <p:pic>
        <p:nvPicPr>
          <p:cNvPr id="5" name="Рисунок 4" descr="MIS1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3438" y="3714752"/>
            <a:ext cx="2143140" cy="285752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643042" y="714356"/>
            <a:ext cx="6786610" cy="3571900"/>
          </a:xfrm>
        </p:spPr>
        <p:txBody>
          <a:bodyPr>
            <a:normAutofit lnSpcReduction="10000"/>
          </a:bodyPr>
          <a:lstStyle/>
          <a:p>
            <a:pPr algn="just">
              <a:spcBef>
                <a:spcPts val="0"/>
              </a:spcBef>
              <a:spcAft>
                <a:spcPts val="600"/>
              </a:spcAft>
            </a:pPr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меньше 9 баллов</a:t>
            </a:r>
            <a:r>
              <a:rPr lang="ru-RU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 </a:t>
            </a:r>
            <a:r>
              <a:rPr lang="ru-RU" dirty="0" smtClean="0">
                <a:latin typeface="Constantia" pitchFamily="18" charset="0"/>
              </a:rPr>
              <a:t>– ребенку нужна ваша помощь, почитайте специальную литературу, постарайтесь уделять больше времени занятиям с ребенком и обратите особое внимание на то, чего он не умеет! </a:t>
            </a:r>
          </a:p>
          <a:p>
            <a:endParaRPr lang="ru-RU" dirty="0"/>
          </a:p>
        </p:txBody>
      </p:sp>
      <p:pic>
        <p:nvPicPr>
          <p:cNvPr id="5" name="Рисунок 4" descr="MIS3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628" y="3643314"/>
            <a:ext cx="2614622" cy="296228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C:\Documents and Settings\Оля\Рабочий стол\61265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C:\Documents and Settings\zhurilo.TERMSCHOOL.000\Local Settings\Temporary Internet Files\Content.IE5\F18612XS\MCj04280650000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00166" y="2071678"/>
            <a:ext cx="6673500" cy="40719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1214414" y="1142984"/>
            <a:ext cx="7429584" cy="1571636"/>
          </a:xfrm>
          <a:prstGeom prst="rect">
            <a:avLst/>
          </a:prstGeom>
          <a:noFill/>
        </p:spPr>
        <p:txBody>
          <a:bodyPr wrap="square" rtlCol="0">
            <a:prstTxWarp prst="textCircle">
              <a:avLst>
                <a:gd name="adj" fmla="val 10898744"/>
              </a:avLst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sz="66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Monotype Corsiva" pitchFamily="66" charset="0"/>
              </a:rPr>
              <a:t>Благодарю за внимание!</a:t>
            </a:r>
            <a:endParaRPr lang="ru-RU" sz="6600" b="1" i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000100" y="500042"/>
            <a:ext cx="8143900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</a:rPr>
              <a:t>Скоро в школу!</a:t>
            </a:r>
            <a:endParaRPr lang="ru-RU" sz="110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glow rad="63500">
                  <a:schemeClr val="accent1">
                    <a:satMod val="175000"/>
                    <a:alpha val="40000"/>
                  </a:schemeClr>
                </a:glow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Monotype Corsiva" pitchFamily="66" charset="0"/>
            </a:endParaRPr>
          </a:p>
        </p:txBody>
      </p:sp>
      <p:pic>
        <p:nvPicPr>
          <p:cNvPr id="1026" name="Picture 2" descr="H:\РАБОТА\ШКОЛА\Картинки\1сентября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71736" y="2357430"/>
            <a:ext cx="5429288" cy="45005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6" name="img_1" descr="80063647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57818" y="2571744"/>
            <a:ext cx="3197757" cy="3913681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9" name="TextBox 8"/>
          <p:cNvSpPr txBox="1"/>
          <p:nvPr/>
        </p:nvSpPr>
        <p:spPr>
          <a:xfrm>
            <a:off x="1000100" y="428604"/>
            <a:ext cx="7643866" cy="2123658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ru-RU" sz="6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Monotype Corsiva" pitchFamily="66" charset="0"/>
              </a:rPr>
              <a:t>Готов ли Ваш ребенок </a:t>
            </a:r>
            <a:endParaRPr lang="en-US" sz="6600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glow rad="63500">
                  <a:schemeClr val="accent1">
                    <a:satMod val="175000"/>
                    <a:alpha val="40000"/>
                  </a:schemeClr>
                </a:glow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Monotype Corsiva" pitchFamily="66" charset="0"/>
            </a:endParaRPr>
          </a:p>
          <a:p>
            <a:pPr algn="ctr"/>
            <a:r>
              <a:rPr lang="ru-RU" sz="6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Monotype Corsiva" pitchFamily="66" charset="0"/>
              </a:rPr>
              <a:t>к обучению в школе?</a:t>
            </a:r>
            <a:endParaRPr lang="ru-RU" sz="66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glow rad="63500">
                  <a:schemeClr val="accent1">
                    <a:satMod val="175000"/>
                    <a:alpha val="40000"/>
                  </a:schemeClr>
                </a:glow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214414" y="5143512"/>
            <a:ext cx="4000528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Monotype Corsiva" pitchFamily="66" charset="0"/>
              </a:rPr>
              <a:t>Педагог-психолог 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Monotype Corsiva" pitchFamily="66" charset="0"/>
              </a:rPr>
              <a:t> </a:t>
            </a:r>
          </a:p>
          <a:p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latin typeface="Monotype Corsiva" pitchFamily="66" charset="0"/>
              </a:rPr>
              <a:t>МОУ Пионерская СОШ</a:t>
            </a:r>
          </a:p>
          <a:p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Monotype Corsiva" pitchFamily="66" charset="0"/>
              </a:rPr>
              <a:t>Ольга Константиновна </a:t>
            </a:r>
            <a:endParaRPr lang="en-US" sz="2400" dirty="0" smtClean="0">
              <a:solidFill>
                <a:schemeClr val="tx2">
                  <a:lumMod val="75000"/>
                </a:schemeClr>
              </a:solidFill>
              <a:latin typeface="Monotype Corsiva" pitchFamily="66" charset="0"/>
            </a:endParaRPr>
          </a:p>
          <a:p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Monotype Corsiva" pitchFamily="66" charset="0"/>
              </a:rPr>
              <a:t>Тихая</a:t>
            </a:r>
            <a:endParaRPr lang="ru-RU" sz="2400" dirty="0">
              <a:solidFill>
                <a:schemeClr val="tx2">
                  <a:lumMod val="75000"/>
                </a:schemeClr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танец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1538" y="1500174"/>
            <a:ext cx="3809359" cy="3071834"/>
          </a:xfrm>
          <a:prstGeom prst="rect">
            <a:avLst/>
          </a:prstGeom>
          <a:noFill/>
        </p:spPr>
      </p:pic>
      <p:pic>
        <p:nvPicPr>
          <p:cNvPr id="5" name="Picture 2" descr="D:\Документы\картинки о школе\2623255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643570" y="1571612"/>
            <a:ext cx="2571768" cy="4592443"/>
          </a:xfrm>
          <a:prstGeom prst="rect">
            <a:avLst/>
          </a:prstGeom>
          <a:noFill/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5286380" y="571480"/>
            <a:ext cx="3571900" cy="796086"/>
          </a:xfrm>
          <a:prstGeom prst="rect">
            <a:avLst/>
          </a:prstGeom>
        </p:spPr>
        <p:txBody>
          <a:bodyPr vert="horz" lIns="0" rIns="0" bIns="0" anchor="b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7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Monotype Corsiva" pitchFamily="66" charset="0"/>
                <a:ea typeface="+mj-ea"/>
                <a:cs typeface="+mj-cs"/>
              </a:rPr>
              <a:t>школьник</a:t>
            </a:r>
            <a:endParaRPr kumimoji="0" lang="ru-RU" sz="72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Monotype Corsiva" pitchFamily="66" charset="0"/>
              <a:ea typeface="+mj-ea"/>
              <a:cs typeface="+mj-cs"/>
            </a:endParaRPr>
          </a:p>
        </p:txBody>
      </p:sp>
      <p:sp>
        <p:nvSpPr>
          <p:cNvPr id="7" name="Заголовок 1"/>
          <p:cNvSpPr>
            <a:spLocks noGrp="1"/>
          </p:cNvSpPr>
          <p:nvPr>
            <p:ph type="title"/>
          </p:nvPr>
        </p:nvSpPr>
        <p:spPr>
          <a:xfrm>
            <a:off x="928662" y="5286388"/>
            <a:ext cx="4572032" cy="714380"/>
          </a:xfrm>
        </p:spPr>
        <p:txBody>
          <a:bodyPr>
            <a:noAutofit/>
          </a:bodyPr>
          <a:lstStyle/>
          <a:p>
            <a:r>
              <a:rPr lang="ru-RU" sz="7200" dirty="0" smtClean="0"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  <a:latin typeface="Monotype Corsiva" pitchFamily="66" charset="0"/>
              </a:rPr>
              <a:t>дошкольник</a:t>
            </a:r>
            <a:endParaRPr lang="ru-RU" sz="7200" dirty="0">
              <a:effectLst>
                <a:outerShdw blurRad="50800" dist="38100" dir="10800000" algn="r" rotWithShape="0">
                  <a:prstClr val="black">
                    <a:alpha val="40000"/>
                  </a:prstClr>
                </a:outerShdw>
              </a:effectLst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Оля\Рабочий стол\urlpreview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29454" y="4429132"/>
            <a:ext cx="1714512" cy="208147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027" name="Picture 3" descr="C:\Documents and Settings\Оля\Рабочий стол\1198511694_1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357290" y="214290"/>
            <a:ext cx="2143140" cy="214314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1028" name="Picture 4" descr="C:\Documents and Settings\Оля\Рабочий стол\p-376.jpg"/>
          <p:cNvPicPr>
            <a:picLocks noChangeAspect="1" noChangeArrowheads="1"/>
          </p:cNvPicPr>
          <p:nvPr/>
        </p:nvPicPr>
        <p:blipFill>
          <a:blip r:embed="rId5" cstate="print"/>
          <a:srcRect l="12500" r="12499" b="-1"/>
          <a:stretch>
            <a:fillRect/>
          </a:stretch>
        </p:blipFill>
        <p:spPr bwMode="auto">
          <a:xfrm>
            <a:off x="5429256" y="2643182"/>
            <a:ext cx="1571636" cy="157163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29" name="Picture 5" descr="C:\Documents and Settings\Оля\Рабочий стол\2731318rr8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428992" y="2214554"/>
            <a:ext cx="1738314" cy="173831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33" name="Picture 9" descr="C:\Documents and Settings\Оля\Рабочий стол\сн.jpe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286644" y="2428868"/>
            <a:ext cx="1619254" cy="160453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37" name="Picture 13" descr="C:\Documents and Settings\Оля\Рабочий стол\preview.jpe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786578" y="428604"/>
            <a:ext cx="1690692" cy="167532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41" name="Picture 17" descr="C:\Documents and Settings\Оля\Рабочий стол\с.jpe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071802" y="4643446"/>
            <a:ext cx="1624498" cy="160972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62" name="Picture 38" descr="C:\Documents and Settings\Оля\Рабочий стол\сне.jpe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1214414" y="2714620"/>
            <a:ext cx="1766063" cy="175000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63" name="Picture 39" descr="C:\Documents and Settings\Оля\Рабочий стол\не.jpe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4929190" y="4929198"/>
            <a:ext cx="1619254" cy="160453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64" name="Picture 40" descr="C:\Documents and Settings\Оля\Рабочий стол\ор.jpeg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4429124" y="357166"/>
            <a:ext cx="1690692" cy="167532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65" name="Picture 41" descr="C:\Documents and Settings\Оля\Рабочий стол\urlpreview.jpeg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1214414" y="4786322"/>
            <a:ext cx="1652591" cy="165259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g0430493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28992" y="2285992"/>
            <a:ext cx="2786082" cy="328614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5" name="Рисунок 4" descr="j0397490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29256" y="357166"/>
            <a:ext cx="3378205" cy="178435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Picture 4" descr="MCj04357450000[1]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285852" y="214290"/>
            <a:ext cx="2214768" cy="250983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8" name="Рисунок 7" descr="baby18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285852" y="4071942"/>
            <a:ext cx="2000264" cy="257176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9" name="Рисунок 8" descr="C:\Users\Владелец\Desktop\ваа\щщщ.jpg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429388" y="2786058"/>
            <a:ext cx="2428892" cy="364333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1214382" y="500042"/>
            <a:ext cx="7929618" cy="1427161"/>
          </a:xfrm>
        </p:spPr>
        <p:txBody>
          <a:bodyPr>
            <a:noAutofit/>
          </a:bodyPr>
          <a:lstStyle/>
          <a:p>
            <a:pPr algn="ctr"/>
            <a:r>
              <a:rPr lang="ru-RU" sz="3600" b="1" i="1" dirty="0"/>
              <a:t>Психологическая готовность </a:t>
            </a:r>
            <a:br>
              <a:rPr lang="ru-RU" sz="3600" b="1" i="1" dirty="0"/>
            </a:br>
            <a:r>
              <a:rPr lang="ru-RU" sz="3600" b="1" i="1" dirty="0"/>
              <a:t>к обучению в школе включает </a:t>
            </a:r>
            <a:r>
              <a:rPr lang="ru-RU" sz="3600" b="1" i="1" dirty="0" smtClean="0"/>
              <a:t>в </a:t>
            </a:r>
            <a:r>
              <a:rPr lang="ru-RU" sz="3600" b="1" i="1" dirty="0"/>
              <a:t>себя: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idx="1"/>
          </p:nvPr>
        </p:nvSpPr>
        <p:spPr>
          <a:xfrm>
            <a:off x="1571604" y="2857496"/>
            <a:ext cx="5000660" cy="2214578"/>
          </a:xfrm>
        </p:spPr>
        <p:txBody>
          <a:bodyPr>
            <a:normAutofit/>
          </a:bodyPr>
          <a:lstStyle/>
          <a:p>
            <a:r>
              <a:rPr lang="ru-RU" sz="2400" dirty="0">
                <a:latin typeface="Constantia" pitchFamily="18" charset="0"/>
              </a:rPr>
              <a:t>интеллектуальную готовность; </a:t>
            </a:r>
          </a:p>
          <a:p>
            <a:r>
              <a:rPr lang="ru-RU" sz="2400" dirty="0">
                <a:latin typeface="Constantia" pitchFamily="18" charset="0"/>
              </a:rPr>
              <a:t>мотивационную готовность; </a:t>
            </a:r>
          </a:p>
          <a:p>
            <a:r>
              <a:rPr lang="ru-RU" sz="2400" dirty="0">
                <a:latin typeface="Constantia" pitchFamily="18" charset="0"/>
              </a:rPr>
              <a:t>волевую готовность; </a:t>
            </a:r>
          </a:p>
          <a:p>
            <a:r>
              <a:rPr lang="ru-RU" sz="2400" dirty="0">
                <a:latin typeface="Constantia" pitchFamily="18" charset="0"/>
              </a:rPr>
              <a:t>коммуникативную готовность. </a:t>
            </a:r>
          </a:p>
        </p:txBody>
      </p:sp>
      <p:pic>
        <p:nvPicPr>
          <p:cNvPr id="15366" name="Picture 6" descr="MCj04357730000[1]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00826" y="2000240"/>
            <a:ext cx="2294570" cy="438468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1142976" y="214290"/>
            <a:ext cx="7783832" cy="1143000"/>
          </a:xfrm>
        </p:spPr>
        <p:txBody>
          <a:bodyPr>
            <a:noAutofit/>
          </a:bodyPr>
          <a:lstStyle/>
          <a:p>
            <a:r>
              <a:rPr lang="ru-RU" sz="4000" b="1" i="1" dirty="0"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</a:rPr>
              <a:t>Интеллектуальная готовность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idx="1"/>
          </p:nvPr>
        </p:nvSpPr>
        <p:spPr>
          <a:xfrm>
            <a:off x="1214414" y="1071546"/>
            <a:ext cx="7498080" cy="3929090"/>
          </a:xfrm>
        </p:spPr>
        <p:txBody>
          <a:bodyPr>
            <a:normAutofit fontScale="62500" lnSpcReduction="20000"/>
          </a:bodyPr>
          <a:lstStyle/>
          <a:p>
            <a:pPr algn="just">
              <a:lnSpc>
                <a:spcPct val="80000"/>
              </a:lnSpc>
              <a:buFont typeface="Wingdings" pitchFamily="2" charset="2"/>
              <a:buNone/>
            </a:pPr>
            <a:r>
              <a:rPr lang="ru-RU" sz="2600" dirty="0" smtClean="0">
                <a:latin typeface="Constantia" pitchFamily="18" charset="0"/>
                <a:cs typeface="Arial" pitchFamily="34" charset="0"/>
              </a:rPr>
              <a:t>     </a:t>
            </a:r>
            <a:endParaRPr lang="ru-RU" sz="2600" dirty="0">
              <a:latin typeface="Constantia" pitchFamily="18" charset="0"/>
              <a:cs typeface="Arial" pitchFamily="34" charset="0"/>
            </a:endParaRPr>
          </a:p>
          <a:p>
            <a:pPr algn="just">
              <a:lnSpc>
                <a:spcPct val="120000"/>
              </a:lnSpc>
              <a:buFont typeface="Wingdings" pitchFamily="2" charset="2"/>
              <a:buNone/>
            </a:pPr>
            <a:r>
              <a:rPr lang="ru-RU" dirty="0">
                <a:latin typeface="Constantia" pitchFamily="18" charset="0"/>
                <a:cs typeface="Arial" pitchFamily="34" charset="0"/>
              </a:rPr>
              <a:t>     </a:t>
            </a:r>
            <a:r>
              <a:rPr lang="ru-RU" u="sng" dirty="0">
                <a:latin typeface="Constantia" pitchFamily="18" charset="0"/>
                <a:cs typeface="Arial" pitchFamily="34" charset="0"/>
              </a:rPr>
              <a:t>К 6–7-и годам ребенок должен знать: </a:t>
            </a:r>
          </a:p>
          <a:p>
            <a:pPr algn="just">
              <a:lnSpc>
                <a:spcPct val="120000"/>
              </a:lnSpc>
            </a:pPr>
            <a:r>
              <a:rPr lang="ru-RU" dirty="0">
                <a:latin typeface="Constantia" pitchFamily="18" charset="0"/>
                <a:cs typeface="Arial" pitchFamily="34" charset="0"/>
              </a:rPr>
              <a:t>свой адрес и название города, в котором он живет; </a:t>
            </a:r>
          </a:p>
          <a:p>
            <a:pPr algn="just">
              <a:lnSpc>
                <a:spcPct val="120000"/>
              </a:lnSpc>
            </a:pPr>
            <a:r>
              <a:rPr lang="ru-RU" dirty="0">
                <a:latin typeface="Constantia" pitchFamily="18" charset="0"/>
                <a:cs typeface="Arial" pitchFamily="34" charset="0"/>
              </a:rPr>
              <a:t>название страны и ее столицы; </a:t>
            </a:r>
          </a:p>
          <a:p>
            <a:pPr algn="just">
              <a:lnSpc>
                <a:spcPct val="120000"/>
              </a:lnSpc>
            </a:pPr>
            <a:r>
              <a:rPr lang="ru-RU" dirty="0">
                <a:latin typeface="Constantia" pitchFamily="18" charset="0"/>
                <a:cs typeface="Arial" pitchFamily="34" charset="0"/>
              </a:rPr>
              <a:t>имена и отчества своих родителей, информацию о местах их работы; </a:t>
            </a:r>
          </a:p>
          <a:p>
            <a:pPr algn="just">
              <a:lnSpc>
                <a:spcPct val="120000"/>
              </a:lnSpc>
            </a:pPr>
            <a:r>
              <a:rPr lang="ru-RU" dirty="0">
                <a:latin typeface="Constantia" pitchFamily="18" charset="0"/>
                <a:cs typeface="Arial" pitchFamily="34" charset="0"/>
              </a:rPr>
              <a:t>времена года, их последовательность и основные признаки; </a:t>
            </a:r>
          </a:p>
          <a:p>
            <a:pPr algn="just">
              <a:lnSpc>
                <a:spcPct val="120000"/>
              </a:lnSpc>
            </a:pPr>
            <a:r>
              <a:rPr lang="ru-RU" dirty="0">
                <a:latin typeface="Constantia" pitchFamily="18" charset="0"/>
                <a:cs typeface="Arial" pitchFamily="34" charset="0"/>
              </a:rPr>
              <a:t>названия месяцев, дней недели; </a:t>
            </a:r>
          </a:p>
          <a:p>
            <a:pPr algn="just">
              <a:lnSpc>
                <a:spcPct val="120000"/>
              </a:lnSpc>
            </a:pPr>
            <a:r>
              <a:rPr lang="ru-RU" dirty="0" smtClean="0">
                <a:latin typeface="Constantia" pitchFamily="18" charset="0"/>
                <a:cs typeface="Arial" pitchFamily="34" charset="0"/>
              </a:rPr>
              <a:t>ему </a:t>
            </a:r>
            <a:r>
              <a:rPr lang="ru-RU" dirty="0">
                <a:latin typeface="Constantia" pitchFamily="18" charset="0"/>
                <a:cs typeface="Arial" pitchFamily="34" charset="0"/>
              </a:rPr>
              <a:t>следует уметь различать домашних и диких </a:t>
            </a:r>
            <a:r>
              <a:rPr lang="ru-RU" dirty="0" smtClean="0">
                <a:latin typeface="Constantia" pitchFamily="18" charset="0"/>
                <a:cs typeface="Arial" pitchFamily="34" charset="0"/>
              </a:rPr>
              <a:t>животных;</a:t>
            </a:r>
          </a:p>
          <a:p>
            <a:pPr algn="just">
              <a:lnSpc>
                <a:spcPct val="120000"/>
              </a:lnSpc>
            </a:pPr>
            <a:r>
              <a:rPr lang="ru-RU" dirty="0" smtClean="0">
                <a:latin typeface="Constantia" pitchFamily="18" charset="0"/>
                <a:cs typeface="Arial" pitchFamily="34" charset="0"/>
              </a:rPr>
              <a:t> </a:t>
            </a:r>
            <a:r>
              <a:rPr lang="ru-RU" dirty="0">
                <a:latin typeface="Constantia" pitchFamily="18" charset="0"/>
                <a:cs typeface="Arial" pitchFamily="34" charset="0"/>
              </a:rPr>
              <a:t>понимать, что бабушка — это мама отца или матери.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ru-RU" sz="1600" dirty="0"/>
          </a:p>
        </p:txBody>
      </p:sp>
      <p:pic>
        <p:nvPicPr>
          <p:cNvPr id="4" name="Picture 5" descr="MCBD07205_0000[1]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41065" y="4619509"/>
            <a:ext cx="2579412" cy="213864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1500166" y="285728"/>
            <a:ext cx="7104083" cy="1143000"/>
          </a:xfrm>
        </p:spPr>
        <p:txBody>
          <a:bodyPr>
            <a:noAutofit/>
          </a:bodyPr>
          <a:lstStyle/>
          <a:p>
            <a:r>
              <a:rPr lang="ru-RU" sz="4000" b="1" i="1" dirty="0"/>
              <a:t>Мотивационная готовность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idx="1"/>
          </p:nvPr>
        </p:nvSpPr>
        <p:spPr>
          <a:xfrm>
            <a:off x="1214414" y="1571612"/>
            <a:ext cx="7643866" cy="2500330"/>
          </a:xfrm>
        </p:spPr>
        <p:txBody>
          <a:bodyPr>
            <a:normAutofit/>
          </a:bodyPr>
          <a:lstStyle/>
          <a:p>
            <a:pPr algn="just">
              <a:lnSpc>
                <a:spcPct val="110000"/>
              </a:lnSpc>
              <a:spcAft>
                <a:spcPts val="1200"/>
              </a:spcAft>
            </a:pPr>
            <a:r>
              <a:rPr lang="ru-RU" sz="2000" dirty="0" smtClean="0">
                <a:latin typeface="Constantia" pitchFamily="18" charset="0"/>
              </a:rPr>
              <a:t>Дети </a:t>
            </a:r>
            <a:r>
              <a:rPr lang="ru-RU" sz="2000" dirty="0">
                <a:latin typeface="Constantia" pitchFamily="18" charset="0"/>
              </a:rPr>
              <a:t>ходят учиться для получения знаний, которые необходимы каждому человеку. </a:t>
            </a:r>
          </a:p>
          <a:p>
            <a:pPr algn="just">
              <a:lnSpc>
                <a:spcPct val="110000"/>
              </a:lnSpc>
              <a:spcAft>
                <a:spcPts val="1200"/>
              </a:spcAft>
            </a:pPr>
            <a:r>
              <a:rPr lang="ru-RU" sz="2000" dirty="0" smtClean="0">
                <a:latin typeface="Constantia" pitchFamily="18" charset="0"/>
              </a:rPr>
              <a:t>Ребенок </a:t>
            </a:r>
            <a:r>
              <a:rPr lang="ru-RU" sz="2000" dirty="0">
                <a:latin typeface="Constantia" pitchFamily="18" charset="0"/>
              </a:rPr>
              <a:t>должен видеть, что родители спокойно и уверенно смотрят на его предстоящее поступление в школу. </a:t>
            </a:r>
          </a:p>
          <a:p>
            <a:pPr algn="just">
              <a:lnSpc>
                <a:spcPct val="110000"/>
              </a:lnSpc>
              <a:spcAft>
                <a:spcPts val="1200"/>
              </a:spcAft>
            </a:pPr>
            <a:r>
              <a:rPr lang="ru-RU" sz="2000" dirty="0" smtClean="0">
                <a:latin typeface="Constantia" pitchFamily="18" charset="0"/>
              </a:rPr>
              <a:t>Учеба</a:t>
            </a:r>
            <a:r>
              <a:rPr lang="ru-RU" sz="2000" dirty="0">
                <a:latin typeface="Constantia" pitchFamily="18" charset="0"/>
              </a:rPr>
              <a:t> — это обязанность каждого </a:t>
            </a:r>
            <a:r>
              <a:rPr lang="ru-RU" sz="2000" dirty="0" smtClean="0">
                <a:latin typeface="Constantia" pitchFamily="18" charset="0"/>
              </a:rPr>
              <a:t>человека.</a:t>
            </a:r>
            <a:endParaRPr lang="ru-RU" sz="2000" dirty="0">
              <a:latin typeface="Constantia" pitchFamily="18" charset="0"/>
            </a:endParaRPr>
          </a:p>
        </p:txBody>
      </p:sp>
      <p:pic>
        <p:nvPicPr>
          <p:cNvPr id="6" name="Рисунок 5" descr="D:\Документы\картинки о школе\5.jpg"/>
          <p:cNvPicPr/>
          <p:nvPr/>
        </p:nvPicPr>
        <p:blipFill>
          <a:blip r:embed="rId3" cstate="print"/>
          <a:srcRect l="31048" t="1949" r="13844" b="68936"/>
          <a:stretch>
            <a:fillRect/>
          </a:stretch>
        </p:blipFill>
        <p:spPr bwMode="auto">
          <a:xfrm>
            <a:off x="2714612" y="3714752"/>
            <a:ext cx="4714908" cy="30003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2143108" y="357166"/>
            <a:ext cx="5851036" cy="1143000"/>
          </a:xfrm>
        </p:spPr>
        <p:txBody>
          <a:bodyPr>
            <a:normAutofit/>
          </a:bodyPr>
          <a:lstStyle/>
          <a:p>
            <a:r>
              <a:rPr lang="ru-RU" sz="4000" b="1" i="1" dirty="0"/>
              <a:t>Волевая готовность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idx="1"/>
          </p:nvPr>
        </p:nvSpPr>
        <p:spPr>
          <a:xfrm>
            <a:off x="1357290" y="1785926"/>
            <a:ext cx="4429156" cy="4643470"/>
          </a:xfrm>
        </p:spPr>
        <p:txBody>
          <a:bodyPr>
            <a:noAutofit/>
          </a:bodyPr>
          <a:lstStyle/>
          <a:p>
            <a:pPr>
              <a:spcAft>
                <a:spcPts val="600"/>
              </a:spcAft>
              <a:buFont typeface="Wingdings" pitchFamily="2" charset="2"/>
              <a:buNone/>
            </a:pPr>
            <a:r>
              <a:rPr lang="ru-RU" sz="2000" dirty="0"/>
              <a:t>    </a:t>
            </a:r>
            <a:r>
              <a:rPr lang="ru-RU" sz="2000" u="sng" dirty="0">
                <a:latin typeface="Constantia" pitchFamily="18" charset="0"/>
              </a:rPr>
              <a:t>предполагает наличие у ребенка</a:t>
            </a:r>
            <a:r>
              <a:rPr lang="ru-RU" sz="2000" u="sng" dirty="0" smtClean="0">
                <a:latin typeface="Constantia" pitchFamily="18" charset="0"/>
              </a:rPr>
              <a:t>:</a:t>
            </a:r>
            <a:endParaRPr lang="ru-RU" sz="2000" dirty="0">
              <a:latin typeface="Constantia" pitchFamily="18" charset="0"/>
            </a:endParaRPr>
          </a:p>
          <a:p>
            <a:pPr>
              <a:spcAft>
                <a:spcPts val="600"/>
              </a:spcAft>
            </a:pPr>
            <a:r>
              <a:rPr lang="ru-RU" sz="2000" dirty="0" smtClean="0">
                <a:latin typeface="Constantia" pitchFamily="18" charset="0"/>
              </a:rPr>
              <a:t>способность </a:t>
            </a:r>
            <a:r>
              <a:rPr lang="ru-RU" sz="2000" dirty="0">
                <a:latin typeface="Constantia" pitchFamily="18" charset="0"/>
              </a:rPr>
              <a:t>ставить перед </a:t>
            </a:r>
            <a:r>
              <a:rPr lang="ru-RU" sz="2000" dirty="0" smtClean="0">
                <a:latin typeface="Constantia" pitchFamily="18" charset="0"/>
              </a:rPr>
              <a:t>  собой </a:t>
            </a:r>
            <a:r>
              <a:rPr lang="ru-RU" sz="2000" dirty="0">
                <a:latin typeface="Constantia" pitchFamily="18" charset="0"/>
              </a:rPr>
              <a:t>цель, </a:t>
            </a:r>
          </a:p>
          <a:p>
            <a:pPr>
              <a:spcAft>
                <a:spcPts val="600"/>
              </a:spcAft>
            </a:pPr>
            <a:r>
              <a:rPr lang="ru-RU" sz="2000" dirty="0" smtClean="0">
                <a:latin typeface="Constantia" pitchFamily="18" charset="0"/>
              </a:rPr>
              <a:t>наметить </a:t>
            </a:r>
            <a:r>
              <a:rPr lang="ru-RU" sz="2000" dirty="0">
                <a:latin typeface="Constantia" pitchFamily="18" charset="0"/>
              </a:rPr>
              <a:t>план действий, </a:t>
            </a:r>
          </a:p>
          <a:p>
            <a:pPr>
              <a:spcAft>
                <a:spcPts val="600"/>
              </a:spcAft>
            </a:pPr>
            <a:r>
              <a:rPr lang="ru-RU" sz="2000" dirty="0">
                <a:latin typeface="Constantia" pitchFamily="18" charset="0"/>
              </a:rPr>
              <a:t>выполнить его, проявив определенные усилия, </a:t>
            </a:r>
          </a:p>
          <a:p>
            <a:pPr>
              <a:spcAft>
                <a:spcPts val="600"/>
              </a:spcAft>
            </a:pPr>
            <a:r>
              <a:rPr lang="ru-RU" sz="2000" dirty="0">
                <a:latin typeface="Constantia" pitchFamily="18" charset="0"/>
              </a:rPr>
              <a:t>оценить результат своей деятельности, </a:t>
            </a:r>
          </a:p>
          <a:p>
            <a:pPr>
              <a:spcAft>
                <a:spcPts val="600"/>
              </a:spcAft>
            </a:pPr>
            <a:r>
              <a:rPr lang="ru-RU" sz="2000" dirty="0">
                <a:latin typeface="Constantia" pitchFamily="18" charset="0"/>
              </a:rPr>
              <a:t>а также умения длительно </a:t>
            </a:r>
            <a:r>
              <a:rPr lang="ru-RU" sz="2000" dirty="0" smtClean="0">
                <a:latin typeface="Constantia" pitchFamily="18" charset="0"/>
              </a:rPr>
              <a:t>выполнять не </a:t>
            </a:r>
            <a:r>
              <a:rPr lang="ru-RU" sz="2000" dirty="0">
                <a:latin typeface="Constantia" pitchFamily="18" charset="0"/>
              </a:rPr>
              <a:t>очень привлекательную работу. </a:t>
            </a:r>
          </a:p>
        </p:txBody>
      </p:sp>
      <p:sp>
        <p:nvSpPr>
          <p:cNvPr id="1638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6385" name="Рисунок 16" descr="j034361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29256" y="1928802"/>
            <a:ext cx="3395048" cy="400052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1301</TotalTime>
  <Words>361</Words>
  <Application>Microsoft Office PowerPoint</Application>
  <PresentationFormat>Экран (4:3)</PresentationFormat>
  <Paragraphs>79</Paragraphs>
  <Slides>17</Slides>
  <Notes>16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Солнцестояние</vt:lpstr>
      <vt:lpstr>Презентация PowerPoint</vt:lpstr>
      <vt:lpstr>Презентация PowerPoint</vt:lpstr>
      <vt:lpstr>дошкольник</vt:lpstr>
      <vt:lpstr>Презентация PowerPoint</vt:lpstr>
      <vt:lpstr>Презентация PowerPoint</vt:lpstr>
      <vt:lpstr>Психологическая готовность  к обучению в школе включает в себя:</vt:lpstr>
      <vt:lpstr>Интеллектуальная готовность</vt:lpstr>
      <vt:lpstr>Мотивационная готовность</vt:lpstr>
      <vt:lpstr>Волевая готовность</vt:lpstr>
      <vt:lpstr>Коммуникативная готовность</vt:lpstr>
      <vt:lpstr>«Готов ли Ваш ребенок к школе?»</vt:lpstr>
      <vt:lpstr>Подсчитайте количество положительных ответов  на вопросы теста.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Inc.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Родительское собрание для родителей будущих первоклассников</dc:title>
  <dc:creator>Мама</dc:creator>
  <cp:lastModifiedBy>Пионерская школа</cp:lastModifiedBy>
  <cp:revision>154</cp:revision>
  <cp:lastPrinted>2017-11-15T01:35:58Z</cp:lastPrinted>
  <dcterms:created xsi:type="dcterms:W3CDTF">2008-06-20T14:05:29Z</dcterms:created>
  <dcterms:modified xsi:type="dcterms:W3CDTF">2017-11-15T01:38:26Z</dcterms:modified>
</cp:coreProperties>
</file>