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58" r:id="rId5"/>
    <p:sldId id="261" r:id="rId6"/>
    <p:sldId id="274" r:id="rId7"/>
    <p:sldId id="275" r:id="rId8"/>
    <p:sldId id="276" r:id="rId9"/>
    <p:sldId id="262" r:id="rId10"/>
    <p:sldId id="271" r:id="rId11"/>
    <p:sldId id="272" r:id="rId12"/>
    <p:sldId id="277" r:id="rId13"/>
    <p:sldId id="263" r:id="rId14"/>
    <p:sldId id="273" r:id="rId15"/>
    <p:sldId id="267" r:id="rId16"/>
    <p:sldId id="264" r:id="rId17"/>
    <p:sldId id="268" r:id="rId18"/>
    <p:sldId id="278" r:id="rId19"/>
    <p:sldId id="269" r:id="rId20"/>
    <p:sldId id="270" r:id="rId21"/>
    <p:sldId id="265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7470"/>
    <a:srgbClr val="8E4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Bar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randomBar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53ACAE-4B23-40D7-9FA1-E0E4952AF3C3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AF382DA-6FB6-4E86-90CC-04CACF89C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randomBar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http://class-fizika.narod.ru/7_class/7_blok/2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http://class-fizika.narod.ru/7_class/7_blok/22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http://class-fizika.narod.ru/7_class/7_blok/23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http://class-fizika.narod.ru/7_class/7_vorot/281.jpg" TargetMode="Externa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http://class-fizika.narod.ru/7_class/7_naklpl/error2.gi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http://class-fizika.narod.ru/7_class/7_naklpl/01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http://class-fizika.narod.ru/7_class/7_naklpl/012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http://class-fizika.narod.ru/7_class/7_naklpl/021.jpg" TargetMode="External"/><Relationship Id="rId5" Type="http://schemas.openxmlformats.org/officeDocument/2006/relationships/image" Target="../media/image31.jpeg"/><Relationship Id="rId4" Type="http://schemas.openxmlformats.org/officeDocument/2006/relationships/image" Target="http://class-fizika.narod.ru/7_class/7_naklpl/031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http://class-fizika.narod.ru/7_class/7_naklpl/work10.gif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gif"/><Relationship Id="rId5" Type="http://schemas.openxmlformats.org/officeDocument/2006/relationships/image" Target="http://class-fizika.narod.ru/7_class/7_naklpl/78.jpg" TargetMode="Externa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 descr="простые механизмы"/>
          <p:cNvSpPr>
            <a:spLocks noChangeArrowheads="1" noChangeShapeType="1" noTextEdit="1"/>
          </p:cNvSpPr>
          <p:nvPr/>
        </p:nvSpPr>
        <p:spPr bwMode="auto">
          <a:xfrm>
            <a:off x="1357290" y="285728"/>
            <a:ext cx="6286544" cy="9779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convex"/>
            <a:bevelB/>
          </a:sp3d>
        </p:spPr>
        <p:txBody>
          <a:bodyPr wrap="none" fromWordArt="1">
            <a:prstTxWarp prst="textFadeUp">
              <a:avLst>
                <a:gd name="adj" fmla="val 9991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rtl="0"/>
            <a:r>
              <a:rPr lang="ru-RU" sz="3600" b="1" kern="10" dirty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3"/>
                </a:solidFill>
                <a:latin typeface="Arial"/>
                <a:cs typeface="Arial"/>
              </a:rPr>
              <a:t>простые механизмы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10" y="1428736"/>
            <a:ext cx="750099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8E4700"/>
                </a:solidFill>
                <a:effectLst/>
                <a:ea typeface="Times New Roman" pitchFamily="18" charset="0"/>
              </a:rPr>
              <a:t>Задачи урока :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800" b="1" i="1" dirty="0">
                <a:solidFill>
                  <a:srgbClr val="8E4700"/>
                </a:solidFill>
              </a:rPr>
              <a:t>ПОЗНАКОМИТЬСЯ С ПОНЯТИЕМ  ПРОСТОЙ МЕХАНИЗМ, РЫЧАГ   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800" b="1" i="1" dirty="0">
                <a:solidFill>
                  <a:srgbClr val="8E4700"/>
                </a:solidFill>
              </a:rPr>
              <a:t>РАССМОТРЕТЬ РАЗНОВИДНОСТИ ПРОСТЫХ МЕХАНИЗМОВ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800" b="1" i="1" dirty="0">
                <a:solidFill>
                  <a:srgbClr val="8E4700"/>
                </a:solidFill>
                <a:ea typeface="Times New Roman" pitchFamily="18" charset="0"/>
              </a:rPr>
              <a:t>ПОЗНАКОМИТСЯ С НАЗНАЧЕНИЕМ И ПРИНЦИПОМ ДЕЙСТВИЯ ПРОСТЫХ МЕХАНИЗМОВ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8E4700"/>
                </a:solidFill>
                <a:effectLst/>
              </a:rPr>
              <a:t>УЗНАТЬ</a:t>
            </a:r>
            <a:r>
              <a:rPr kumimoji="0" lang="ru-RU" sz="2800" b="1" i="1" u="none" strike="noStrike" cap="none" normalizeH="0" dirty="0">
                <a:ln>
                  <a:noFill/>
                </a:ln>
                <a:solidFill>
                  <a:srgbClr val="8E4700"/>
                </a:solidFill>
                <a:effectLst/>
              </a:rPr>
              <a:t> ГДЕ ПРИМЕНЯЮТ ПРОСТЫЕ МЕХАНИЗМЫ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rgbClr val="8E4700"/>
              </a:solidFill>
              <a:effectLst/>
            </a:endParaRP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28596" y="357167"/>
            <a:ext cx="8429684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Это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колесо с желобом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по окружности для каната или цепи, ось которого жестко прикреплена к стене или потолочной балке. Блоки применяются в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грузоподъемных устройствах.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Система блоков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 тросов, предназначенная для повышения грузоподъемности, называется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 полиспастом.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649" name="Picture 1" descr="http://class-fizika.narod.ru/7_class/7_blok/21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357290" y="3500438"/>
            <a:ext cx="6500858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class-fizika.narod.ru/7_class/7_blok/22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285720" y="1928802"/>
            <a:ext cx="3881438" cy="4071966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57158" y="214290"/>
            <a:ext cx="857256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Подвижный и неподвижный блок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такие же древние механизмы, как и рычаги. Уже в 212 г.до н.эры с помощью крюков и захватов, соединенных с блоками, Сиракузы захватывали у римлян средства осады.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 Сооружением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военных машин и обороной города руководил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Архимед.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4286248" y="2786058"/>
            <a:ext cx="464347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Неподвижный блок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Архимед рассматривал как равноплечий рычаг.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Моменты сил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 обеих сторон блока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одинаковы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=&gt; одинаковы и силы, создающие эти моменты: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i="1" dirty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Выигрыша в силе он не дает,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но позволяет изменить направление действия силы, что иногда необходимо.</a:t>
            </a:r>
            <a:endParaRPr kumimoji="0" lang="ru-RU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class-fizika.narod.ru/7_class/7_blok/23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214282" y="1142984"/>
            <a:ext cx="3857652" cy="47863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7686" y="214290"/>
            <a:ext cx="45720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FF3300"/>
                </a:solidFill>
                <a:latin typeface="Arial" pitchFamily="34" charset="0"/>
                <a:ea typeface="Times New Roman" pitchFamily="18" charset="0"/>
              </a:rPr>
              <a:t>Подвижный блок </a:t>
            </a:r>
            <a:r>
              <a:rPr lang="ru-RU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Архимед принимал за неравноплечий рычаг, дающий </a:t>
            </a:r>
            <a:r>
              <a:rPr lang="ru-RU" sz="2000" b="1" dirty="0">
                <a:solidFill>
                  <a:srgbClr val="0066FF"/>
                </a:solidFill>
                <a:latin typeface="Arial" pitchFamily="34" charset="0"/>
                <a:ea typeface="Times New Roman" pitchFamily="18" charset="0"/>
              </a:rPr>
              <a:t>выигрыш в силе в 2 раза.</a:t>
            </a:r>
            <a:endParaRPr lang="ru-RU" sz="2400" dirty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Относительно центра вращения действуют моменты сил, которые при равновесии должны быть равны.</a:t>
            </a:r>
            <a:endParaRPr lang="ru-RU" sz="800" b="1" dirty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3300"/>
                </a:solidFill>
                <a:latin typeface="Arial" pitchFamily="34" charset="0"/>
                <a:ea typeface="Times New Roman" pitchFamily="18" charset="0"/>
              </a:rPr>
              <a:t>Архимед </a:t>
            </a:r>
            <a:r>
              <a:rPr lang="ru-RU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изучил механические свойства подвижного блока и применил его на практике. По свидетельству Ахинея,  для спуска на воду исполинского корабля, построенного сиракузским тираном Гиероном, придумывали много способов, но механик Архимед один сумел сдвинуть корабль с помощью немногих людей; Архимед устроил блок и посредством него спустил на воду громадный корабль; он </a:t>
            </a:r>
            <a:r>
              <a:rPr lang="ru-RU" sz="2000" b="1" dirty="0">
                <a:solidFill>
                  <a:srgbClr val="0066FF"/>
                </a:solidFill>
                <a:latin typeface="Arial" pitchFamily="34" charset="0"/>
                <a:ea typeface="Times New Roman" pitchFamily="18" charset="0"/>
              </a:rPr>
              <a:t>первый придумал устройство блока</a:t>
            </a:r>
            <a:r>
              <a:rPr lang="ru-RU" sz="8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".</a:t>
            </a:r>
            <a:endParaRPr lang="ru-RU" sz="4800" dirty="0">
              <a:latin typeface="Arial" pitchFamily="34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85720" y="357166"/>
            <a:ext cx="55721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1E7470"/>
                </a:solidFill>
                <a:effectLst/>
                <a:latin typeface="Comic Sans MS" pitchFamily="66" charset="0"/>
                <a:ea typeface="Times New Roman" pitchFamily="18" charset="0"/>
              </a:rPr>
              <a:t>ворот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1E7470"/>
                </a:solidFill>
                <a:effectLst/>
                <a:latin typeface="Comic Sans MS" pitchFamily="66" charset="0"/>
                <a:ea typeface="Times New Roman" pitchFamily="18" charset="0"/>
              </a:rPr>
              <a:t>-это два колеса, соединенные вместе и вращающиеся вокруг одной оси, например, колодезный ворот с ручкой.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1E7470"/>
              </a:solidFill>
              <a:effectLst/>
              <a:latin typeface="Arial" pitchFamily="34" charset="0"/>
            </a:endParaRPr>
          </a:p>
        </p:txBody>
      </p:sp>
      <p:pic>
        <p:nvPicPr>
          <p:cNvPr id="21506" name="Picture 2" descr="vor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2857520" cy="463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 descr="http://class-fizika.narod.ru/7_class/7_vorot/281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429124" y="1428736"/>
            <a:ext cx="4214842" cy="3143272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643306" y="4929198"/>
            <a:ext cx="507209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Такое сложное громоздкое устройство средневекового периода - ворот или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ступальные колеса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широко использовались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в рудничном деле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Их приводили в движение люди, ступая по планкам колеса</a:t>
            </a:r>
            <a:r>
              <a:rPr kumimoji="0" 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51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2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285992"/>
            <a:ext cx="242889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42910" y="214290"/>
            <a:ext cx="795177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Ворот можно рассматривать как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неравноплечий рычаг: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выигрыш в силе, даваемый им, зависит от соотношения радиусов R и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r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00" name="Picture 4" descr="voro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2214554"/>
            <a:ext cx="3321054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3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65008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К простым механизмам также относятся: наклонная плоскость и ее разновидности - клин и винт.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674948"/>
            <a:ext cx="67866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</a:rPr>
              <a:t>наклонная плоскость- </a:t>
            </a:r>
            <a:r>
              <a:rPr lang="ru-RU" sz="2000" dirty="0">
                <a:solidFill>
                  <a:srgbClr val="808000"/>
                </a:solidFill>
                <a:latin typeface="Comic Sans MS" pitchFamily="66" charset="0"/>
                <a:ea typeface="Times New Roman" pitchFamily="18" charset="0"/>
              </a:rPr>
              <a:t>простейшее механическое устройство, применяемое для подъёма тяжёлых предметов, чтобы получить выигрыш в силе. </a:t>
            </a:r>
            <a:endParaRPr lang="ru-RU" sz="2000" dirty="0">
              <a:latin typeface="Arial" pitchFamily="34" charset="0"/>
            </a:endParaRPr>
          </a:p>
        </p:txBody>
      </p:sp>
      <p:pic>
        <p:nvPicPr>
          <p:cNvPr id="4" name="Picture 1" descr="http://class-fizika.narod.ru/7_class/7_naklpl/error2.gif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6000760" y="4357694"/>
            <a:ext cx="2071702" cy="12858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4500570"/>
            <a:ext cx="50720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66FF"/>
                </a:solidFill>
                <a:latin typeface="Arial" pitchFamily="34" charset="0"/>
                <a:ea typeface="Times New Roman" pitchFamily="18" charset="0"/>
              </a:rPr>
              <a:t>Наклонная плоскость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применяется для перемещения тяжелых предметов на более высокий уровень </a:t>
            </a:r>
            <a:r>
              <a:rPr lang="ru-RU" sz="2000" b="1" dirty="0">
                <a:solidFill>
                  <a:srgbClr val="009900"/>
                </a:solidFill>
                <a:latin typeface="Arial" pitchFamily="34" charset="0"/>
                <a:ea typeface="Times New Roman" pitchFamily="18" charset="0"/>
              </a:rPr>
              <a:t>без их непосредственного поднятия.</a:t>
            </a:r>
            <a:endParaRPr lang="ru-RU" sz="2000" dirty="0"/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nakl-pl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496"/>
            <a:ext cx="335758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5720" y="214291"/>
            <a:ext cx="87154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 таким устройствам относятся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 пандусы, эскалаторы, обычные лестницы и конвейеры.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Если нужно поднять груз на высоту, всегда легче воспользоваться пологим подъемом, чем крутым. Причем, чем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 положе уклон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тем легче выполнить эту работу. Когда время и расстояние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 не имеют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большого значения , а важно поднять груз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 с наименьшим усилием,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наклонная плоскость оказывается незаменима.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00" name="Picture 4" descr="p4_naklploskos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2857496"/>
            <a:ext cx="471490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357166"/>
            <a:ext cx="87154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 помощью этих рисунков можно объяснить, как работает простой механизм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 НАКЛОННАЯ ПЛОСКОСТЬ.</a:t>
            </a:r>
            <a:b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Классические расчеты действия наклонной плоскости и других простых механизмов принадлежат выдающемуся античному механику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Архимеду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из Сиракуз.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При строительстве храмов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 египтяне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транспортировали, поднимали и устанавливали колоссальные обелиски и статуи, вес которых составлял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десятки и сотни тонн!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Все это можно было сделать, используя среди других простых механизмов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 наклонную плоскость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b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Главным подъемным приспособлением египтян была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наклонная плоскость - рампа.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Остов рампы, то есть ее боковые стороны и перегородки, на небольшом расстоянии друг от друга пересекавшие рампу, строились из кирпича; пустоты заполнялись тростником и ветвями. По мере роста пирамиды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 рампа надстраивалась.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По этим рампам камни тащили на салазках таким же образом, как и по земле, помогая себе при этом рычагами. Угол наклона рампы был очень незначительным -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5 или 6 градусов. </a:t>
            </a:r>
            <a:br>
              <a:rPr kumimoji="0" 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br>
              <a:rPr kumimoji="0" 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br>
              <a:rPr kumimoji="0" 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9" name="Picture 3" descr="http://class-fizika.narod.ru/7_class/7_naklpl/01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71472" y="4000504"/>
            <a:ext cx="4143404" cy="2571768"/>
          </a:xfrm>
          <a:prstGeom prst="rect">
            <a:avLst/>
          </a:prstGeom>
          <a:noFill/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857752" y="4714884"/>
            <a:ext cx="41434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</a:rPr>
              <a:t>Колонны древнего египетского храма в Фивах.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245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class-fizika.narod.ru/7_class/7_naklpl/012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571604" y="2714620"/>
            <a:ext cx="5500726" cy="35575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428604"/>
            <a:ext cx="7643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Каждую из этих огромных колонн рабы втаскивали по рампе- наклонной плоскости. Когда колонна вползала в яму, через лаз выгребали песок, а затем разбирали кирпичную стенку и убирали насыпь. Таким образом, например, наклонная дорога к пирамиде Хафра при высоте подъема в 46 метров имела</a:t>
            </a:r>
            <a:r>
              <a:rPr lang="ru-RU" sz="2000" b="1" dirty="0">
                <a:solidFill>
                  <a:srgbClr val="0066FF"/>
                </a:solidFill>
                <a:latin typeface="Arial" pitchFamily="34" charset="0"/>
                <a:ea typeface="Times New Roman" pitchFamily="18" charset="0"/>
              </a:rPr>
              <a:t> длину около полукилометра</a:t>
            </a: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2000" dirty="0">
              <a:latin typeface="Arial" pitchFamily="34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42910" y="642918"/>
            <a:ext cx="74295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"Тело на наклонной плоскости удерживается силой, которая ... по величине во столько раз меньше веса этого тела, во сколько раз длина наклонной плоскости больше ее высоты".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Это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 условие равновесия сил на наклонной плоскости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сформулировал голландский ученый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Симон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Стевин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(1548-1620).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602" name="Picture 2" descr="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071810"/>
            <a:ext cx="500066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72" y="428604"/>
            <a:ext cx="75009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 С древних времен для облегчения своего труда человек использует различные механизмы (греч. "</a:t>
            </a:r>
            <a:r>
              <a:rPr kumimoji="0" lang="ru-RU" sz="2000" b="1" i="1" u="none" strike="noStrike" cap="none" normalizeH="0" baseline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механэ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omic Sans MS" pitchFamily="66" charset="0"/>
                <a:ea typeface="Times New Roman" pitchFamily="18" charset="0"/>
              </a:rPr>
              <a:t>" - машина, орудие), к ним относятся наклонная плоскость, рычаг, блок и их разновидности. Простые механизмы можно найти почти в любых более сложных машинах и механизмах. 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17410" name="Picture 2" descr="richah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67205">
            <a:off x="285720" y="2857496"/>
            <a:ext cx="328614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nakl_pl-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71409">
            <a:off x="4478882" y="2608801"/>
            <a:ext cx="4143404" cy="3370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 descr="http://class-fizika.narod.ru/7_class/7_naklpl/031.jpg"/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857224" y="285728"/>
            <a:ext cx="5143500" cy="272415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28596" y="3071810"/>
            <a:ext cx="821537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Очень остроумно использована наклонная плоскость на Красноярской ГЭС. Здесь вместо шлюзов действует </a:t>
            </a: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судовозная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 камера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движущаяся по наклонной эстакаде. Для ее передвижения необходимо тяговое усилие в 4000 кН.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8" name="Picture 4" descr="http://class-fizika.narod.ru/7_class/7_naklpl/021.jpg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500034" y="4572008"/>
            <a:ext cx="3643338" cy="2000264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572000" y="5000636"/>
            <a:ext cx="3929090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Почему горные дороги вьются пологим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"серпантином"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?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klin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357430"/>
            <a:ext cx="2384425" cy="434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488" y="3714752"/>
            <a:ext cx="59293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Принцип клина используется в таких инструментах и орудиях, как топор, зубило, нож, гвоздь, игла.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0"/>
            <a:ext cx="878687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Клин</a:t>
            </a:r>
            <a:r>
              <a:rPr kumimoji="0" lang="ru-RU" sz="9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одна из разновидностей простого механизма под названием "наклонная плоскость". Клин состоит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 из двух наклонных плоскостей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основания которых соприкасаются. Его применяют, чтобы получить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 выигрыш в силе,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то есть при помощи меньшей силы противодействовать большей силе.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При рубке дров, чтобы облегчить работу, в трещину полена вставляют металлический клин и бьют по нему обухом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топора.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Идеальный выигрыш в силе, даваемый клином, равен отношению его длины к толщине на тупом конце .Из-за большого трения его КПД столь мал, что идеальный выигрыш не имеет особого значения.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kl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714884"/>
            <a:ext cx="4786346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7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28596" y="357166"/>
            <a:ext cx="850112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Comic Sans MS" pitchFamily="66" charset="0"/>
                <a:ea typeface="Times New Roman" pitchFamily="18" charset="0"/>
              </a:rPr>
              <a:t>винт — простейший механизм. Резьба винта, в сущности, представляет собой другой простейший механизм — наклонную плоскость, многократно обернутую вокруг цилиндра.</a:t>
            </a: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600" b="1" i="1" u="none" strike="noStrike" cap="none" normalizeH="0" baseline="0" dirty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Comic Sans MS" pitchFamily="66" charset="0"/>
                <a:ea typeface="Times New Roman" pitchFamily="18" charset="0"/>
              </a:rPr>
              <a:t>Примеры простых устройств с винтовой резьбой — домкрат, болт с гайкой, тиски.</a:t>
            </a:r>
            <a:endParaRPr kumimoji="0" lang="ru-RU" sz="1600" b="1" i="1" u="none" strike="noStrike" cap="none" normalizeH="0" baseline="0" dirty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accent4"/>
                </a:solidFill>
                <a:effectLst/>
                <a:latin typeface="Comic Sans MS" pitchFamily="66" charset="0"/>
                <a:ea typeface="Times New Roman" pitchFamily="18" charset="0"/>
              </a:rPr>
              <a:t>Идеальный выигрыш в силе равен отношению расстояния, проходимого точкой приложения усилия за один оборот винта (длины окружности), к расстоянию между двумя соседними витками резьбы (шаг резьбы).</a:t>
            </a:r>
            <a:endParaRPr kumimoji="0" lang="ru-RU" sz="1600" b="1" i="1" u="none" strike="noStrike" cap="none" normalizeH="0" baseline="0" dirty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</a:endParaRPr>
          </a:p>
        </p:txBody>
      </p:sp>
      <p:pic>
        <p:nvPicPr>
          <p:cNvPr id="24578" name="Picture 2" descr="Arhim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00306"/>
            <a:ext cx="2855913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428992" y="2857496"/>
            <a:ext cx="1980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    </a:t>
            </a:r>
            <a:r>
              <a:rPr lang="ru-RU" b="1" dirty="0"/>
              <a:t>винт Архимеда</a:t>
            </a:r>
            <a:endParaRPr lang="ru-RU" dirty="0"/>
          </a:p>
        </p:txBody>
      </p:sp>
      <p:pic>
        <p:nvPicPr>
          <p:cNvPr id="2051" name="Picture 3" descr="http://class-fizika.narod.ru/7_class/7_naklpl/78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715140" y="2714620"/>
            <a:ext cx="857252" cy="742950"/>
          </a:xfrm>
          <a:prstGeom prst="rect">
            <a:avLst/>
          </a:prstGeom>
          <a:noFill/>
        </p:spPr>
      </p:pic>
      <p:pic>
        <p:nvPicPr>
          <p:cNvPr id="2050" name="Picture 2" descr="http://class-fizika.narod.ru/7_class/7_naklpl/work10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8215338" y="2357430"/>
            <a:ext cx="571504" cy="1285884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28596" y="0"/>
            <a:ext cx="8715404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42844" y="4286256"/>
            <a:ext cx="8786874" cy="287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Второй разновидностью наклонной плоскости является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винт.</a:t>
            </a:r>
            <a:b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Винт -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</a:rPr>
              <a:t>наклонная плоскость,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навитая на ось.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9900"/>
                </a:solidFill>
                <a:effectLst/>
                <a:latin typeface="Arial" pitchFamily="34" charset="0"/>
                <a:ea typeface="Times New Roman" pitchFamily="18" charset="0"/>
              </a:rPr>
              <a:t>Резьба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винта – это наклонная плоскость, многократно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66FF"/>
                </a:solidFill>
                <a:effectLst/>
                <a:latin typeface="Arial" pitchFamily="34" charset="0"/>
                <a:ea typeface="Times New Roman" pitchFamily="18" charset="0"/>
              </a:rPr>
              <a:t> обернутая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вокруг цилиндра. Идеальный выигрыш в силе, даваемый клином, равен отношению его длины к толщине на тупом конце. Реальный выигрыш клина определить трудно.</a:t>
            </a:r>
            <a:b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Из-за большого трения его КПД столь мал, что идеальный выигрыш не имеет особого значения. В зависимости от направления подъема наклонной плоскости винтовая резьба может быть левой или правой.</a:t>
            </a:r>
            <a:b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Примеры простых устройств с винтовой резьбой –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FF3300"/>
                </a:solidFill>
                <a:effectLst/>
                <a:latin typeface="Arial" pitchFamily="34" charset="0"/>
                <a:ea typeface="Times New Roman" pitchFamily="18" charset="0"/>
              </a:rPr>
              <a:t> домкрат, болт с гайкой, микрометр, тиски.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blo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56404">
            <a:off x="428134" y="1272850"/>
            <a:ext cx="351079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cher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59787">
            <a:off x="4714876" y="1571612"/>
            <a:ext cx="364333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571480"/>
            <a:ext cx="857256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</a:rPr>
              <a:t>Основное назначение простых механизмов: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1" u="none" strike="noStrike" cap="none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</a:rPr>
              <a:t> </a:t>
            </a: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</a:rPr>
              <a:t>Изменить силу по величине (уменьшить или увеличить) </a:t>
            </a:r>
            <a:endParaRPr lang="ru-RU" sz="28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</a:rPr>
              <a:t>Изменить направление действия силы </a:t>
            </a:r>
            <a:endParaRPr lang="ru-RU" sz="28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</a:rPr>
              <a:t>Изменить силу по величине и направлению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572000" y="428604"/>
            <a:ext cx="442912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808000"/>
                </a:solidFill>
                <a:effectLst/>
                <a:latin typeface="Comic Sans MS" pitchFamily="66" charset="0"/>
                <a:ea typeface="Times New Roman" pitchFamily="18" charset="0"/>
              </a:rPr>
              <a:t>РЫЧАГ-простейшее механическое устройство, представляющее собой твёрдое тело (перекладину), вращающееся вокруг точки опоры. Стороны перекладины от точки опоры, называются "плечами" рычага.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58" name="Picture 2" descr="richa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714620"/>
            <a:ext cx="3956051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 descr="p4_richa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8604"/>
            <a:ext cx="4143404" cy="238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richag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71876"/>
            <a:ext cx="42703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p4_plech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3429024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p4_plecho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857628"/>
            <a:ext cx="392909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85720" y="142852"/>
            <a:ext cx="8643998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</a:rPr>
              <a:t>На рисунках показаны примеры, позволяющие понять: Как определить плечо силы</a:t>
            </a: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</a:rPr>
              <a:t> ?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p4_plecho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714488"/>
            <a:ext cx="408622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0" y="4714884"/>
            <a:ext cx="4214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ЧТОБЫ НАЙТИ ПЛЕЧО СИЛЫ, НАДО ИЗ ТОЧКИ ОПОРЫ ОПУСТИТЬ ПЕРПЕНДИКУЛЯР НА ЛИНИЮ ДЕЙСТВИЯ СИЛЫ.</a:t>
            </a: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plecho3"/>
          <p:cNvPicPr>
            <a:picLocks noChangeAspect="1" noChangeArrowheads="1"/>
          </p:cNvPicPr>
          <p:nvPr/>
        </p:nvPicPr>
        <p:blipFill>
          <a:blip r:embed="rId3">
            <a:lum contrast="40000"/>
          </a:blip>
          <a:srcRect/>
          <a:stretch>
            <a:fillRect/>
          </a:stretch>
        </p:blipFill>
        <p:spPr bwMode="auto">
          <a:xfrm>
            <a:off x="714348" y="1643050"/>
            <a:ext cx="764386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571480"/>
            <a:ext cx="7643866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12700" stA="28000" endPos="45000" dist="1000" dir="5400000" sy="-100000" algn="bl" rotWithShape="0"/>
                </a:effectLst>
              </a:rPr>
              <a:t>Свои знания можете проверить при выполнении задания </a:t>
            </a:r>
          </a:p>
        </p:txBody>
      </p:sp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357290" y="357166"/>
            <a:ext cx="6572296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</a:rPr>
              <a:t>А теперь узнайте условие равновесия рычага. То есть при каком условии рычаг находится в равновесии.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</a:rPr>
              <a:t> 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70" name="Picture 2" descr="plecho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000240"/>
            <a:ext cx="8001056" cy="4071966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44" y="428604"/>
            <a:ext cx="700092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</a:rPr>
              <a:t>блок</a:t>
            </a: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</a:rPr>
              <a:t>простой механизм позволяющий изменять прикладываемую силу по направлению (неподвижный блок), или по величине (подвижный блок).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</a:rPr>
              <a:t>Представляет из себя колесо с жёлобом по окружности, вращающееся вокруг своей оси.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pic>
        <p:nvPicPr>
          <p:cNvPr id="20482" name="Picture 2" descr="2bl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86058"/>
            <a:ext cx="231457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20483" name="Picture 3" descr="1blo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571480"/>
            <a:ext cx="192882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Picture 1" descr="blo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143248"/>
            <a:ext cx="42703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 spd="med">
    <p:randomBar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261</TotalTime>
  <Words>1228</Words>
  <Application>Microsoft Office PowerPoint</Application>
  <PresentationFormat>Экран (4:3)</PresentationFormat>
  <Paragraphs>51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Comic Sans MS</vt:lpstr>
      <vt:lpstr>Lucida Sans Unicode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Kiril-ILia</dc:creator>
  <cp:lastModifiedBy>Светлана Ткаченко</cp:lastModifiedBy>
  <cp:revision>31</cp:revision>
  <dcterms:created xsi:type="dcterms:W3CDTF">2009-03-30T10:07:26Z</dcterms:created>
  <dcterms:modified xsi:type="dcterms:W3CDTF">2025-06-04T04:46:36Z</dcterms:modified>
</cp:coreProperties>
</file>