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29"/>
  </p:notesMasterIdLst>
  <p:sldIdLst>
    <p:sldId id="287" r:id="rId4"/>
    <p:sldId id="303" r:id="rId5"/>
    <p:sldId id="304" r:id="rId6"/>
    <p:sldId id="310" r:id="rId7"/>
    <p:sldId id="312" r:id="rId8"/>
    <p:sldId id="319" r:id="rId9"/>
    <p:sldId id="358" r:id="rId10"/>
    <p:sldId id="326" r:id="rId11"/>
    <p:sldId id="327" r:id="rId12"/>
    <p:sldId id="328" r:id="rId13"/>
    <p:sldId id="329" r:id="rId14"/>
    <p:sldId id="330" r:id="rId15"/>
    <p:sldId id="332" r:id="rId16"/>
    <p:sldId id="363" r:id="rId17"/>
    <p:sldId id="364" r:id="rId18"/>
    <p:sldId id="351" r:id="rId19"/>
    <p:sldId id="352" r:id="rId20"/>
    <p:sldId id="353" r:id="rId21"/>
    <p:sldId id="354" r:id="rId22"/>
    <p:sldId id="355" r:id="rId23"/>
    <p:sldId id="356" r:id="rId24"/>
    <p:sldId id="347" r:id="rId25"/>
    <p:sldId id="318" r:id="rId26"/>
    <p:sldId id="346" r:id="rId27"/>
    <p:sldId id="317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9933"/>
    <a:srgbClr val="FF6600"/>
    <a:srgbClr val="F20000"/>
    <a:srgbClr val="A20000"/>
    <a:srgbClr val="9E0000"/>
    <a:srgbClr val="FFD5D5"/>
    <a:srgbClr val="9A0000"/>
    <a:srgbClr val="80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E359C-9FAF-491E-94EA-C410BF651369}" type="datetimeFigureOut">
              <a:rPr lang="ru-RU" smtClean="0"/>
              <a:t>10.12.2021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5F1A5-C436-4683-9BCC-785172C683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2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fld id="{2357C25E-EF4F-4F57-99A2-8D804B3A39BD}" type="slidenum">
              <a:rPr lang="ru-RU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Л.С. Атанасян «Геометрия 7-9»    №455.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DC6D2-C034-4550-BEDA-0B26B77AFA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8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A9423-B0C6-4580-AB8F-841B9274AE4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61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4A6AB-16BC-4C7C-B990-B34661DCF28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87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D2034-1EF9-4DFC-99FC-0717DA43869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088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A62F2-D0F2-4CAA-95EE-C684E96EB52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78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69090-5046-429A-AC96-297730E338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686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6DCD6-FE70-498B-AD81-BF2A24250BA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12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FE255-213F-4BB0-8CA5-C86454BE9E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855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7012F-CB71-47D9-A3AE-A87C63003DC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54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D09EF-BAA2-406A-B19B-472E63F491B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62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8F92-7DF4-4F37-9533-B5639EA0DC8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63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BFF90-E871-41D8-BFA0-E54B72B1D9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98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FD5F9-D90A-4B19-8AC8-D1110107A63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069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B3597-B74E-471D-AA27-5C59411B904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286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179A5-0AE8-4AF5-A9B0-906C2D56FF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2485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DBFCCF2-29C4-4D0F-B514-8F3274BD73A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750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2A0ADF1-7313-4A09-9F9B-E418BE801AD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737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81DE3-BAEF-45CC-9546-7D293870F1F5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644175"/>
      </p:ext>
    </p:extLst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AB149-C608-4A66-889C-B27C3328231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61524"/>
      </p:ext>
    </p:extLst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99211-5320-4869-9CD3-7629A74A2440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750529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80B9-AF0F-4CC4-91C1-7B93C74B3955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190585"/>
      </p:ext>
    </p:extLst>
  </p:cSld>
  <p:clrMapOvr>
    <a:masterClrMapping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FC27A-CE36-4F5F-89DE-1C5C8D8D2583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67680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9AC24-53C6-4648-ACBA-A28436F3E69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49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75F6D-9E0C-4A90-802A-635AB4EF461D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365363"/>
      </p:ext>
    </p:extLst>
  </p:cSld>
  <p:clrMapOvr>
    <a:masterClrMapping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7A03E-CF9F-46F9-9040-1F39CFD1C084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827767"/>
      </p:ext>
    </p:extLst>
  </p:cSld>
  <p:clrMapOvr>
    <a:masterClrMapping/>
  </p:clrMapOvr>
  <p:transition spd="slow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2E015-3F9C-4B71-838D-6EDBCF1A8B57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304647"/>
      </p:ext>
    </p:extLst>
  </p:cSld>
  <p:clrMapOvr>
    <a:masterClrMapping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DFFF1-D49E-4DE1-8130-E07C44AC518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563144"/>
      </p:ext>
    </p:extLst>
  </p:cSld>
  <p:clrMapOvr>
    <a:masterClrMapping/>
  </p:clrMapOvr>
  <p:transition spd="slow"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AA6CA-C8F2-4FFE-818C-5046964871A3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57162"/>
      </p:ext>
    </p:extLst>
  </p:cSld>
  <p:clrMapOvr>
    <a:masterClrMapping/>
  </p:clrMapOvr>
  <p:transition spd="slow">
    <p:wip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58D9-52E0-453D-AC7B-49DEE09B4D1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30956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56C5A-3D63-43D8-A001-69E5BC9183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05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A13F8-A76E-4C8B-A050-B466DCF7A70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31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797B9-BDBB-48E1-A8E7-9356C21BC7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37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F4047-6F6F-4318-9486-50D3CC8E17C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96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2FECC-5E17-44E3-A517-22397AD54E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13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F3C0A-9754-4D7B-9E84-5756E473535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93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3284BA7-E3EF-405E-BC20-4581D8A0217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85BEF4F-4507-42A1-84A3-E0BA50FA310D}" type="slidenum">
              <a:rPr lang="ru-RU" smtClean="0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27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hangingPunct="0"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hangingPunct="0">
              <a:defRPr/>
            </a:pPr>
            <a:r>
              <a:rPr lang="ru-RU" altLang="ru-RU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Дьякова Марина Михайловна ГБОУ школа №94 Санкт-Петербург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hangingPunct="0">
              <a:defRPr/>
            </a:pPr>
            <a:fld id="{C7A4E733-9BF7-4097-96C6-6E5C58B994CF}" type="slidenum">
              <a:rPr lang="ru-RU" altLang="ru-RU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pPr eaLnBrk="0" hangingPunct="0"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14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spd="slow">
    <p:wipe/>
  </p:transition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496944" cy="781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5400" b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9669176">
            <a:off x="1962541" y="2729778"/>
            <a:ext cx="42813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Анатоль  Франс</a:t>
            </a:r>
          </a:p>
          <a:p>
            <a:pPr lvl="0" algn="ctr">
              <a:defRPr/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1844 - 1924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lum bright="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9304">
            <a:off x="6058164" y="1607595"/>
            <a:ext cx="2566858" cy="4017198"/>
          </a:xfrm>
          <a:prstGeom prst="flowChartAlternate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59829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cs typeface="Arial" charset="0"/>
              </a:rPr>
              <a:t>Учиться  можно  только   весело… Чтобы  переваривать    знания,  надо  поглощать  их  с  </a:t>
            </a:r>
            <a:r>
              <a:rPr lang="ru-RU" sz="2800" b="1" i="1" dirty="0" smtClean="0">
                <a:solidFill>
                  <a:srgbClr val="C00000"/>
                </a:solidFill>
                <a:cs typeface="Arial" charset="0"/>
              </a:rPr>
              <a:t>аппетитом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700808"/>
            <a:ext cx="6408712" cy="309634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S =</a:t>
            </a:r>
            <a:r>
              <a:rPr lang="ru-RU" sz="5400" b="1" dirty="0" smtClean="0"/>
              <a:t> ?</a:t>
            </a:r>
            <a:r>
              <a:rPr lang="en-US" sz="5400" b="1" dirty="0" smtClean="0"/>
              <a:t> 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11960" y="836712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n-lt"/>
              </a:rPr>
              <a:t>13</a:t>
            </a:r>
            <a:endParaRPr lang="ru-RU" sz="5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780928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+mn-lt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7248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420888"/>
            <a:ext cx="7056784" cy="16561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S = 48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80928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+mn-lt"/>
              </a:rPr>
              <a:t>3</a:t>
            </a:r>
            <a:endParaRPr lang="ru-RU" sz="5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75837" y="1497558"/>
            <a:ext cx="800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n-lt"/>
              </a:rPr>
              <a:t> ?</a:t>
            </a:r>
            <a:endParaRPr lang="ru-RU" sz="5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489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628800"/>
            <a:ext cx="3384376" cy="338437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S = </a:t>
            </a:r>
            <a:r>
              <a:rPr lang="ru-RU" sz="5400" b="1" dirty="0" smtClean="0"/>
              <a:t>?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764704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n-lt"/>
              </a:rPr>
              <a:t>7</a:t>
            </a:r>
            <a:endParaRPr lang="ru-RU" sz="5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2852936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n-lt"/>
              </a:rPr>
              <a:t>7</a:t>
            </a:r>
            <a:endParaRPr lang="ru-RU" sz="5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520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844824"/>
            <a:ext cx="2736304" cy="280831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S = </a:t>
            </a:r>
            <a:r>
              <a:rPr lang="ru-RU" sz="5400" b="1" dirty="0" smtClean="0"/>
              <a:t>81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24181" y="993502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n-lt"/>
              </a:rPr>
              <a:t>?</a:t>
            </a:r>
            <a:endParaRPr lang="ru-RU" sz="5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793702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n-lt"/>
              </a:rPr>
              <a:t>?</a:t>
            </a:r>
            <a:endParaRPr lang="ru-RU" sz="5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144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auto">
          <a:xfrm>
            <a:off x="609600" y="3022600"/>
            <a:ext cx="8001000" cy="2057400"/>
          </a:xfrm>
          <a:custGeom>
            <a:avLst/>
            <a:gdLst>
              <a:gd name="T0" fmla="*/ 0 w 5808"/>
              <a:gd name="T1" fmla="*/ 2147483647 h 1104"/>
              <a:gd name="T2" fmla="*/ 2147483647 w 5808"/>
              <a:gd name="T3" fmla="*/ 0 h 1104"/>
              <a:gd name="T4" fmla="*/ 2147483647 w 5808"/>
              <a:gd name="T5" fmla="*/ 0 h 1104"/>
              <a:gd name="T6" fmla="*/ 2147483647 w 5808"/>
              <a:gd name="T7" fmla="*/ 2147483647 h 1104"/>
              <a:gd name="T8" fmla="*/ 0 w 5808"/>
              <a:gd name="T9" fmla="*/ 2147483647 h 1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808"/>
              <a:gd name="T16" fmla="*/ 0 h 1104"/>
              <a:gd name="T17" fmla="*/ 5808 w 5808"/>
              <a:gd name="T18" fmla="*/ 1104 h 1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808" h="1104">
                <a:moveTo>
                  <a:pt x="0" y="1056"/>
                </a:moveTo>
                <a:lnTo>
                  <a:pt x="864" y="0"/>
                </a:lnTo>
                <a:lnTo>
                  <a:pt x="5808" y="0"/>
                </a:lnTo>
                <a:lnTo>
                  <a:pt x="5040" y="1104"/>
                </a:lnTo>
                <a:lnTo>
                  <a:pt x="0" y="1056"/>
                </a:lnTo>
                <a:close/>
              </a:path>
            </a:pathLst>
          </a:custGeom>
          <a:gradFill rotWithShape="1">
            <a:gsLst>
              <a:gs pos="0">
                <a:srgbClr val="765E47"/>
              </a:gs>
              <a:gs pos="100000">
                <a:srgbClr val="FFCC99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ext Box 29"/>
          <p:cNvSpPr txBox="1">
            <a:spLocks noChangeArrowheads="1"/>
          </p:cNvSpPr>
          <p:nvPr/>
        </p:nvSpPr>
        <p:spPr bwMode="auto">
          <a:xfrm>
            <a:off x="0" y="563563"/>
            <a:ext cx="9144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just" eaLnBrk="0" hangingPunct="0"/>
            <a:r>
              <a:rPr lang="ru-RU" sz="2400" dirty="0" smtClean="0">
                <a:solidFill>
                  <a:prstClr val="black"/>
                </a:solidFill>
              </a:rPr>
              <a:t>	Пол комнаты, имеющий форму прямоугольника со сторонами </a:t>
            </a:r>
            <a:r>
              <a:rPr lang="ru-RU" sz="2400" i="1" dirty="0" smtClean="0">
                <a:solidFill>
                  <a:prstClr val="black"/>
                </a:solidFill>
              </a:rPr>
              <a:t>5,5 м</a:t>
            </a:r>
            <a:r>
              <a:rPr lang="ru-RU" sz="2400" dirty="0" smtClean="0">
                <a:solidFill>
                  <a:prstClr val="black"/>
                </a:solidFill>
              </a:rPr>
              <a:t> и </a:t>
            </a:r>
            <a:r>
              <a:rPr lang="ru-RU" sz="2400" i="1" dirty="0" smtClean="0">
                <a:solidFill>
                  <a:prstClr val="black"/>
                </a:solidFill>
              </a:rPr>
              <a:t>6 м</a:t>
            </a:r>
            <a:r>
              <a:rPr lang="ru-RU" sz="2400" dirty="0" smtClean="0">
                <a:solidFill>
                  <a:prstClr val="black"/>
                </a:solidFill>
              </a:rPr>
              <a:t>, нужно покрыть паркетом прямоугольной формы. Длина каждой дощечки паркета </a:t>
            </a:r>
            <a:r>
              <a:rPr lang="ru-RU" sz="2400" i="1" dirty="0" smtClean="0">
                <a:solidFill>
                  <a:prstClr val="black"/>
                </a:solidFill>
              </a:rPr>
              <a:t>30 см</a:t>
            </a:r>
            <a:r>
              <a:rPr lang="ru-RU" sz="2400" dirty="0" smtClean="0">
                <a:solidFill>
                  <a:prstClr val="black"/>
                </a:solidFill>
              </a:rPr>
              <a:t>, а ширина – </a:t>
            </a:r>
            <a:r>
              <a:rPr lang="ru-RU" sz="2400" i="1" dirty="0" smtClean="0">
                <a:solidFill>
                  <a:prstClr val="black"/>
                </a:solidFill>
              </a:rPr>
              <a:t>5 см</a:t>
            </a:r>
            <a:r>
              <a:rPr lang="ru-RU" sz="2400" dirty="0" smtClean="0">
                <a:solidFill>
                  <a:prstClr val="black"/>
                </a:solidFill>
              </a:rPr>
              <a:t>. Паркет продаётся пачками. В каждой пачке 12 дощечек паркета. Сколько потребуется таких пачек для покрытия пола?</a:t>
            </a:r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289825" name="Freeform 33" descr="Орех"/>
          <p:cNvSpPr>
            <a:spLocks/>
          </p:cNvSpPr>
          <p:nvPr/>
        </p:nvSpPr>
        <p:spPr bwMode="auto">
          <a:xfrm>
            <a:off x="1609725" y="30226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26" name="Freeform 34" descr="Орех"/>
          <p:cNvSpPr>
            <a:spLocks/>
          </p:cNvSpPr>
          <p:nvPr/>
        </p:nvSpPr>
        <p:spPr bwMode="auto">
          <a:xfrm>
            <a:off x="2447925" y="30226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27" name="Freeform 35" descr="Орех"/>
          <p:cNvSpPr>
            <a:spLocks/>
          </p:cNvSpPr>
          <p:nvPr/>
        </p:nvSpPr>
        <p:spPr bwMode="auto">
          <a:xfrm>
            <a:off x="3276600" y="30226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28" name="Freeform 36" descr="Орех"/>
          <p:cNvSpPr>
            <a:spLocks/>
          </p:cNvSpPr>
          <p:nvPr/>
        </p:nvSpPr>
        <p:spPr bwMode="auto">
          <a:xfrm>
            <a:off x="4114800" y="30226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29" name="Freeform 37" descr="Орех"/>
          <p:cNvSpPr>
            <a:spLocks/>
          </p:cNvSpPr>
          <p:nvPr/>
        </p:nvSpPr>
        <p:spPr bwMode="auto">
          <a:xfrm>
            <a:off x="1447800" y="33274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30" name="Freeform 38" descr="Орех"/>
          <p:cNvSpPr>
            <a:spLocks/>
          </p:cNvSpPr>
          <p:nvPr/>
        </p:nvSpPr>
        <p:spPr bwMode="auto">
          <a:xfrm>
            <a:off x="2286000" y="33274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31" name="Freeform 39" descr="Орех"/>
          <p:cNvSpPr>
            <a:spLocks/>
          </p:cNvSpPr>
          <p:nvPr/>
        </p:nvSpPr>
        <p:spPr bwMode="auto">
          <a:xfrm>
            <a:off x="3114675" y="33274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32" name="Freeform 40" descr="Орех"/>
          <p:cNvSpPr>
            <a:spLocks/>
          </p:cNvSpPr>
          <p:nvPr/>
        </p:nvSpPr>
        <p:spPr bwMode="auto">
          <a:xfrm>
            <a:off x="3952875" y="33274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33" name="Freeform 41" descr="Орех"/>
          <p:cNvSpPr>
            <a:spLocks/>
          </p:cNvSpPr>
          <p:nvPr/>
        </p:nvSpPr>
        <p:spPr bwMode="auto">
          <a:xfrm>
            <a:off x="1228725" y="36322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34" name="Freeform 42" descr="Орех"/>
          <p:cNvSpPr>
            <a:spLocks/>
          </p:cNvSpPr>
          <p:nvPr/>
        </p:nvSpPr>
        <p:spPr bwMode="auto">
          <a:xfrm>
            <a:off x="2057400" y="36322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35" name="Freeform 43" descr="Орех"/>
          <p:cNvSpPr>
            <a:spLocks/>
          </p:cNvSpPr>
          <p:nvPr/>
        </p:nvSpPr>
        <p:spPr bwMode="auto">
          <a:xfrm>
            <a:off x="2895600" y="36322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36" name="Freeform 44" descr="Орех"/>
          <p:cNvSpPr>
            <a:spLocks/>
          </p:cNvSpPr>
          <p:nvPr/>
        </p:nvSpPr>
        <p:spPr bwMode="auto">
          <a:xfrm>
            <a:off x="5867400" y="38608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37" name="Freeform 45" descr="Орех"/>
          <p:cNvSpPr>
            <a:spLocks/>
          </p:cNvSpPr>
          <p:nvPr/>
        </p:nvSpPr>
        <p:spPr bwMode="auto">
          <a:xfrm>
            <a:off x="2819400" y="4165600"/>
            <a:ext cx="1057275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38" name="Rectangle 46"/>
          <p:cNvSpPr>
            <a:spLocks noChangeArrowheads="1"/>
          </p:cNvSpPr>
          <p:nvPr/>
        </p:nvSpPr>
        <p:spPr bwMode="auto">
          <a:xfrm>
            <a:off x="0" y="3403600"/>
            <a:ext cx="1041400" cy="519113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28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5,5 м</a:t>
            </a:r>
          </a:p>
        </p:txBody>
      </p:sp>
      <p:sp>
        <p:nvSpPr>
          <p:cNvPr id="289839" name="Rectangle 47"/>
          <p:cNvSpPr>
            <a:spLocks noChangeArrowheads="1"/>
          </p:cNvSpPr>
          <p:nvPr/>
        </p:nvSpPr>
        <p:spPr bwMode="auto">
          <a:xfrm>
            <a:off x="4495800" y="2336800"/>
            <a:ext cx="744538" cy="519113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28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6 м</a:t>
            </a:r>
          </a:p>
        </p:txBody>
      </p:sp>
      <p:sp>
        <p:nvSpPr>
          <p:cNvPr id="289840" name="Freeform 48" descr="Орех"/>
          <p:cNvSpPr>
            <a:spLocks/>
          </p:cNvSpPr>
          <p:nvPr/>
        </p:nvSpPr>
        <p:spPr bwMode="auto">
          <a:xfrm>
            <a:off x="4876800" y="4470400"/>
            <a:ext cx="1066800" cy="304800"/>
          </a:xfrm>
          <a:custGeom>
            <a:avLst/>
            <a:gdLst>
              <a:gd name="T0" fmla="*/ 2147483647 w 666"/>
              <a:gd name="T1" fmla="*/ 0 h 192"/>
              <a:gd name="T2" fmla="*/ 2147483647 w 666"/>
              <a:gd name="T3" fmla="*/ 0 h 192"/>
              <a:gd name="T4" fmla="*/ 2147483647 w 666"/>
              <a:gd name="T5" fmla="*/ 2147483647 h 192"/>
              <a:gd name="T6" fmla="*/ 0 w 666"/>
              <a:gd name="T7" fmla="*/ 2147483647 h 192"/>
              <a:gd name="T8" fmla="*/ 2147483647 w 666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6"/>
              <a:gd name="T16" fmla="*/ 0 h 192"/>
              <a:gd name="T17" fmla="*/ 666 w 666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6" h="192">
                <a:moveTo>
                  <a:pt x="120" y="0"/>
                </a:moveTo>
                <a:lnTo>
                  <a:pt x="666" y="0"/>
                </a:lnTo>
                <a:lnTo>
                  <a:pt x="570" y="192"/>
                </a:lnTo>
                <a:lnTo>
                  <a:pt x="0" y="192"/>
                </a:lnTo>
                <a:lnTo>
                  <a:pt x="12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/>
          <a:lstStyle/>
          <a:p>
            <a:pPr eaLnBrk="0" hangingPunct="0"/>
            <a:endParaRPr lang="ru-RU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3048000" y="5308600"/>
            <a:ext cx="3305175" cy="1433513"/>
            <a:chOff x="1200" y="1632"/>
            <a:chExt cx="2082" cy="903"/>
          </a:xfrm>
        </p:grpSpPr>
        <p:sp>
          <p:nvSpPr>
            <p:cNvPr id="11286" name="Rectangle 50" descr="Орех"/>
            <p:cNvSpPr>
              <a:spLocks noChangeArrowheads="1"/>
            </p:cNvSpPr>
            <p:nvPr/>
          </p:nvSpPr>
          <p:spPr bwMode="auto">
            <a:xfrm>
              <a:off x="1200" y="1632"/>
              <a:ext cx="1440" cy="57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pPr eaLnBrk="0" hangingPunct="0"/>
              <a:endParaRPr lang="ru-RU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9843" name="Rectangle 51"/>
            <p:cNvSpPr>
              <a:spLocks noChangeArrowheads="1"/>
            </p:cNvSpPr>
            <p:nvPr/>
          </p:nvSpPr>
          <p:spPr bwMode="auto">
            <a:xfrm>
              <a:off x="2688" y="1776"/>
              <a:ext cx="59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ru-RU" sz="2800" b="1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5 см</a:t>
              </a:r>
            </a:p>
          </p:txBody>
        </p:sp>
        <p:sp>
          <p:nvSpPr>
            <p:cNvPr id="289844" name="Rectangle 52"/>
            <p:cNvSpPr>
              <a:spLocks noChangeArrowheads="1"/>
            </p:cNvSpPr>
            <p:nvPr/>
          </p:nvSpPr>
          <p:spPr bwMode="auto">
            <a:xfrm>
              <a:off x="1680" y="2208"/>
              <a:ext cx="7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ru-RU" sz="2800" b="1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30 см</a:t>
              </a: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0" y="0"/>
            <a:ext cx="9144000" cy="538595"/>
          </a:xfrm>
          <a:prstGeom prst="rect">
            <a:avLst/>
          </a:prstGeom>
        </p:spPr>
        <p:txBody>
          <a:bodyPr lIns="91427" tIns="45713" rIns="91427" bIns="45713">
            <a:spAutoFit/>
          </a:bodyPr>
          <a:lstStyle/>
          <a:p>
            <a:pPr algn="ctr" defTabSz="911124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№1 «Укладываем паркет».</a:t>
            </a:r>
          </a:p>
        </p:txBody>
      </p:sp>
    </p:spTree>
    <p:extLst>
      <p:ext uri="{BB962C8B-B14F-4D97-AF65-F5344CB8AC3E}">
        <p14:creationId xmlns:p14="http://schemas.microsoft.com/office/powerpoint/2010/main" val="1443216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9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9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89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9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9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289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9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9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289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9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9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289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9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9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289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9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9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289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9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9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289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9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9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500"/>
                                        <p:tgtEl>
                                          <p:spTgt spid="289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9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9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289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9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9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289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9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9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500"/>
                                        <p:tgtEl>
                                          <p:spTgt spid="289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98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825" grpId="0" animBg="1"/>
      <p:bldP spid="289826" grpId="0" animBg="1"/>
      <p:bldP spid="289827" grpId="0" animBg="1"/>
      <p:bldP spid="289828" grpId="0" animBg="1"/>
      <p:bldP spid="289829" grpId="0" animBg="1"/>
      <p:bldP spid="289830" grpId="0" animBg="1"/>
      <p:bldP spid="289831" grpId="0" animBg="1"/>
      <p:bldP spid="289832" grpId="0" animBg="1"/>
      <p:bldP spid="289833" grpId="0" animBg="1"/>
      <p:bldP spid="289834" grpId="0" animBg="1"/>
      <p:bldP spid="289835" grpId="0" animBg="1"/>
      <p:bldP spid="289836" grpId="0" animBg="1"/>
      <p:bldP spid="289837" grpId="0" animBg="1"/>
      <p:bldP spid="2898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67544" y="692696"/>
            <a:ext cx="82089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Сколько рулонов обоев потребуется, чтобы оклеить стены комнаты размером </a:t>
            </a:r>
            <a:r>
              <a:rPr lang="ru-RU" sz="2400" i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3м</a:t>
            </a:r>
            <a:r>
              <a:rPr lang="en-US" sz="2400" i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ͯ </a:t>
            </a:r>
            <a:r>
              <a:rPr lang="ru-RU" sz="2400" i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3м</a:t>
            </a:r>
            <a:r>
              <a:rPr lang="en-US" sz="2400" i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ͯ</a:t>
            </a:r>
            <a:r>
              <a:rPr lang="ru-RU" sz="24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5м</a:t>
            </a:r>
            <a:r>
              <a:rPr lang="ru-RU" sz="2400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если площадь окна и двери </a:t>
            </a:r>
            <a:r>
              <a:rPr lang="ru-RU" sz="2400" i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6м²</a:t>
            </a:r>
            <a:r>
              <a:rPr lang="ru-RU" sz="2400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размер рулона обоев </a:t>
            </a:r>
            <a:r>
              <a:rPr lang="ru-RU" sz="2400" i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10м</a:t>
            </a:r>
            <a:r>
              <a:rPr lang="en-US" sz="2400" i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ͯ</a:t>
            </a:r>
            <a:r>
              <a:rPr lang="ru-RU" sz="240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0,5м</a:t>
            </a:r>
            <a:r>
              <a:rPr lang="ru-RU" sz="2400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188640"/>
            <a:ext cx="9144000" cy="538595"/>
          </a:xfrm>
          <a:prstGeom prst="rect">
            <a:avLst/>
          </a:prstGeom>
        </p:spPr>
        <p:txBody>
          <a:bodyPr lIns="91427" tIns="45713" rIns="91427" bIns="45713">
            <a:spAutoFit/>
          </a:bodyPr>
          <a:lstStyle/>
          <a:p>
            <a:pPr algn="ctr" defTabSz="911124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900" b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900" b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«Клеим обои».</a:t>
            </a:r>
          </a:p>
        </p:txBody>
      </p:sp>
      <p:pic>
        <p:nvPicPr>
          <p:cNvPr id="15365" name="Picture 2" descr="http://cs622824.vk.me/v622824362/1b9c5/4Y5ljSGmu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4" t="5978" r="2657" b="11012"/>
          <a:stretch>
            <a:fillRect/>
          </a:stretch>
        </p:blipFill>
        <p:spPr bwMode="auto">
          <a:xfrm>
            <a:off x="1116013" y="1988840"/>
            <a:ext cx="67437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3635896" y="5847598"/>
            <a:ext cx="545358" cy="468244"/>
          </a:xfrm>
          <a:prstGeom prst="rect">
            <a:avLst/>
          </a:prstGeom>
        </p:spPr>
        <p:txBody>
          <a:bodyPr wrap="none" lIns="82717" tIns="41358" rIns="82717" bIns="41358">
            <a:spAutoFit/>
          </a:bodyPr>
          <a:lstStyle/>
          <a:p>
            <a:pPr defTabSz="911124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3м</a:t>
            </a:r>
            <a:endParaRPr lang="ru-RU" sz="2500" i="1" dirty="0">
              <a:solidFill>
                <a:srgbClr val="C00000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 rot="5400000">
            <a:off x="4871691" y="3004476"/>
            <a:ext cx="545358" cy="468244"/>
          </a:xfrm>
          <a:prstGeom prst="rect">
            <a:avLst/>
          </a:prstGeom>
        </p:spPr>
        <p:txBody>
          <a:bodyPr wrap="none" lIns="82717" tIns="41358" rIns="82717" bIns="41358">
            <a:spAutoFit/>
          </a:bodyPr>
          <a:lstStyle/>
          <a:p>
            <a:pPr defTabSz="911124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3м</a:t>
            </a:r>
            <a:endParaRPr lang="ru-RU" sz="2500" i="1" dirty="0">
              <a:solidFill>
                <a:srgbClr val="C00000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712685">
            <a:off x="5370809" y="5691080"/>
            <a:ext cx="545358" cy="468244"/>
          </a:xfrm>
          <a:prstGeom prst="rect">
            <a:avLst/>
          </a:prstGeom>
        </p:spPr>
        <p:txBody>
          <a:bodyPr wrap="none" lIns="82717" tIns="41358" rIns="82717" bIns="41358">
            <a:spAutoFit/>
          </a:bodyPr>
          <a:lstStyle/>
          <a:p>
            <a:pPr defTabSz="911124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5м</a:t>
            </a:r>
            <a:endParaRPr lang="ru-RU" sz="2500" i="1" dirty="0">
              <a:solidFill>
                <a:srgbClr val="C00000"/>
              </a:solidFill>
              <a:latin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9059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С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амопроверка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Вариант 1</a:t>
            </a:r>
          </a:p>
          <a:p>
            <a:pPr lvl="0"/>
            <a:r>
              <a:rPr lang="ru-RU" dirty="0"/>
              <a:t>Найдите единицы измерения площади.</a:t>
            </a:r>
          </a:p>
          <a:p>
            <a:r>
              <a:rPr lang="ru-RU" dirty="0"/>
              <a:t>а) см;</a:t>
            </a:r>
          </a:p>
          <a:p>
            <a:r>
              <a:rPr lang="ru-RU" dirty="0"/>
              <a:t>б) кг;</a:t>
            </a:r>
          </a:p>
          <a:p>
            <a:r>
              <a:rPr lang="ru-RU" b="1" u="sng" dirty="0">
                <a:solidFill>
                  <a:srgbClr val="FF0000"/>
                </a:solidFill>
              </a:rPr>
              <a:t>в) см</a:t>
            </a:r>
            <a:r>
              <a:rPr lang="ru-RU" b="1" u="sng" baseline="30000" dirty="0">
                <a:solidFill>
                  <a:srgbClr val="FF0000"/>
                </a:solidFill>
              </a:rPr>
              <a:t>2</a:t>
            </a:r>
            <a:r>
              <a:rPr lang="ru-RU" b="1" u="sng" dirty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Вариант 2</a:t>
            </a:r>
          </a:p>
          <a:p>
            <a:pPr lvl="0"/>
            <a:r>
              <a:rPr lang="ru-RU" dirty="0"/>
              <a:t>Найдите единицы измерения площади.</a:t>
            </a:r>
          </a:p>
          <a:p>
            <a:r>
              <a:rPr lang="ru-RU" b="1" u="sng" dirty="0">
                <a:solidFill>
                  <a:srgbClr val="FF0000"/>
                </a:solidFill>
              </a:rPr>
              <a:t>а) см</a:t>
            </a:r>
            <a:r>
              <a:rPr lang="ru-RU" b="1" u="sng" baseline="30000" dirty="0">
                <a:solidFill>
                  <a:srgbClr val="FF0000"/>
                </a:solidFill>
              </a:rPr>
              <a:t>2</a:t>
            </a:r>
            <a:r>
              <a:rPr lang="ru-RU" b="1" u="sng" dirty="0">
                <a:solidFill>
                  <a:srgbClr val="FF0000"/>
                </a:solidFill>
              </a:rPr>
              <a:t>; </a:t>
            </a:r>
          </a:p>
          <a:p>
            <a:r>
              <a:rPr lang="ru-RU" dirty="0"/>
              <a:t>б) кг;</a:t>
            </a:r>
          </a:p>
          <a:p>
            <a:r>
              <a:rPr lang="ru-RU" dirty="0"/>
              <a:t>в) </a:t>
            </a:r>
            <a:r>
              <a:rPr lang="ru-RU" dirty="0" err="1"/>
              <a:t>дм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23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Вариант 1</a:t>
            </a:r>
          </a:p>
          <a:p>
            <a:r>
              <a:rPr lang="ru-RU" dirty="0"/>
              <a:t>Площадь какого прямоугольника равна 14 см</a:t>
            </a:r>
            <a:r>
              <a:rPr lang="ru-RU" baseline="30000" dirty="0"/>
              <a:t>2</a:t>
            </a:r>
            <a:r>
              <a:rPr lang="ru-RU" dirty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r>
              <a:rPr lang="ru-RU" b="1" u="sng" dirty="0">
                <a:solidFill>
                  <a:srgbClr val="FF0000"/>
                </a:solidFill>
              </a:rPr>
              <a:t>) 2 см и 7 см;</a:t>
            </a:r>
          </a:p>
          <a:p>
            <a:r>
              <a:rPr lang="ru-RU" dirty="0"/>
              <a:t>б) 5 см и 2 см;</a:t>
            </a:r>
          </a:p>
          <a:p>
            <a:r>
              <a:rPr lang="ru-RU" dirty="0"/>
              <a:t>в) 8 см и 1 см. 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79301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Вариант 2</a:t>
            </a:r>
          </a:p>
          <a:p>
            <a:r>
              <a:rPr lang="ru-RU" dirty="0"/>
              <a:t>Площадь какого прямоугольника равна 21 см</a:t>
            </a:r>
            <a:r>
              <a:rPr lang="ru-RU" baseline="30000" dirty="0"/>
              <a:t>2</a:t>
            </a:r>
            <a:r>
              <a:rPr lang="ru-RU" dirty="0"/>
              <a:t>?</a:t>
            </a:r>
          </a:p>
          <a:p>
            <a:r>
              <a:rPr lang="ru-RU" dirty="0"/>
              <a:t>а) 5 см и 4 см;</a:t>
            </a:r>
          </a:p>
          <a:p>
            <a:r>
              <a:rPr lang="ru-RU" dirty="0"/>
              <a:t>б) 5 см и 3 см;</a:t>
            </a:r>
          </a:p>
          <a:p>
            <a:r>
              <a:rPr lang="ru-RU" b="1" u="sng" dirty="0">
                <a:solidFill>
                  <a:srgbClr val="FF0000"/>
                </a:solidFill>
              </a:rPr>
              <a:t>в) 7 см и 3 см.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88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Вариант 1</a:t>
            </a:r>
          </a:p>
          <a:p>
            <a:r>
              <a:rPr lang="ru-RU" dirty="0"/>
              <a:t>Периметр квадрата равен 20 см. Найдите его площадь.</a:t>
            </a:r>
          </a:p>
          <a:p>
            <a:r>
              <a:rPr lang="ru-RU" dirty="0"/>
              <a:t>          </a:t>
            </a:r>
            <a:r>
              <a:rPr lang="ru-RU" b="1" u="sng" dirty="0">
                <a:solidFill>
                  <a:srgbClr val="FF0000"/>
                </a:solidFill>
              </a:rPr>
              <a:t>а) 25 см</a:t>
            </a:r>
            <a:r>
              <a:rPr lang="ru-RU" b="1" u="sng" baseline="30000" dirty="0">
                <a:solidFill>
                  <a:srgbClr val="FF0000"/>
                </a:solidFill>
              </a:rPr>
              <a:t>2</a:t>
            </a:r>
            <a:r>
              <a:rPr lang="ru-RU" b="1" u="sng" dirty="0">
                <a:solidFill>
                  <a:srgbClr val="FF0000"/>
                </a:solidFill>
              </a:rPr>
              <a:t>;    </a:t>
            </a:r>
          </a:p>
          <a:p>
            <a:r>
              <a:rPr lang="ru-RU" dirty="0"/>
              <a:t>          б) 8 см;   </a:t>
            </a:r>
          </a:p>
          <a:p>
            <a:r>
              <a:rPr lang="ru-RU" dirty="0"/>
              <a:t>          в) 26 см;   </a:t>
            </a:r>
          </a:p>
          <a:p>
            <a:r>
              <a:rPr lang="ru-RU" dirty="0"/>
              <a:t>          г) 26 см</a:t>
            </a:r>
            <a:r>
              <a:rPr lang="ru-RU" baseline="30000" dirty="0"/>
              <a:t>2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19261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Вариант 2</a:t>
            </a:r>
          </a:p>
          <a:p>
            <a:r>
              <a:rPr lang="ru-RU" dirty="0"/>
              <a:t>Периметр квадрата равен 24 см. Найдите его площадь.</a:t>
            </a:r>
          </a:p>
          <a:p>
            <a:r>
              <a:rPr lang="ru-RU" dirty="0"/>
              <a:t>          а) 24 см</a:t>
            </a:r>
            <a:r>
              <a:rPr lang="ru-RU" baseline="30000" dirty="0"/>
              <a:t>2</a:t>
            </a:r>
            <a:r>
              <a:rPr lang="ru-RU" dirty="0"/>
              <a:t>;    </a:t>
            </a:r>
          </a:p>
          <a:p>
            <a:r>
              <a:rPr lang="ru-RU" dirty="0"/>
              <a:t>          б) 8 см;   </a:t>
            </a:r>
          </a:p>
          <a:p>
            <a:r>
              <a:rPr lang="ru-RU" dirty="0"/>
              <a:t>          в) 24 см;   </a:t>
            </a:r>
          </a:p>
          <a:p>
            <a:r>
              <a:rPr lang="ru-RU" dirty="0"/>
              <a:t>          </a:t>
            </a:r>
            <a:r>
              <a:rPr lang="ru-RU" b="1" u="sng" dirty="0">
                <a:solidFill>
                  <a:srgbClr val="FF0000"/>
                </a:solidFill>
              </a:rPr>
              <a:t>г) 36 см</a:t>
            </a:r>
            <a:r>
              <a:rPr lang="ru-RU" b="1" u="sng" baseline="30000" dirty="0">
                <a:solidFill>
                  <a:srgbClr val="FF0000"/>
                </a:solidFill>
              </a:rPr>
              <a:t>2</a:t>
            </a:r>
            <a:r>
              <a:rPr lang="ru-RU" b="1" u="sng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698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Вариант 1</a:t>
            </a:r>
          </a:p>
          <a:p>
            <a:pPr marL="0" indent="0">
              <a:buNone/>
            </a:pPr>
            <a:r>
              <a:rPr lang="ru-RU" dirty="0"/>
              <a:t>Как можно вычислить площадь прямоугольника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b="1" u="sng" dirty="0">
                <a:solidFill>
                  <a:srgbClr val="FF0000"/>
                </a:solidFill>
              </a:rPr>
              <a:t>а</a:t>
            </a:r>
            <a:r>
              <a:rPr lang="ru-RU" b="1" u="sng" dirty="0" smtClean="0">
                <a:solidFill>
                  <a:srgbClr val="FF0000"/>
                </a:solidFill>
              </a:rPr>
              <a:t>)        *      ;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б)         *       ;</a:t>
            </a:r>
          </a:p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)        +        +       +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19261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Вариант 2</a:t>
            </a:r>
          </a:p>
          <a:p>
            <a:pPr marL="0" indent="0">
              <a:buNone/>
            </a:pPr>
            <a:r>
              <a:rPr lang="ru-RU" dirty="0" smtClean="0"/>
              <a:t>Как </a:t>
            </a:r>
            <a:r>
              <a:rPr lang="ru-RU" dirty="0"/>
              <a:t>можно вычислить площадь квадрата?</a:t>
            </a:r>
          </a:p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       *     ;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u="sng" dirty="0">
                <a:solidFill>
                  <a:srgbClr val="FF0000"/>
                </a:solidFill>
              </a:rPr>
              <a:t>б</a:t>
            </a:r>
            <a:r>
              <a:rPr lang="ru-RU" b="1" u="sng" dirty="0" smtClean="0">
                <a:solidFill>
                  <a:srgbClr val="FF0000"/>
                </a:solidFill>
              </a:rPr>
              <a:t>)         *        ;</a:t>
            </a:r>
          </a:p>
          <a:p>
            <a:pPr marL="0" indent="0">
              <a:buNone/>
            </a:pPr>
            <a:endParaRPr lang="ru-RU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)       +        +       + </a:t>
            </a:r>
            <a:endParaRPr lang="ru-RU" dirty="0"/>
          </a:p>
        </p:txBody>
      </p:sp>
      <p:sp>
        <p:nvSpPr>
          <p:cNvPr id="5" name="Ромб 4"/>
          <p:cNvSpPr/>
          <p:nvPr/>
        </p:nvSpPr>
        <p:spPr>
          <a:xfrm>
            <a:off x="1115616" y="2852936"/>
            <a:ext cx="360040" cy="432048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979712" y="2852936"/>
            <a:ext cx="360040" cy="36004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115616" y="3933056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051720" y="3933056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1115616" y="4869160"/>
            <a:ext cx="360040" cy="57606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9712" y="4869160"/>
            <a:ext cx="50405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3059832" y="4869160"/>
            <a:ext cx="432048" cy="57606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923928" y="4869160"/>
            <a:ext cx="432048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5220072" y="2420888"/>
            <a:ext cx="360040" cy="43204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012160" y="2420888"/>
            <a:ext cx="360040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220072" y="3429000"/>
            <a:ext cx="504056" cy="36004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6300192" y="3429000"/>
            <a:ext cx="576064" cy="36004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омб 16"/>
          <p:cNvSpPr/>
          <p:nvPr/>
        </p:nvSpPr>
        <p:spPr>
          <a:xfrm>
            <a:off x="5220072" y="4509120"/>
            <a:ext cx="360040" cy="5400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192180" y="4509120"/>
            <a:ext cx="396044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омб 18"/>
          <p:cNvSpPr/>
          <p:nvPr/>
        </p:nvSpPr>
        <p:spPr>
          <a:xfrm>
            <a:off x="7092280" y="4509120"/>
            <a:ext cx="360040" cy="5400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8028384" y="4509120"/>
            <a:ext cx="360040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71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648072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Повторение пройденного материала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908720"/>
            <a:ext cx="4176464" cy="5073427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Как называется четырёхугольник (рис.1)?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          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8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800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                                    Рис. 1  </a:t>
            </a:r>
            <a:endParaRPr lang="ru-RU" sz="14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Как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называются стороны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четырёхугольника (рис.1)?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Запишите формулу для вычисления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площади четырёхугольника (рис.1).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Найдите площадь четырёхугольника 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со сторонами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15 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см и 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 см (рис. 1).</a:t>
            </a:r>
            <a:r>
              <a:rPr lang="ru-RU" sz="1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61656" y="980728"/>
            <a:ext cx="4258816" cy="4968552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Как называется четырёхугольник (рис. 2)?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                  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8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800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                                         Рис.2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Запишите формулу для вычисления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площади четырёхугольника (рис.2).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Найдите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площадь четырёхугольника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со стороной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9 см (рис. 2).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988840"/>
            <a:ext cx="216024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204864"/>
            <a:ext cx="108012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15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Вариант 1</a:t>
            </a:r>
          </a:p>
          <a:p>
            <a:pPr marL="0" indent="0">
              <a:buNone/>
            </a:pPr>
            <a:r>
              <a:rPr lang="ru-RU" dirty="0"/>
              <a:t>Чему равна площадь треугольника, если сторона квадрата равна </a:t>
            </a:r>
            <a:r>
              <a:rPr lang="ru-RU" dirty="0" smtClean="0"/>
              <a:t>8 см?</a:t>
            </a:r>
          </a:p>
          <a:p>
            <a:r>
              <a:rPr lang="ru-RU" dirty="0"/>
              <a:t>а) 64 см;   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</a:t>
            </a:r>
            <a:r>
              <a:rPr lang="ru-RU" dirty="0"/>
              <a:t>) 16 см</a:t>
            </a:r>
            <a:r>
              <a:rPr lang="ru-RU" baseline="30000" dirty="0"/>
              <a:t>2</a:t>
            </a:r>
            <a:r>
              <a:rPr lang="ru-RU" dirty="0"/>
              <a:t>;                                              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в</a:t>
            </a:r>
            <a:r>
              <a:rPr lang="ru-RU" b="1" u="sng" dirty="0">
                <a:solidFill>
                  <a:srgbClr val="FF0000"/>
                </a:solidFill>
              </a:rPr>
              <a:t>) 32 см</a:t>
            </a:r>
            <a:r>
              <a:rPr lang="ru-RU" b="1" u="sng" baseline="30000" dirty="0">
                <a:solidFill>
                  <a:srgbClr val="FF0000"/>
                </a:solidFill>
              </a:rPr>
              <a:t>2</a:t>
            </a:r>
            <a:r>
              <a:rPr lang="ru-RU" b="1" u="sng" dirty="0">
                <a:solidFill>
                  <a:srgbClr val="FF0000"/>
                </a:solidFill>
              </a:rPr>
              <a:t>;</a:t>
            </a:r>
          </a:p>
          <a:p>
            <a:r>
              <a:rPr lang="ru-RU" dirty="0" smtClean="0"/>
              <a:t>г</a:t>
            </a:r>
            <a:r>
              <a:rPr lang="ru-RU" dirty="0"/>
              <a:t>) 64 см</a:t>
            </a:r>
            <a:r>
              <a:rPr lang="ru-RU" baseline="30000" dirty="0"/>
              <a:t>2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38600" cy="511256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Вариант 2</a:t>
            </a:r>
          </a:p>
          <a:p>
            <a:pPr marL="0" indent="0">
              <a:buNone/>
            </a:pPr>
            <a:r>
              <a:rPr lang="ru-RU" dirty="0"/>
              <a:t>Чему равна площадь треугольника, если стороны прямоугольника равны </a:t>
            </a:r>
            <a:r>
              <a:rPr lang="ru-RU" dirty="0" smtClean="0"/>
              <a:t>4 см </a:t>
            </a:r>
            <a:r>
              <a:rPr lang="ru-RU" dirty="0"/>
              <a:t>и </a:t>
            </a:r>
            <a:r>
              <a:rPr lang="ru-RU" dirty="0" smtClean="0"/>
              <a:t>3 см</a:t>
            </a:r>
            <a:r>
              <a:rPr lang="ru-RU" dirty="0"/>
              <a:t>?</a:t>
            </a:r>
          </a:p>
          <a:p>
            <a:r>
              <a:rPr lang="ru-RU" dirty="0"/>
              <a:t> а) 64 см;</a:t>
            </a:r>
          </a:p>
          <a:p>
            <a:r>
              <a:rPr lang="ru-RU" dirty="0"/>
              <a:t> </a:t>
            </a:r>
            <a:r>
              <a:rPr lang="ru-RU" dirty="0" smtClean="0"/>
              <a:t>б</a:t>
            </a:r>
            <a:r>
              <a:rPr lang="ru-RU" dirty="0"/>
              <a:t>) 12 см</a:t>
            </a:r>
            <a:r>
              <a:rPr lang="ru-RU" baseline="30000" dirty="0"/>
              <a:t>2</a:t>
            </a:r>
            <a:r>
              <a:rPr lang="ru-RU" dirty="0"/>
              <a:t>;                         </a:t>
            </a:r>
          </a:p>
          <a:p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в</a:t>
            </a:r>
            <a:r>
              <a:rPr lang="ru-RU" b="1" u="sng" dirty="0">
                <a:solidFill>
                  <a:srgbClr val="FF0000"/>
                </a:solidFill>
              </a:rPr>
              <a:t>) 6 см</a:t>
            </a:r>
            <a:r>
              <a:rPr lang="ru-RU" b="1" u="sng" baseline="30000" dirty="0">
                <a:solidFill>
                  <a:srgbClr val="FF0000"/>
                </a:solidFill>
              </a:rPr>
              <a:t>2</a:t>
            </a:r>
            <a:r>
              <a:rPr lang="ru-RU" b="1" u="sng" dirty="0">
                <a:solidFill>
                  <a:srgbClr val="FF0000"/>
                </a:solidFill>
              </a:rPr>
              <a:t>;</a:t>
            </a:r>
            <a:r>
              <a:rPr lang="ru-RU" b="1" u="sng" baseline="30000" dirty="0">
                <a:solidFill>
                  <a:srgbClr val="FF0000"/>
                </a:solidFill>
              </a:rPr>
              <a:t>      </a:t>
            </a:r>
            <a:endParaRPr lang="ru-RU" b="1" u="sng" dirty="0">
              <a:solidFill>
                <a:srgbClr val="FF0000"/>
              </a:solidFill>
            </a:endParaRPr>
          </a:p>
          <a:p>
            <a:r>
              <a:rPr lang="ru-RU" dirty="0"/>
              <a:t> </a:t>
            </a:r>
            <a:r>
              <a:rPr lang="ru-RU" dirty="0" smtClean="0"/>
              <a:t>г</a:t>
            </a:r>
            <a:r>
              <a:rPr lang="ru-RU" dirty="0"/>
              <a:t>) 14 см</a:t>
            </a:r>
            <a:r>
              <a:rPr lang="ru-RU" baseline="30000" dirty="0"/>
              <a:t>2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3645024"/>
            <a:ext cx="1440160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771800" y="3645024"/>
            <a:ext cx="1440160" cy="1368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876256" y="3645024"/>
            <a:ext cx="1728192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876256" y="3645024"/>
            <a:ext cx="1728192" cy="10801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30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Оценка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5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баллов – оценка «5»</a:t>
            </a:r>
            <a:r>
              <a:rPr lang="ru-RU" sz="44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балла 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– оценка «4»</a:t>
            </a:r>
            <a:r>
              <a:rPr lang="ru-RU" sz="44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балла 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– оценка «3»</a:t>
            </a:r>
            <a:r>
              <a:rPr lang="ru-RU" sz="44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меньше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 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баллов – оценка «2»</a:t>
            </a:r>
            <a:r>
              <a:rPr lang="ru-RU" sz="44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4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95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Подведение итогов урока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5760" y="1196752"/>
            <a:ext cx="3350176" cy="4536504"/>
          </a:xfrm>
          <a:prstGeom prst="rect">
            <a:avLst/>
          </a:prstGeom>
          <a:noFill/>
        </p:spPr>
        <p:txBody>
          <a:bodyPr wrap="none">
            <a:prstTxWarp prst="textCanDown">
              <a:avLst>
                <a:gd name="adj" fmla="val 75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/>
              </a:rPr>
              <a:t>ЧТО?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1430"/>
                <a:solidFill>
                  <a:srgbClr val="9BBB59">
                    <a:lumMod val="5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/>
              </a:rPr>
              <a:t>КАК?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/>
              </a:rPr>
              <a:t>ГДЕ?</a:t>
            </a:r>
            <a:endParaRPr kumimoji="0" lang="ru-RU" sz="5400" b="1" i="0" u="none" strike="noStrike" kern="0" cap="none" spc="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1169457"/>
            <a:ext cx="457203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Что такое </a:t>
            </a:r>
            <a:r>
              <a:rPr kumimoji="0" lang="ru-RU" sz="4000" b="1" i="0" u="none" strike="noStrike" kern="0" cap="none" spc="0" normalizeH="0" baseline="0" noProof="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ПЛОЩАДЬ?</a:t>
            </a:r>
            <a:endParaRPr kumimoji="0" lang="ru-RU" sz="4000" b="1" i="0" u="none" strike="noStrike" kern="0" cap="none" spc="0" normalizeH="0" baseline="0" noProof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2753633"/>
            <a:ext cx="474967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</a:t>
            </a:r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находить ПЛОЩАДЬ?</a:t>
            </a:r>
            <a:endParaRPr lang="ru-RU" sz="4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3909" y="4082296"/>
            <a:ext cx="50325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Где </a:t>
            </a:r>
            <a:r>
              <a:rPr kumimoji="0" lang="ru-RU" sz="4000" b="1" i="0" u="none" strike="noStrike" kern="0" cap="none" spc="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применить ФОРМУЛУ ПЛОЩАДИ?</a:t>
            </a:r>
            <a:endParaRPr kumimoji="0" lang="ru-RU" sz="4000" b="1" i="0" u="none" strike="noStrike" kern="0" cap="none" spc="0" normalizeH="0" baseline="0" noProof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4610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ru-RU" sz="8000" b="1" dirty="0" smtClean="0">
                <a:solidFill>
                  <a:srgbClr val="C00000"/>
                </a:solidFill>
                <a:latin typeface="Monotype Corsiva" pitchFamily="66" charset="0"/>
              </a:rPr>
              <a:t>Домашнее задание</a:t>
            </a:r>
            <a:endParaRPr lang="ru-RU" sz="8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060847"/>
            <a:ext cx="6912768" cy="3816425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/>
              <a:t>П. 51, №454, №456</a:t>
            </a:r>
          </a:p>
        </p:txBody>
      </p:sp>
    </p:spTree>
    <p:extLst>
      <p:ext uri="{BB962C8B-B14F-4D97-AF65-F5344CB8AC3E}">
        <p14:creationId xmlns:p14="http://schemas.microsoft.com/office/powerpoint/2010/main" val="19517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Рефлексия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Красный – все понял, могу помочь </a:t>
            </a: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другим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Голубой </a:t>
            </a:r>
            <a:r>
              <a:rPr lang="ru-RU" b="1" i="1" dirty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– запомню </a:t>
            </a:r>
            <a:r>
              <a:rPr lang="ru-RU" b="1" i="1" dirty="0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надолго</a:t>
            </a:r>
            <a:endParaRPr lang="ru-RU" sz="2400" dirty="0">
              <a:solidFill>
                <a:srgbClr val="00B0F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Зеленый – все </a:t>
            </a:r>
            <a:r>
              <a:rPr lang="ru-RU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понял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FF9933"/>
                </a:solidFill>
                <a:latin typeface="Times New Roman"/>
                <a:ea typeface="Calibri"/>
                <a:cs typeface="Times New Roman"/>
              </a:rPr>
              <a:t>Оранжевый </a:t>
            </a:r>
            <a:r>
              <a:rPr lang="ru-RU" b="1" i="1" dirty="0">
                <a:solidFill>
                  <a:srgbClr val="FF9933"/>
                </a:solidFill>
                <a:latin typeface="Times New Roman"/>
                <a:ea typeface="Calibri"/>
                <a:cs typeface="Times New Roman"/>
              </a:rPr>
              <a:t>– понял, но нужна </a:t>
            </a:r>
            <a:r>
              <a:rPr lang="ru-RU" b="1" i="1" dirty="0" smtClean="0">
                <a:solidFill>
                  <a:srgbClr val="FF9933"/>
                </a:solidFill>
                <a:latin typeface="Times New Roman"/>
                <a:ea typeface="Calibri"/>
                <a:cs typeface="Times New Roman"/>
              </a:rPr>
              <a:t>помощь</a:t>
            </a:r>
            <a:endParaRPr lang="ru-RU" sz="2400" dirty="0">
              <a:solidFill>
                <a:srgbClr val="FF9933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/>
                <a:ea typeface="Calibri"/>
              </a:rPr>
              <a:t>Жёлтый </a:t>
            </a:r>
            <a:r>
              <a:rPr lang="ru-RU" b="1" i="1" dirty="0">
                <a:solidFill>
                  <a:srgbClr val="FFFF00"/>
                </a:solidFill>
                <a:latin typeface="Times New Roman"/>
                <a:ea typeface="Calibri"/>
              </a:rPr>
              <a:t>– ничего не </a:t>
            </a:r>
            <a:r>
              <a:rPr lang="ru-RU" b="1" i="1" dirty="0" smtClean="0">
                <a:solidFill>
                  <a:srgbClr val="FFFF00"/>
                </a:solidFill>
                <a:latin typeface="Times New Roman"/>
                <a:ea typeface="Calibri"/>
              </a:rPr>
              <a:t>понял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6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395536" y="1063774"/>
            <a:ext cx="8424936" cy="781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5400" b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00925" y="1124744"/>
            <a:ext cx="508344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Спасибо </a:t>
            </a:r>
          </a:p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за </a:t>
            </a:r>
          </a:p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урок!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7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2448272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Прямоугольник 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(1 балл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)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Длина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, ширина  (1 балл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)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=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ab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(1 балл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=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60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см² 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(1 балл)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392288"/>
            <a:ext cx="4038600" cy="2476872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Квадрат  (1 балл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S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a²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(1 балл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S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81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см² 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(1 балл)</a:t>
            </a: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2938338"/>
          </a:xfrm>
        </p:spPr>
        <p:txBody>
          <a:bodyPr/>
          <a:lstStyle/>
          <a:p>
            <a:pPr marL="457200" algn="l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Взаимопроверка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7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баллов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– оценка «5»</a:t>
            </a:r>
            <a: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5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–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6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баллов – оценка «4»</a:t>
            </a:r>
            <a: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–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4 балла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– оценка «3»</a:t>
            </a:r>
            <a: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меньше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3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баллов – оценка «2»</a:t>
            </a:r>
            <a: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71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77888"/>
            <a:ext cx="7776864" cy="1143000"/>
          </a:xfrm>
        </p:spPr>
        <p:txBody>
          <a:bodyPr/>
          <a:lstStyle/>
          <a:p>
            <a:r>
              <a:rPr lang="ru-RU" sz="5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 </a:t>
            </a:r>
            <a:br>
              <a:rPr lang="ru-RU" sz="5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«Площадь </a:t>
            </a:r>
            <a:b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прямоугольника»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403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5760" y="620688"/>
            <a:ext cx="3494192" cy="5021180"/>
          </a:xfrm>
          <a:prstGeom prst="rect">
            <a:avLst/>
          </a:prstGeom>
          <a:noFill/>
        </p:spPr>
        <p:txBody>
          <a:bodyPr wrap="none">
            <a:prstTxWarp prst="textCanDown">
              <a:avLst>
                <a:gd name="adj" fmla="val 75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/>
              </a:rPr>
              <a:t>ЧТО?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1430"/>
                <a:solidFill>
                  <a:srgbClr val="9BBB59">
                    <a:lumMod val="5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/>
              </a:rPr>
              <a:t>КАК?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/>
              </a:rPr>
              <a:t>ГДЕ?</a:t>
            </a:r>
            <a:endParaRPr kumimoji="0" lang="ru-RU" sz="5400" b="1" i="0" u="none" strike="noStrike" kern="0" cap="none" spc="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737409"/>
            <a:ext cx="457203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Что такое </a:t>
            </a:r>
            <a:r>
              <a:rPr kumimoji="0" lang="ru-RU" sz="4000" b="1" i="0" u="none" strike="noStrike" kern="0" cap="none" spc="0" normalizeH="0" baseline="0" noProof="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ПЛОЩАДЬ?</a:t>
            </a:r>
            <a:endParaRPr kumimoji="0" lang="ru-RU" sz="4000" b="1" i="0" u="none" strike="noStrike" kern="0" cap="none" spc="0" normalizeH="0" baseline="0" noProof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348880"/>
            <a:ext cx="474967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</a:t>
            </a:r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находить ПЛОЩАДЬ?</a:t>
            </a:r>
            <a:endParaRPr lang="ru-RU" sz="4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3909" y="4010288"/>
            <a:ext cx="50325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Где </a:t>
            </a:r>
            <a:r>
              <a:rPr kumimoji="0" lang="ru-RU" sz="4000" b="1" i="0" u="none" strike="noStrike" kern="0" cap="none" spc="0" normalizeH="0" baseline="0" noProof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</a:rPr>
              <a:t>применить ФОРМУЛУ ПЛОЩАДИ?</a:t>
            </a:r>
            <a:endParaRPr kumimoji="0" lang="ru-RU" sz="4000" b="1" i="0" u="none" strike="noStrike" kern="0" cap="none" spc="0" normalizeH="0" baseline="0" noProof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546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6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Line 2"/>
          <p:cNvSpPr>
            <a:spLocks noChangeShapeType="1"/>
          </p:cNvSpPr>
          <p:nvPr/>
        </p:nvSpPr>
        <p:spPr bwMode="auto">
          <a:xfrm flipV="1">
            <a:off x="611188" y="982663"/>
            <a:ext cx="0" cy="33829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795" name="Line 3"/>
          <p:cNvSpPr>
            <a:spLocks noChangeShapeType="1"/>
          </p:cNvSpPr>
          <p:nvPr/>
        </p:nvSpPr>
        <p:spPr bwMode="auto">
          <a:xfrm>
            <a:off x="611188" y="982663"/>
            <a:ext cx="33845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796" name="Line 4"/>
          <p:cNvSpPr>
            <a:spLocks noChangeShapeType="1"/>
          </p:cNvSpPr>
          <p:nvPr/>
        </p:nvSpPr>
        <p:spPr bwMode="auto">
          <a:xfrm flipV="1">
            <a:off x="3995738" y="982663"/>
            <a:ext cx="0" cy="33829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797" name="Line 5"/>
          <p:cNvSpPr>
            <a:spLocks noChangeShapeType="1"/>
          </p:cNvSpPr>
          <p:nvPr/>
        </p:nvSpPr>
        <p:spPr bwMode="auto">
          <a:xfrm>
            <a:off x="3995738" y="982663"/>
            <a:ext cx="11509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798" name="Line 6"/>
          <p:cNvSpPr>
            <a:spLocks noChangeShapeType="1"/>
          </p:cNvSpPr>
          <p:nvPr/>
        </p:nvSpPr>
        <p:spPr bwMode="auto">
          <a:xfrm>
            <a:off x="5146675" y="982663"/>
            <a:ext cx="0" cy="33829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799" name="Line 7"/>
          <p:cNvSpPr>
            <a:spLocks noChangeShapeType="1"/>
          </p:cNvSpPr>
          <p:nvPr/>
        </p:nvSpPr>
        <p:spPr bwMode="auto">
          <a:xfrm>
            <a:off x="3994150" y="4367213"/>
            <a:ext cx="115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00" name="Line 8"/>
          <p:cNvSpPr>
            <a:spLocks noChangeShapeType="1"/>
          </p:cNvSpPr>
          <p:nvPr/>
        </p:nvSpPr>
        <p:spPr bwMode="auto">
          <a:xfrm>
            <a:off x="5146675" y="4365625"/>
            <a:ext cx="0" cy="1008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01" name="Line 9"/>
          <p:cNvSpPr>
            <a:spLocks noChangeShapeType="1"/>
          </p:cNvSpPr>
          <p:nvPr/>
        </p:nvSpPr>
        <p:spPr bwMode="auto">
          <a:xfrm>
            <a:off x="3995738" y="5373688"/>
            <a:ext cx="11509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02" name="Text Box 10"/>
          <p:cNvSpPr txBox="1">
            <a:spLocks noChangeArrowheads="1"/>
          </p:cNvSpPr>
          <p:nvPr/>
        </p:nvSpPr>
        <p:spPr bwMode="auto">
          <a:xfrm>
            <a:off x="322263" y="5373688"/>
            <a:ext cx="287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03" name="Text Box 11"/>
          <p:cNvSpPr txBox="1">
            <a:spLocks noChangeArrowheads="1"/>
          </p:cNvSpPr>
          <p:nvPr/>
        </p:nvSpPr>
        <p:spPr bwMode="auto">
          <a:xfrm>
            <a:off x="250825" y="4005263"/>
            <a:ext cx="2873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B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04" name="Text Box 12"/>
          <p:cNvSpPr txBox="1">
            <a:spLocks noChangeArrowheads="1"/>
          </p:cNvSpPr>
          <p:nvPr/>
        </p:nvSpPr>
        <p:spPr bwMode="auto">
          <a:xfrm>
            <a:off x="3995738" y="4005263"/>
            <a:ext cx="287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C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05" name="Text Box 13"/>
          <p:cNvSpPr txBox="1">
            <a:spLocks noChangeArrowheads="1"/>
          </p:cNvSpPr>
          <p:nvPr/>
        </p:nvSpPr>
        <p:spPr bwMode="auto">
          <a:xfrm>
            <a:off x="3995738" y="5373688"/>
            <a:ext cx="287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D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06" name="Text Box 14"/>
          <p:cNvSpPr txBox="1">
            <a:spLocks noChangeArrowheads="1"/>
          </p:cNvSpPr>
          <p:nvPr/>
        </p:nvSpPr>
        <p:spPr bwMode="auto">
          <a:xfrm>
            <a:off x="2122488" y="4510088"/>
            <a:ext cx="719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smtClean="0">
                <a:solidFill>
                  <a:srgbClr val="000000"/>
                </a:solidFill>
                <a:latin typeface="Arial" charset="0"/>
              </a:rPr>
              <a:t>S</a:t>
            </a:r>
            <a:endParaRPr lang="ru-RU" sz="3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07" name="Text Box 15"/>
          <p:cNvSpPr txBox="1">
            <a:spLocks noChangeArrowheads="1"/>
          </p:cNvSpPr>
          <p:nvPr/>
        </p:nvSpPr>
        <p:spPr bwMode="auto">
          <a:xfrm>
            <a:off x="5653924" y="1412875"/>
            <a:ext cx="1512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Дано:</a:t>
            </a:r>
            <a:r>
              <a:rPr lang="ru-RU" b="1" smtClean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161808" name="Text Box 16"/>
          <p:cNvSpPr txBox="1">
            <a:spLocks noChangeArrowheads="1"/>
          </p:cNvSpPr>
          <p:nvPr/>
        </p:nvSpPr>
        <p:spPr bwMode="auto">
          <a:xfrm>
            <a:off x="5651500" y="1916113"/>
            <a:ext cx="27352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ABCD - </a:t>
            </a:r>
            <a:r>
              <a:rPr lang="ru-RU" smtClean="0">
                <a:solidFill>
                  <a:srgbClr val="000000"/>
                </a:solidFill>
                <a:latin typeface="Arial" charset="0"/>
              </a:rPr>
              <a:t>прямоугольник</a:t>
            </a:r>
          </a:p>
        </p:txBody>
      </p:sp>
      <p:sp>
        <p:nvSpPr>
          <p:cNvPr id="161809" name="Text Box 17"/>
          <p:cNvSpPr txBox="1">
            <a:spLocks noChangeArrowheads="1"/>
          </p:cNvSpPr>
          <p:nvPr/>
        </p:nvSpPr>
        <p:spPr bwMode="auto">
          <a:xfrm>
            <a:off x="5651500" y="2276475"/>
            <a:ext cx="1008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AB = b;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10" name="Text Box 18"/>
          <p:cNvSpPr txBox="1">
            <a:spLocks noChangeArrowheads="1"/>
          </p:cNvSpPr>
          <p:nvPr/>
        </p:nvSpPr>
        <p:spPr bwMode="auto">
          <a:xfrm>
            <a:off x="6659563" y="2276475"/>
            <a:ext cx="1152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AD = a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11" name="Text Box 19"/>
          <p:cNvSpPr txBox="1">
            <a:spLocks noChangeArrowheads="1"/>
          </p:cNvSpPr>
          <p:nvPr/>
        </p:nvSpPr>
        <p:spPr bwMode="auto">
          <a:xfrm>
            <a:off x="5651500" y="2636838"/>
            <a:ext cx="208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sz="2000" b="1" baseline="-25000" smtClean="0">
                <a:solidFill>
                  <a:srgbClr val="000000"/>
                </a:solidFill>
                <a:latin typeface="Arial" charset="0"/>
              </a:rPr>
              <a:t>ABCD</a:t>
            </a: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 = S</a:t>
            </a:r>
            <a:endParaRPr lang="ru-RU" sz="20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12" name="Text Box 20"/>
          <p:cNvSpPr txBox="1">
            <a:spLocks noChangeArrowheads="1"/>
          </p:cNvSpPr>
          <p:nvPr/>
        </p:nvSpPr>
        <p:spPr bwMode="auto">
          <a:xfrm>
            <a:off x="5651500" y="2997200"/>
            <a:ext cx="1944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Доказать:</a:t>
            </a:r>
          </a:p>
        </p:txBody>
      </p:sp>
      <p:sp>
        <p:nvSpPr>
          <p:cNvPr id="161813" name="Text Box 21"/>
          <p:cNvSpPr txBox="1">
            <a:spLocks noChangeArrowheads="1"/>
          </p:cNvSpPr>
          <p:nvPr/>
        </p:nvSpPr>
        <p:spPr bwMode="auto">
          <a:xfrm>
            <a:off x="5651500" y="3429000"/>
            <a:ext cx="23764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smtClean="0">
                <a:solidFill>
                  <a:srgbClr val="000000"/>
                </a:solidFill>
                <a:latin typeface="Arial" charset="0"/>
              </a:rPr>
              <a:t>S = ab</a:t>
            </a:r>
            <a:endParaRPr lang="ru-RU" sz="20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14" name="Line 22"/>
          <p:cNvSpPr>
            <a:spLocks noChangeShapeType="1"/>
          </p:cNvSpPr>
          <p:nvPr/>
        </p:nvSpPr>
        <p:spPr bwMode="auto">
          <a:xfrm flipH="1">
            <a:off x="611188" y="4367213"/>
            <a:ext cx="3384550" cy="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15" name="Line 23"/>
          <p:cNvSpPr>
            <a:spLocks noChangeShapeType="1"/>
          </p:cNvSpPr>
          <p:nvPr/>
        </p:nvSpPr>
        <p:spPr bwMode="auto">
          <a:xfrm>
            <a:off x="3995738" y="4365625"/>
            <a:ext cx="0" cy="1008063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16" name="Line 24"/>
          <p:cNvSpPr>
            <a:spLocks noChangeShapeType="1"/>
          </p:cNvSpPr>
          <p:nvPr/>
        </p:nvSpPr>
        <p:spPr bwMode="auto">
          <a:xfrm flipH="1">
            <a:off x="611188" y="5373688"/>
            <a:ext cx="3384550" cy="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17" name="Line 25"/>
          <p:cNvSpPr>
            <a:spLocks noChangeShapeType="1"/>
          </p:cNvSpPr>
          <p:nvPr/>
        </p:nvSpPr>
        <p:spPr bwMode="auto">
          <a:xfrm>
            <a:off x="611188" y="4365625"/>
            <a:ext cx="0" cy="1008063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18" name="Text Box 26"/>
          <p:cNvSpPr txBox="1">
            <a:spLocks noChangeArrowheads="1"/>
          </p:cNvSpPr>
          <p:nvPr/>
        </p:nvSpPr>
        <p:spPr bwMode="auto">
          <a:xfrm>
            <a:off x="322263" y="4725988"/>
            <a:ext cx="287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b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19" name="Text Box 27"/>
          <p:cNvSpPr txBox="1">
            <a:spLocks noChangeArrowheads="1"/>
          </p:cNvSpPr>
          <p:nvPr/>
        </p:nvSpPr>
        <p:spPr bwMode="auto">
          <a:xfrm>
            <a:off x="2051050" y="5302250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20" name="Text Box 28"/>
          <p:cNvSpPr txBox="1">
            <a:spLocks noChangeArrowheads="1"/>
          </p:cNvSpPr>
          <p:nvPr/>
        </p:nvSpPr>
        <p:spPr bwMode="auto">
          <a:xfrm>
            <a:off x="5651500" y="3860800"/>
            <a:ext cx="2736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Доказательство:</a:t>
            </a:r>
          </a:p>
        </p:txBody>
      </p:sp>
      <p:sp>
        <p:nvSpPr>
          <p:cNvPr id="161821" name="Text Box 29"/>
          <p:cNvSpPr txBox="1">
            <a:spLocks noChangeArrowheads="1"/>
          </p:cNvSpPr>
          <p:nvPr/>
        </p:nvSpPr>
        <p:spPr bwMode="auto">
          <a:xfrm>
            <a:off x="5508625" y="4365625"/>
            <a:ext cx="3635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</a:rPr>
              <a:t>1). Достроим прямоугольник до квадрата со стороной (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a+b)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22" name="Text Box 30"/>
          <p:cNvSpPr txBox="1">
            <a:spLocks noChangeArrowheads="1"/>
          </p:cNvSpPr>
          <p:nvPr/>
        </p:nvSpPr>
        <p:spPr bwMode="auto">
          <a:xfrm>
            <a:off x="5508625" y="5013325"/>
            <a:ext cx="3635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</a:rPr>
              <a:t>2). По свойству 3 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S</a:t>
            </a:r>
            <a:r>
              <a:rPr lang="ru-RU" baseline="-25000" smtClean="0">
                <a:solidFill>
                  <a:srgbClr val="000000"/>
                </a:solidFill>
                <a:latin typeface="Arial" charset="0"/>
              </a:rPr>
              <a:t>кв</a:t>
            </a:r>
            <a:r>
              <a:rPr lang="ru-RU" smtClean="0">
                <a:solidFill>
                  <a:srgbClr val="000000"/>
                </a:solidFill>
                <a:latin typeface="Arial" charset="0"/>
              </a:rPr>
              <a:t>=(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a+b)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23" name="Text Box 31"/>
          <p:cNvSpPr txBox="1">
            <a:spLocks noChangeArrowheads="1"/>
          </p:cNvSpPr>
          <p:nvPr/>
        </p:nvSpPr>
        <p:spPr bwMode="auto">
          <a:xfrm>
            <a:off x="5508625" y="5445125"/>
            <a:ext cx="30241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3)</a:t>
            </a:r>
            <a:r>
              <a:rPr lang="ru-RU" smtClean="0">
                <a:solidFill>
                  <a:srgbClr val="000000"/>
                </a:solidFill>
                <a:latin typeface="Arial" charset="0"/>
              </a:rPr>
              <a:t>. По свойству 2 имеем 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S</a:t>
            </a:r>
            <a:r>
              <a:rPr lang="ru-RU" baseline="-25000" smtClean="0">
                <a:solidFill>
                  <a:srgbClr val="000000"/>
                </a:solidFill>
                <a:latin typeface="Arial" charset="0"/>
              </a:rPr>
              <a:t>кв</a:t>
            </a:r>
            <a:r>
              <a:rPr lang="ru-RU" smtClean="0">
                <a:solidFill>
                  <a:srgbClr val="000000"/>
                </a:solidFill>
                <a:latin typeface="Arial" charset="0"/>
              </a:rPr>
              <a:t>=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S+S+a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+b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24" name="Text Box 32"/>
          <p:cNvSpPr txBox="1">
            <a:spLocks noChangeArrowheads="1"/>
          </p:cNvSpPr>
          <p:nvPr/>
        </p:nvSpPr>
        <p:spPr bwMode="auto">
          <a:xfrm>
            <a:off x="468313" y="5661025"/>
            <a:ext cx="35290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4)</a:t>
            </a:r>
            <a:r>
              <a:rPr lang="ru-RU" smtClean="0">
                <a:solidFill>
                  <a:srgbClr val="000000"/>
                </a:solidFill>
                <a:latin typeface="Arial" charset="0"/>
              </a:rPr>
              <a:t>. По свойству 1 имеем:</a:t>
            </a:r>
          </a:p>
        </p:txBody>
      </p:sp>
      <p:sp>
        <p:nvSpPr>
          <p:cNvPr id="161825" name="Text Box 33"/>
          <p:cNvSpPr txBox="1">
            <a:spLocks noChangeArrowheads="1"/>
          </p:cNvSpPr>
          <p:nvPr/>
        </p:nvSpPr>
        <p:spPr bwMode="auto">
          <a:xfrm>
            <a:off x="827088" y="5949950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a+b)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=S+S+a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+b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26" name="Text Box 34"/>
          <p:cNvSpPr txBox="1">
            <a:spLocks noChangeArrowheads="1"/>
          </p:cNvSpPr>
          <p:nvPr/>
        </p:nvSpPr>
        <p:spPr bwMode="auto">
          <a:xfrm>
            <a:off x="827088" y="6308725"/>
            <a:ext cx="2447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+2ab+b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=2S+a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smtClean="0">
                <a:solidFill>
                  <a:srgbClr val="000000"/>
                </a:solidFill>
                <a:latin typeface="Arial" charset="0"/>
              </a:rPr>
              <a:t>+b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</a:rPr>
              <a:t>2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27" name="Text Box 35"/>
          <p:cNvSpPr txBox="1">
            <a:spLocks noChangeArrowheads="1"/>
          </p:cNvSpPr>
          <p:nvPr/>
        </p:nvSpPr>
        <p:spPr bwMode="auto">
          <a:xfrm>
            <a:off x="3708400" y="6308725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2S=2ab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28" name="Text Box 36"/>
          <p:cNvSpPr txBox="1">
            <a:spLocks noChangeArrowheads="1"/>
          </p:cNvSpPr>
          <p:nvPr/>
        </p:nvSpPr>
        <p:spPr bwMode="auto">
          <a:xfrm>
            <a:off x="6084888" y="6278563"/>
            <a:ext cx="2663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smtClean="0">
                <a:solidFill>
                  <a:srgbClr val="000000"/>
                </a:solidFill>
                <a:latin typeface="Arial" charset="0"/>
              </a:rPr>
              <a:t>S=ab</a:t>
            </a:r>
            <a:r>
              <a:rPr lang="ru-RU" sz="3200" b="1" smtClean="0">
                <a:solidFill>
                  <a:srgbClr val="000000"/>
                </a:solidFill>
                <a:latin typeface="Arial" charset="0"/>
              </a:rPr>
              <a:t>      </a:t>
            </a: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2400" smtClean="0">
                <a:solidFill>
                  <a:srgbClr val="000000"/>
                </a:solidFill>
                <a:latin typeface="Arial" charset="0"/>
              </a:rPr>
              <a:t>ч.т.д.</a:t>
            </a:r>
          </a:p>
        </p:txBody>
      </p:sp>
      <p:sp>
        <p:nvSpPr>
          <p:cNvPr id="161829" name="Text Box 37"/>
          <p:cNvSpPr txBox="1">
            <a:spLocks noChangeArrowheads="1"/>
          </p:cNvSpPr>
          <p:nvPr/>
        </p:nvSpPr>
        <p:spPr bwMode="auto">
          <a:xfrm>
            <a:off x="539750" y="188913"/>
            <a:ext cx="7921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smtClean="0">
                <a:solidFill>
                  <a:srgbClr val="000000"/>
                </a:solidFill>
                <a:latin typeface="Arial" charset="0"/>
              </a:rPr>
              <a:t>ПЛОЩАДЬ ПРЯМОУГОЛЬНИКА РАВНА ПРОИЗВЕДЕНИЮ ЕГО СМЕЖНЫХ СТОРОН</a:t>
            </a:r>
          </a:p>
        </p:txBody>
      </p:sp>
      <p:sp>
        <p:nvSpPr>
          <p:cNvPr id="161830" name="Text Box 38"/>
          <p:cNvSpPr txBox="1">
            <a:spLocks noChangeArrowheads="1"/>
          </p:cNvSpPr>
          <p:nvPr/>
        </p:nvSpPr>
        <p:spPr bwMode="auto">
          <a:xfrm>
            <a:off x="250825" y="2420938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31" name="Text Box 39"/>
          <p:cNvSpPr txBox="1">
            <a:spLocks noChangeArrowheads="1"/>
          </p:cNvSpPr>
          <p:nvPr/>
        </p:nvSpPr>
        <p:spPr bwMode="auto">
          <a:xfrm>
            <a:off x="1979613" y="692150"/>
            <a:ext cx="720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32" name="Text Box 40"/>
          <p:cNvSpPr txBox="1">
            <a:spLocks noChangeArrowheads="1"/>
          </p:cNvSpPr>
          <p:nvPr/>
        </p:nvSpPr>
        <p:spPr bwMode="auto">
          <a:xfrm>
            <a:off x="4427538" y="692150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b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33" name="Text Box 41"/>
          <p:cNvSpPr txBox="1">
            <a:spLocks noChangeArrowheads="1"/>
          </p:cNvSpPr>
          <p:nvPr/>
        </p:nvSpPr>
        <p:spPr bwMode="auto">
          <a:xfrm>
            <a:off x="3635375" y="2349500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34" name="Text Box 42"/>
          <p:cNvSpPr txBox="1">
            <a:spLocks noChangeArrowheads="1"/>
          </p:cNvSpPr>
          <p:nvPr/>
        </p:nvSpPr>
        <p:spPr bwMode="auto">
          <a:xfrm>
            <a:off x="5076825" y="2349500"/>
            <a:ext cx="504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35" name="Text Box 43"/>
          <p:cNvSpPr txBox="1">
            <a:spLocks noChangeArrowheads="1"/>
          </p:cNvSpPr>
          <p:nvPr/>
        </p:nvSpPr>
        <p:spPr bwMode="auto">
          <a:xfrm>
            <a:off x="4356100" y="4076700"/>
            <a:ext cx="5032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b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36" name="Text Box 44"/>
          <p:cNvSpPr txBox="1">
            <a:spLocks noChangeArrowheads="1"/>
          </p:cNvSpPr>
          <p:nvPr/>
        </p:nvSpPr>
        <p:spPr bwMode="auto">
          <a:xfrm>
            <a:off x="5076825" y="4652963"/>
            <a:ext cx="431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b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37" name="Text Box 45"/>
          <p:cNvSpPr txBox="1">
            <a:spLocks noChangeArrowheads="1"/>
          </p:cNvSpPr>
          <p:nvPr/>
        </p:nvSpPr>
        <p:spPr bwMode="auto">
          <a:xfrm>
            <a:off x="4427538" y="5373688"/>
            <a:ext cx="5762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b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38" name="Text Box 46"/>
          <p:cNvSpPr txBox="1">
            <a:spLocks noChangeArrowheads="1"/>
          </p:cNvSpPr>
          <p:nvPr/>
        </p:nvSpPr>
        <p:spPr bwMode="auto">
          <a:xfrm>
            <a:off x="1403350" y="1916113"/>
            <a:ext cx="12239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smtClean="0">
                <a:solidFill>
                  <a:srgbClr val="000000"/>
                </a:solidFill>
                <a:latin typeface="Arial" charset="0"/>
              </a:rPr>
              <a:t>S=a</a:t>
            </a:r>
            <a:r>
              <a:rPr lang="en-US" sz="3200" baseline="30000" smtClean="0">
                <a:solidFill>
                  <a:srgbClr val="000000"/>
                </a:solidFill>
                <a:latin typeface="Arial" charset="0"/>
              </a:rPr>
              <a:t>2</a:t>
            </a:r>
            <a:endParaRPr lang="ru-RU" sz="3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39" name="Text Box 47"/>
          <p:cNvSpPr txBox="1">
            <a:spLocks noChangeArrowheads="1"/>
          </p:cNvSpPr>
          <p:nvPr/>
        </p:nvSpPr>
        <p:spPr bwMode="auto">
          <a:xfrm>
            <a:off x="4211638" y="4581525"/>
            <a:ext cx="865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S=b</a:t>
            </a:r>
            <a:r>
              <a:rPr lang="en-US" sz="2400" baseline="30000" smtClean="0">
                <a:solidFill>
                  <a:srgbClr val="000000"/>
                </a:solidFill>
                <a:latin typeface="Arial" charset="0"/>
              </a:rPr>
              <a:t>2</a:t>
            </a:r>
            <a:endParaRPr lang="ru-RU" sz="24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40" name="Text Box 48"/>
          <p:cNvSpPr txBox="1">
            <a:spLocks noChangeArrowheads="1"/>
          </p:cNvSpPr>
          <p:nvPr/>
        </p:nvSpPr>
        <p:spPr bwMode="auto">
          <a:xfrm>
            <a:off x="4284663" y="1989138"/>
            <a:ext cx="574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smtClean="0">
                <a:solidFill>
                  <a:srgbClr val="000000"/>
                </a:solidFill>
                <a:latin typeface="Arial" charset="0"/>
              </a:rPr>
              <a:t>S</a:t>
            </a:r>
            <a:endParaRPr lang="ru-RU" sz="3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41" name="Text Box 49"/>
          <p:cNvSpPr txBox="1">
            <a:spLocks noChangeArrowheads="1"/>
          </p:cNvSpPr>
          <p:nvPr/>
        </p:nvSpPr>
        <p:spPr bwMode="auto">
          <a:xfrm>
            <a:off x="322263" y="5373688"/>
            <a:ext cx="287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42" name="Text Box 50"/>
          <p:cNvSpPr txBox="1">
            <a:spLocks noChangeArrowheads="1"/>
          </p:cNvSpPr>
          <p:nvPr/>
        </p:nvSpPr>
        <p:spPr bwMode="auto">
          <a:xfrm>
            <a:off x="250825" y="4005263"/>
            <a:ext cx="2873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B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43" name="Text Box 51"/>
          <p:cNvSpPr txBox="1">
            <a:spLocks noChangeArrowheads="1"/>
          </p:cNvSpPr>
          <p:nvPr/>
        </p:nvSpPr>
        <p:spPr bwMode="auto">
          <a:xfrm>
            <a:off x="3995738" y="4005263"/>
            <a:ext cx="287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C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1844" name="Text Box 52"/>
          <p:cNvSpPr txBox="1">
            <a:spLocks noChangeArrowheads="1"/>
          </p:cNvSpPr>
          <p:nvPr/>
        </p:nvSpPr>
        <p:spPr bwMode="auto">
          <a:xfrm>
            <a:off x="3995738" y="5373688"/>
            <a:ext cx="287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D</a:t>
            </a: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02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1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6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61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6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61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6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1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6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61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16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6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6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6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6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6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6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8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16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161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161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61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3" dur="500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8" dur="500"/>
                                        <p:tgtEl>
                                          <p:spTgt spid="16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16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16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16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3" dur="500"/>
                                        <p:tgtEl>
                                          <p:spTgt spid="16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8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618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61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61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61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18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61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61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61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618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61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61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61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618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61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61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61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618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61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61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61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618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61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61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61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618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61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61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61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618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61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61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61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161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161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 nodeType="clickPar">
                      <p:stCondLst>
                        <p:cond delay="indefinite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000"/>
                                        <p:tgtEl>
                                          <p:spTgt spid="161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 nodeType="clickPar">
                      <p:stCondLst>
                        <p:cond delay="indefinite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161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2000"/>
                                        <p:tgtEl>
                                          <p:spTgt spid="161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000"/>
                                        <p:tgtEl>
                                          <p:spTgt spid="161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2000"/>
                                        <p:tgtEl>
                                          <p:spTgt spid="161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6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7" dur="1000" fill="hold"/>
                                        <p:tgtEl>
                                          <p:spTgt spid="16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9" dur="1000" fill="hold"/>
                                        <p:tgtEl>
                                          <p:spTgt spid="161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1" dur="1000" fill="hold"/>
                                        <p:tgtEl>
                                          <p:spTgt spid="161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3" dur="1000" fill="hold"/>
                                        <p:tgtEl>
                                          <p:spTgt spid="161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5" dur="1000" fill="hold"/>
                                        <p:tgtEl>
                                          <p:spTgt spid="161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 animBg="1"/>
      <p:bldP spid="161795" grpId="0" animBg="1"/>
      <p:bldP spid="161796" grpId="0" animBg="1"/>
      <p:bldP spid="161797" grpId="0" animBg="1"/>
      <p:bldP spid="161798" grpId="0" animBg="1"/>
      <p:bldP spid="161799" grpId="0" animBg="1"/>
      <p:bldP spid="161800" grpId="0" animBg="1"/>
      <p:bldP spid="161801" grpId="0" animBg="1"/>
      <p:bldP spid="161802" grpId="0"/>
      <p:bldP spid="161802" grpId="1"/>
      <p:bldP spid="161803" grpId="0"/>
      <p:bldP spid="161805" grpId="0"/>
      <p:bldP spid="161806" grpId="0"/>
      <p:bldP spid="161808" grpId="0"/>
      <p:bldP spid="161808" grpId="1"/>
      <p:bldP spid="161809" grpId="0"/>
      <p:bldP spid="161809" grpId="1"/>
      <p:bldP spid="161810" grpId="0"/>
      <p:bldP spid="161810" grpId="1"/>
      <p:bldP spid="161811" grpId="0"/>
      <p:bldP spid="161811" grpId="1"/>
      <p:bldP spid="161812" grpId="0"/>
      <p:bldP spid="161813" grpId="0"/>
      <p:bldP spid="161813" grpId="1"/>
      <p:bldP spid="161814" grpId="0" animBg="1"/>
      <p:bldP spid="161815" grpId="0" animBg="1"/>
      <p:bldP spid="161816" grpId="0" animBg="1"/>
      <p:bldP spid="161816" grpId="1" animBg="1"/>
      <p:bldP spid="161817" grpId="0" animBg="1"/>
      <p:bldP spid="161817" grpId="1" animBg="1"/>
      <p:bldP spid="161818" grpId="0"/>
      <p:bldP spid="161819" grpId="0"/>
      <p:bldP spid="161821" grpId="0"/>
      <p:bldP spid="161822" grpId="0"/>
      <p:bldP spid="161823" grpId="0"/>
      <p:bldP spid="161824" grpId="0"/>
      <p:bldP spid="161825" grpId="0"/>
      <p:bldP spid="161826" grpId="0"/>
      <p:bldP spid="161827" grpId="0"/>
      <p:bldP spid="161828" grpId="0"/>
      <p:bldP spid="161828" grpId="1"/>
      <p:bldP spid="161830" grpId="0"/>
      <p:bldP spid="161831" grpId="0"/>
      <p:bldP spid="161832" grpId="0"/>
      <p:bldP spid="161833" grpId="0"/>
      <p:bldP spid="161834" grpId="0"/>
      <p:bldP spid="161835" grpId="0"/>
      <p:bldP spid="161836" grpId="0"/>
      <p:bldP spid="161837" grpId="0"/>
      <p:bldP spid="161838" grpId="0"/>
      <p:bldP spid="161839" grpId="0"/>
      <p:bldP spid="161840" grpId="0"/>
      <p:bldP spid="161841" grpId="0"/>
      <p:bldP spid="161841" grpId="1"/>
      <p:bldP spid="161842" grpId="0"/>
      <p:bldP spid="1618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628800"/>
            <a:ext cx="5760640" cy="33123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S</a:t>
            </a:r>
            <a:r>
              <a:rPr lang="ru-RU" sz="5400" b="1" dirty="0" smtClean="0"/>
              <a:t> </a:t>
            </a:r>
            <a:r>
              <a:rPr lang="en-US" sz="5400" b="1" dirty="0" smtClean="0"/>
              <a:t>=</a:t>
            </a:r>
            <a:r>
              <a:rPr lang="ru-RU" sz="5400" b="1" dirty="0" smtClean="0"/>
              <a:t> ?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764704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n-lt"/>
              </a:rPr>
              <a:t>9</a:t>
            </a:r>
            <a:endParaRPr lang="ru-RU" sz="5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9793" y="2803575"/>
            <a:ext cx="7120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n-lt"/>
              </a:rPr>
              <a:t>7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5172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132856"/>
            <a:ext cx="5832648" cy="201622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S = 60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05425" y="1268760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+mn-lt"/>
              </a:rPr>
              <a:t>12</a:t>
            </a:r>
            <a:endParaRPr lang="ru-RU" sz="5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2780928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+mn-lt"/>
              </a:rPr>
              <a:t>?</a:t>
            </a:r>
            <a:endParaRPr lang="ru-RU" sz="5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463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3778</TotalTime>
  <Words>585</Words>
  <Application>Microsoft Office PowerPoint</Application>
  <PresentationFormat>Экран (4:3)</PresentationFormat>
  <Paragraphs>192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Оформление по умолчанию</vt:lpstr>
      <vt:lpstr>1_Оформление по умолчанию</vt:lpstr>
      <vt:lpstr>Тема Office</vt:lpstr>
      <vt:lpstr>Презентация PowerPoint</vt:lpstr>
      <vt:lpstr>Повторение пройденного материала </vt:lpstr>
      <vt:lpstr> Взаимопроверка 7 баллов – оценка «5» 5 – 6 баллов – оценка «4» 3 – 4 балла – оценка «3» меньше 3 баллов – оценка «2» </vt:lpstr>
      <vt:lpstr>   Тема урока:    «Площадь   прямоугольника»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Самопроверка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Оценка</vt:lpstr>
      <vt:lpstr>Подведение итогов урока</vt:lpstr>
      <vt:lpstr>Домашнее задание</vt:lpstr>
      <vt:lpstr>Рефлексия</vt:lpstr>
      <vt:lpstr>Презентация PowerPoint</vt:lpstr>
    </vt:vector>
  </TitlesOfParts>
  <Company>МОУ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140</cp:revision>
  <dcterms:created xsi:type="dcterms:W3CDTF">2008-11-30T08:50:27Z</dcterms:created>
  <dcterms:modified xsi:type="dcterms:W3CDTF">2021-12-10T06:45:27Z</dcterms:modified>
</cp:coreProperties>
</file>