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57" r:id="rId2"/>
  </p:sldMasterIdLst>
  <p:sldIdLst>
    <p:sldId id="260" r:id="rId3"/>
    <p:sldId id="261" r:id="rId4"/>
    <p:sldId id="262" r:id="rId5"/>
    <p:sldId id="263" r:id="rId6"/>
    <p:sldId id="264" r:id="rId7"/>
    <p:sldId id="265" r:id="rId8"/>
    <p:sldId id="278" r:id="rId9"/>
    <p:sldId id="266" r:id="rId10"/>
    <p:sldId id="267" r:id="rId11"/>
    <p:sldId id="270" r:id="rId12"/>
    <p:sldId id="271" r:id="rId13"/>
    <p:sldId id="272" r:id="rId14"/>
    <p:sldId id="273" r:id="rId15"/>
    <p:sldId id="274" r:id="rId16"/>
    <p:sldId id="275" r:id="rId17"/>
    <p:sldId id="277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9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143125" y="6572250"/>
            <a:ext cx="447675" cy="142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0034" y="1600201"/>
            <a:ext cx="8186766" cy="304324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143125" y="6572250"/>
            <a:ext cx="447675" cy="142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143125" y="6572250"/>
            <a:ext cx="447675" cy="142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5B7319-8752-43DC-9251-6FF6EC4E550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00201"/>
            <a:ext cx="8186766" cy="30432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143125" y="6572250"/>
            <a:ext cx="447675" cy="142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143125" y="6572250"/>
            <a:ext cx="447675" cy="142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2143125" y="6572250"/>
            <a:ext cx="447675" cy="142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2143125" y="6572250"/>
            <a:ext cx="447675" cy="142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2143125" y="6572250"/>
            <a:ext cx="447675" cy="142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2143125" y="6572250"/>
            <a:ext cx="447675" cy="142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2143125" y="6572250"/>
            <a:ext cx="447675" cy="142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2143125" y="6572250"/>
            <a:ext cx="447675" cy="142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nsportal.ru/user/60790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6572273"/>
            <a:ext cx="2214578" cy="5309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lvl="4">
              <a:defRPr/>
            </a:pPr>
            <a:r>
              <a:rPr lang="ru-RU" sz="1050" u="sng" dirty="0">
                <a:ln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FABF8F"/>
                </a:solidFill>
                <a:latin typeface="Monotype Corsiva"/>
                <a:ea typeface="Calibri"/>
                <a:cs typeface="Times New Roman"/>
                <a:hlinkClick r:id="rId14"/>
              </a:rPr>
              <a:t>h</a:t>
            </a:r>
            <a:r>
              <a:rPr lang="ru-RU" sz="1050" u="sng" dirty="0">
                <a:ln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00B050"/>
                </a:solidFill>
                <a:latin typeface="Monotype Corsiva"/>
                <a:ea typeface="Calibri"/>
                <a:cs typeface="Times New Roman"/>
                <a:hlinkClick r:id="rId14"/>
              </a:rPr>
              <a:t>ttp://nsportal.ru/user/60790</a:t>
            </a:r>
            <a:r>
              <a:rPr lang="ru-RU" sz="1050" dirty="0">
                <a:ln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00B050"/>
                </a:solidFill>
                <a:latin typeface="Monotype Corsiva"/>
                <a:ea typeface="Calibri"/>
                <a:cs typeface="Times New Roman"/>
              </a:rPr>
              <a:t> </a:t>
            </a:r>
            <a:endParaRPr lang="ru-RU" sz="900" dirty="0">
              <a:ln>
                <a:solidFill>
                  <a:schemeClr val="accent5">
                    <a:lumMod val="40000"/>
                    <a:lumOff val="60000"/>
                  </a:schemeClr>
                </a:solidFill>
              </a:ln>
              <a:solidFill>
                <a:srgbClr val="00B050"/>
              </a:solidFill>
              <a:ea typeface="Calibri"/>
              <a:cs typeface="Times New Roman"/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7" name="Капля 6"/>
          <p:cNvSpPr/>
          <p:nvPr/>
        </p:nvSpPr>
        <p:spPr>
          <a:xfrm>
            <a:off x="285720" y="285704"/>
            <a:ext cx="8643998" cy="6572296"/>
          </a:xfrm>
          <a:prstGeom prst="teardrop">
            <a:avLst/>
          </a:prstGeom>
          <a:solidFill>
            <a:srgbClr val="E3FC88"/>
          </a:solidFill>
          <a:ln w="57150">
            <a:solidFill>
              <a:srgbClr val="22B909"/>
            </a:solidFill>
            <a:prstDash val="sysDash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marL="0" lvl="4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hlinkClick r:id="rId14"/>
            </a:endParaRPr>
          </a:p>
          <a:p>
            <a:pPr marL="0" lvl="4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hlinkClick r:id="rId14"/>
            </a:endParaRPr>
          </a:p>
          <a:p>
            <a:pPr marL="0" lvl="4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hlinkClick r:id="rId14"/>
            </a:endParaRPr>
          </a:p>
          <a:p>
            <a:pPr marL="0" lvl="4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hlinkClick r:id="rId14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030" name="Рисунок 7" descr="кот с красками.pn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75" y="4572000"/>
            <a:ext cx="2130425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defRPr lang="ru-RU" sz="1100" u="sng" kern="1200">
          <a:solidFill>
            <a:schemeClr val="tx1"/>
          </a:solidFill>
          <a:latin typeface="+mn-lt"/>
          <a:ea typeface="+mn-ea"/>
          <a:cs typeface="+mn-cs"/>
          <a:hlinkClick r:id="rId1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2/21/2019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243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«Мать чёрная, земля многострадальная,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которой сбросил я позорные столбы,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Рабыня раньше, а теперь свободная»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Кому принадлежат слова: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28184" y="5373216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СОЛОН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357188"/>
            <a:ext cx="7772400" cy="1487636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Деятельность Перикла и его вклад в развитие города Афины</a:t>
            </a:r>
            <a:endParaRPr lang="ru-RU" sz="3200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442387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Афинах возводились храмы, портики, статуи.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Впервые была введена плата за исполнение выборных должностей.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Должности могли занять и беднейшие граждане.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4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4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Друзья Перикла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412776"/>
          <a:ext cx="8429683" cy="49632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2808312"/>
                <a:gridCol w="3533139"/>
              </a:tblGrid>
              <a:tr h="5467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Имя 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Чем прославились?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Чем помогали Периклу?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67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Анаксагор 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Ученый 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Обучал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Перикла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67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 pitchFamily="18" charset="0"/>
                          <a:cs typeface="Times New Roman" pitchFamily="18" charset="0"/>
                        </a:rPr>
                        <a:t>Софокл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Творец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«Антигоны»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cs typeface="Times New Roman" pitchFamily="18" charset="0"/>
                        </a:rPr>
                        <a:t>Участвовал в морских походах</a:t>
                      </a:r>
                      <a:endParaRPr lang="ru-RU" sz="2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67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cs typeface="Times New Roman" pitchFamily="18" charset="0"/>
                        </a:rPr>
                        <a:t>Фидий</a:t>
                      </a:r>
                      <a:endParaRPr lang="ru-RU" sz="2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Скульптор, архитектор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Строительство Акрополя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67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cs typeface="Times New Roman" pitchFamily="18" charset="0"/>
                        </a:rPr>
                        <a:t>Геродот</a:t>
                      </a:r>
                      <a:endParaRPr lang="ru-RU" sz="2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cs typeface="Times New Roman" pitchFamily="18" charset="0"/>
                        </a:rPr>
                        <a:t>Историк </a:t>
                      </a:r>
                      <a:endParaRPr lang="ru-RU" sz="2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Отправился в Италию, для основания колонии 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Враги Перикла</a:t>
            </a:r>
            <a:endParaRPr lang="ru-RU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628800"/>
          <a:ext cx="8206680" cy="43495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6040"/>
                <a:gridCol w="5760640"/>
              </a:tblGrid>
              <a:tr h="772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 pitchFamily="18" charset="0"/>
                          <a:cs typeface="Times New Roman" pitchFamily="18" charset="0"/>
                        </a:rPr>
                        <a:t>Имя 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Обвинение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727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Перикл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неумелой трате громадных денег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727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Анаксагор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не верил в бога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727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Фидий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утайка золота при создании статуи</a:t>
                      </a:r>
                      <a:r>
                        <a:rPr lang="ru-RU" sz="32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Афины в Парфеноне</a:t>
                      </a:r>
                      <a:endParaRPr lang="ru-RU" sz="32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endParaRPr lang="ru-RU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ru-RU" sz="6600" b="1" i="1" dirty="0" smtClean="0"/>
          </a:p>
          <a:p>
            <a:pPr algn="ctr">
              <a:buFont typeface="Wingdings" pitchFamily="2" charset="2"/>
              <a:buNone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Игра "</a:t>
            </a:r>
            <a:r>
              <a:rPr lang="ru-RU" sz="7200" b="1" i="1" dirty="0" err="1" smtClean="0">
                <a:latin typeface="Times New Roman" pitchFamily="18" charset="0"/>
                <a:cs typeface="Times New Roman" pitchFamily="18" charset="0"/>
              </a:rPr>
              <a:t>Да-нет</a:t>
            </a: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2314600" cy="4525963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1. да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2. да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3. да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5. нет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Ключ и оценивание </a:t>
            </a:r>
            <a:endParaRPr lang="ru-RU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3563888" y="1556792"/>
            <a:ext cx="4824536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987824" y="1935176"/>
            <a:ext cx="468052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«5» - 5 баллов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«4» - 4 балла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«3» - 2 - 3 балла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«2» - 0 – 1 баллов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16246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1.Углубить знания об античной демократии.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2.Узнать о деятельности Перикла.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Доказать, что время деятельности Перикла  было самой блистательной эпохой  в истории  Афин.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Афинская демократия при Перикле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-На уроке я узнал …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-Мне понравилось на уроке…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-Мне не понравилось на уроке…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-С чем я справился?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-С чем я не смог справиться?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Рефлексия </a:t>
            </a:r>
            <a:endParaRPr lang="ru-RU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827584" y="2410450"/>
            <a:ext cx="831641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buFontTx/>
              <a:buChar char="-"/>
            </a:pPr>
            <a:r>
              <a:rPr lang="ru-RU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П.40,  вопросы – устно.</a:t>
            </a:r>
          </a:p>
          <a:p>
            <a:pPr eaLnBrk="0" hangingPunct="0"/>
            <a:endParaRPr lang="ru-RU" sz="4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9699" name="TextBox 2"/>
          <p:cNvSpPr txBox="1">
            <a:spLocks noChangeArrowheads="1"/>
          </p:cNvSpPr>
          <p:nvPr/>
        </p:nvSpPr>
        <p:spPr bwMode="auto">
          <a:xfrm>
            <a:off x="1571625" y="357188"/>
            <a:ext cx="59293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85184"/>
            <a:ext cx="2962672" cy="108012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СОЛОН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594 г.до н.э.)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Предположите, что может объединять этих знаменитых греков, живших в разное время?</a:t>
            </a:r>
            <a:endParaRPr lang="ru-RU" sz="2400" dirty="0">
              <a:solidFill>
                <a:srgbClr val="66006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fb.ru/misc/i/gallery/33428/7676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237626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1.bp.blogspot.com/-1LzRdkjj0zQ/Ux3SMyFZ5pI/AAAAAAAAAiM/QFLzN220eFQ/s1600/perikl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484783"/>
            <a:ext cx="1800200" cy="3413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8"/>
          <p:cNvSpPr>
            <a:spLocks noChangeArrowheads="1"/>
          </p:cNvSpPr>
          <p:nvPr/>
        </p:nvSpPr>
        <p:spPr bwMode="auto">
          <a:xfrm>
            <a:off x="5868144" y="5013176"/>
            <a:ext cx="228780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ПЕРИКЛ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443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 н.э.)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16246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1.Углубить знания об античной демократии.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2.Узнать о деятельности Перикла.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Доказать, что время деятельности Перикла  было самой блистательной эпохой  в истории  Афин.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Афинская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демократия при Перикле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611560" y="404664"/>
            <a:ext cx="8229600" cy="648072"/>
          </a:xfrm>
          <a:prstGeom prst="rect">
            <a:avLst/>
          </a:prstGeom>
        </p:spPr>
        <p:txBody>
          <a:bodyPr vert="horz" rtlCol="0" anchor="ctr">
            <a:normAutofit fontScale="82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Тема урока: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481328"/>
            <a:ext cx="8640960" cy="4525963"/>
          </a:xfrm>
        </p:spPr>
        <p:txBody>
          <a:bodyPr/>
          <a:lstStyle/>
          <a:p>
            <a:pPr algn="ctr">
              <a:buNone/>
            </a:pP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"Кто же над афинянами господин? </a:t>
            </a:r>
          </a:p>
          <a:p>
            <a:pPr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Не рабы они у смертных, неподвластны никому!" </a:t>
            </a:r>
          </a:p>
          <a:p>
            <a:pPr>
              <a:buNone/>
            </a:pP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Трагедия поэта Эсхила "Персы"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Чем гордились афиняне?</a:t>
            </a:r>
            <a:endParaRPr lang="ru-RU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32656"/>
            <a:ext cx="9144000" cy="72008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НАРОДНОЕ СОБРАНИЕ</a:t>
            </a:r>
          </a:p>
        </p:txBody>
      </p:sp>
      <p:sp>
        <p:nvSpPr>
          <p:cNvPr id="16387" name="AutoShape 1028"/>
          <p:cNvSpPr>
            <a:spLocks noChangeArrowheads="1"/>
          </p:cNvSpPr>
          <p:nvPr/>
        </p:nvSpPr>
        <p:spPr bwMode="auto">
          <a:xfrm>
            <a:off x="323528" y="1340768"/>
            <a:ext cx="8640960" cy="1066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0" dirty="0">
                <a:latin typeface="Times New Roman" pitchFamily="18" charset="0"/>
                <a:cs typeface="Times New Roman" pitchFamily="18" charset="0"/>
              </a:rPr>
              <a:t>Народное собрание - высший орган власти, </a:t>
            </a:r>
          </a:p>
          <a:p>
            <a:pPr algn="ctr"/>
            <a:r>
              <a:rPr lang="ru-RU" sz="3600" b="0" dirty="0">
                <a:latin typeface="Times New Roman" pitchFamily="18" charset="0"/>
                <a:cs typeface="Times New Roman" pitchFamily="18" charset="0"/>
              </a:rPr>
              <a:t>выражавший волю народа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6388" name="AutoShape 1029"/>
          <p:cNvSpPr>
            <a:spLocks noChangeArrowheads="1"/>
          </p:cNvSpPr>
          <p:nvPr/>
        </p:nvSpPr>
        <p:spPr bwMode="auto">
          <a:xfrm>
            <a:off x="1619672" y="2780928"/>
            <a:ext cx="6480720" cy="864096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3-4 раза 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месяц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пологом холме в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зап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части города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9" name="AutoShape 1030"/>
          <p:cNvSpPr>
            <a:spLocks noChangeArrowheads="1"/>
          </p:cNvSpPr>
          <p:nvPr/>
        </p:nvSpPr>
        <p:spPr bwMode="auto">
          <a:xfrm>
            <a:off x="683568" y="4149080"/>
            <a:ext cx="8229600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Только мужчины с 20 лет - граждане </a:t>
            </a:r>
          </a:p>
        </p:txBody>
      </p:sp>
      <p:sp>
        <p:nvSpPr>
          <p:cNvPr id="16390" name="AutoShape 1031"/>
          <p:cNvSpPr>
            <a:spLocks noChangeArrowheads="1"/>
          </p:cNvSpPr>
          <p:nvPr/>
        </p:nvSpPr>
        <p:spPr bwMode="auto">
          <a:xfrm>
            <a:off x="467544" y="5301208"/>
            <a:ext cx="8382000" cy="990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Выбирало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 стратегов (срок – 1 год)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первого стратега - поднятием рук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1" name="AutoShape 1032"/>
          <p:cNvSpPr>
            <a:spLocks noChangeArrowheads="1"/>
          </p:cNvSpPr>
          <p:nvPr/>
        </p:nvSpPr>
        <p:spPr bwMode="auto">
          <a:xfrm>
            <a:off x="4499992" y="2492896"/>
            <a:ext cx="288032" cy="28803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2" name="AutoShape 1033"/>
          <p:cNvSpPr>
            <a:spLocks noChangeArrowheads="1"/>
          </p:cNvSpPr>
          <p:nvPr/>
        </p:nvSpPr>
        <p:spPr bwMode="auto">
          <a:xfrm>
            <a:off x="4572000" y="3789040"/>
            <a:ext cx="216024" cy="216024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3" name="AutoShape 1034"/>
          <p:cNvSpPr>
            <a:spLocks noChangeArrowheads="1"/>
          </p:cNvSpPr>
          <p:nvPr/>
        </p:nvSpPr>
        <p:spPr bwMode="auto">
          <a:xfrm>
            <a:off x="4499992" y="4869160"/>
            <a:ext cx="381000" cy="304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028"/>
          <p:cNvSpPr>
            <a:spLocks noChangeArrowheads="1"/>
          </p:cNvSpPr>
          <p:nvPr/>
        </p:nvSpPr>
        <p:spPr bwMode="auto">
          <a:xfrm>
            <a:off x="323528" y="1340768"/>
            <a:ext cx="8568952" cy="1066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0" dirty="0">
                <a:latin typeface="Times New Roman" pitchFamily="18" charset="0"/>
                <a:cs typeface="Times New Roman" pitchFamily="18" charset="0"/>
              </a:rPr>
              <a:t>Определение</a:t>
            </a:r>
            <a:r>
              <a:rPr lang="ru-RU" sz="3200" b="0" dirty="0">
                <a:cs typeface="Times New Roman" pitchFamily="18" charset="0"/>
              </a:rPr>
              <a:t> </a:t>
            </a:r>
            <a:endParaRPr lang="ru-RU" b="0" dirty="0"/>
          </a:p>
        </p:txBody>
      </p:sp>
      <p:sp>
        <p:nvSpPr>
          <p:cNvPr id="11" name="AutoShape 1029"/>
          <p:cNvSpPr>
            <a:spLocks noChangeArrowheads="1"/>
          </p:cNvSpPr>
          <p:nvPr/>
        </p:nvSpPr>
        <p:spPr bwMode="auto">
          <a:xfrm>
            <a:off x="1619672" y="2780928"/>
            <a:ext cx="6480720" cy="864096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 часто собиралось? Где собиралось?</a:t>
            </a:r>
          </a:p>
        </p:txBody>
      </p:sp>
      <p:sp>
        <p:nvSpPr>
          <p:cNvPr id="12" name="AutoShape 1030"/>
          <p:cNvSpPr>
            <a:spLocks noChangeArrowheads="1"/>
          </p:cNvSpPr>
          <p:nvPr/>
        </p:nvSpPr>
        <p:spPr bwMode="auto">
          <a:xfrm>
            <a:off x="683568" y="4149080"/>
            <a:ext cx="8229600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Кто участвовал в Собрании?</a:t>
            </a:r>
          </a:p>
        </p:txBody>
      </p:sp>
      <p:sp>
        <p:nvSpPr>
          <p:cNvPr id="13" name="AutoShape 1031"/>
          <p:cNvSpPr>
            <a:spLocks noChangeArrowheads="1"/>
          </p:cNvSpPr>
          <p:nvPr/>
        </p:nvSpPr>
        <p:spPr bwMode="auto">
          <a:xfrm>
            <a:off x="467544" y="5301208"/>
            <a:ext cx="8382000" cy="990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Кого выбирало Собрание?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1026"/>
          <p:cNvSpPr>
            <a:spLocks noChangeArrowheads="1"/>
          </p:cNvSpPr>
          <p:nvPr/>
        </p:nvSpPr>
        <p:spPr bwMode="auto">
          <a:xfrm>
            <a:off x="1066800" y="533400"/>
            <a:ext cx="7315200" cy="914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Функции Народного собрания</a:t>
            </a:r>
          </a:p>
        </p:txBody>
      </p:sp>
      <p:sp>
        <p:nvSpPr>
          <p:cNvPr id="18436" name="AutoShape 1028"/>
          <p:cNvSpPr>
            <a:spLocks noChangeArrowheads="1"/>
          </p:cNvSpPr>
          <p:nvPr/>
        </p:nvSpPr>
        <p:spPr bwMode="auto">
          <a:xfrm>
            <a:off x="1979712" y="2780928"/>
            <a:ext cx="1714500" cy="1357312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принимало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законы</a:t>
            </a:r>
          </a:p>
        </p:txBody>
      </p:sp>
      <p:sp>
        <p:nvSpPr>
          <p:cNvPr id="17412" name="AutoShape 1030"/>
          <p:cNvSpPr>
            <a:spLocks noChangeArrowheads="1"/>
          </p:cNvSpPr>
          <p:nvPr/>
        </p:nvSpPr>
        <p:spPr bwMode="auto">
          <a:xfrm>
            <a:off x="4572000" y="16002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AutoShape 1031"/>
          <p:cNvSpPr>
            <a:spLocks noChangeArrowheads="1"/>
          </p:cNvSpPr>
          <p:nvPr/>
        </p:nvSpPr>
        <p:spPr bwMode="auto">
          <a:xfrm>
            <a:off x="8143875" y="1571625"/>
            <a:ext cx="304800" cy="457200"/>
          </a:xfrm>
          <a:prstGeom prst="downArrow">
            <a:avLst>
              <a:gd name="adj1" fmla="val 50000"/>
              <a:gd name="adj2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AutoShape 1032"/>
          <p:cNvSpPr>
            <a:spLocks noChangeArrowheads="1"/>
          </p:cNvSpPr>
          <p:nvPr/>
        </p:nvSpPr>
        <p:spPr bwMode="auto">
          <a:xfrm>
            <a:off x="1071563" y="1571625"/>
            <a:ext cx="304800" cy="457200"/>
          </a:xfrm>
          <a:prstGeom prst="downArrow">
            <a:avLst>
              <a:gd name="adj1" fmla="val 50000"/>
              <a:gd name="adj2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1028"/>
          <p:cNvSpPr>
            <a:spLocks noChangeArrowheads="1"/>
          </p:cNvSpPr>
          <p:nvPr/>
        </p:nvSpPr>
        <p:spPr bwMode="auto">
          <a:xfrm>
            <a:off x="7164288" y="2071688"/>
            <a:ext cx="1979712" cy="1213296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утверждало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расходы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стратегов</a:t>
            </a:r>
          </a:p>
        </p:txBody>
      </p:sp>
      <p:sp>
        <p:nvSpPr>
          <p:cNvPr id="10" name="AutoShape 1028"/>
          <p:cNvSpPr>
            <a:spLocks noChangeArrowheads="1"/>
          </p:cNvSpPr>
          <p:nvPr/>
        </p:nvSpPr>
        <p:spPr bwMode="auto">
          <a:xfrm>
            <a:off x="5364088" y="3212976"/>
            <a:ext cx="1943100" cy="1288157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утверждало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мирные 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договоры</a:t>
            </a:r>
          </a:p>
        </p:txBody>
      </p:sp>
      <p:sp>
        <p:nvSpPr>
          <p:cNvPr id="11" name="AutoShape 1028"/>
          <p:cNvSpPr>
            <a:spLocks noChangeArrowheads="1"/>
          </p:cNvSpPr>
          <p:nvPr/>
        </p:nvSpPr>
        <p:spPr bwMode="auto">
          <a:xfrm>
            <a:off x="3563888" y="2071688"/>
            <a:ext cx="2304256" cy="1000125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распоряжалось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казной</a:t>
            </a:r>
          </a:p>
        </p:txBody>
      </p:sp>
      <p:sp>
        <p:nvSpPr>
          <p:cNvPr id="12" name="AutoShape 1028"/>
          <p:cNvSpPr>
            <a:spLocks noChangeArrowheads="1"/>
          </p:cNvSpPr>
          <p:nvPr/>
        </p:nvSpPr>
        <p:spPr bwMode="auto">
          <a:xfrm>
            <a:off x="0" y="2071688"/>
            <a:ext cx="1943100" cy="1357312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объявляло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войну</a:t>
            </a:r>
          </a:p>
          <a:p>
            <a:pPr algn="ctr"/>
            <a:endParaRPr lang="ru-RU" sz="2400" dirty="0"/>
          </a:p>
        </p:txBody>
      </p:sp>
      <p:sp>
        <p:nvSpPr>
          <p:cNvPr id="17419" name="AutoShape 1030"/>
          <p:cNvSpPr>
            <a:spLocks noChangeArrowheads="1"/>
          </p:cNvSpPr>
          <p:nvPr/>
        </p:nvSpPr>
        <p:spPr bwMode="auto">
          <a:xfrm>
            <a:off x="2714625" y="1643062"/>
            <a:ext cx="273199" cy="849833"/>
          </a:xfrm>
          <a:prstGeom prst="downArrow">
            <a:avLst>
              <a:gd name="adj1" fmla="val 50000"/>
              <a:gd name="adj2" fmla="val 31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0" name="AutoShape 1030"/>
          <p:cNvSpPr>
            <a:spLocks noChangeArrowheads="1"/>
          </p:cNvSpPr>
          <p:nvPr/>
        </p:nvSpPr>
        <p:spPr bwMode="auto">
          <a:xfrm>
            <a:off x="6228184" y="1628800"/>
            <a:ext cx="360040" cy="1368152"/>
          </a:xfrm>
          <a:prstGeom prst="downArrow">
            <a:avLst>
              <a:gd name="adj1" fmla="val 50000"/>
              <a:gd name="adj2" fmla="val 31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А, теперь, ребята, встали,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Быстро руки вверх подняли, помахали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Повернулись вправо, влево.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Руки вверх опять подняли, потянулись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Повернулись вправо, влево.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Тихо сели – вновь за дело.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Физическая минутка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Перикл?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Характеристика Перикла.</a:t>
            </a:r>
          </a:p>
          <a:p>
            <a:pPr eaLnBrk="1" hangingPunct="1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задание.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Деятельность Перикла и его вклад в развитие города Афины.</a:t>
            </a:r>
          </a:p>
          <a:p>
            <a:pPr eaLnBrk="1" hangingPunct="1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Друзья и враги Перикла.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214313"/>
            <a:ext cx="7772400" cy="5715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400" b="1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Приём </a:t>
            </a:r>
            <a:r>
              <a:rPr lang="ru-RU" sz="2400" u="sng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u="sng" dirty="0" err="1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Инсерт</a:t>
            </a:r>
            <a:r>
              <a:rPr lang="ru-RU" sz="2400" b="1" u="sng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, или условные значки</a:t>
            </a:r>
            <a:r>
              <a:rPr lang="ru-RU" sz="2400" u="sng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 smtClean="0">
              <a:solidFill>
                <a:srgbClr val="66006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714375" y="836712"/>
            <a:ext cx="8429625" cy="5688632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120000"/>
              </a:lnSpc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Перикл производил на людей сильное впечатление, держался с достоинством, обладал спокойным, ровным голосом и великолепной выдержкой. Он был очень целеустремленным человеком. Перикл ничем не занимался, кроме государственных дел. В городе его видели идущим лишь по одной дороге – той, что вела в Народное собрание и к зданию, где заседали должностные лица. 15 раз Народное собрание выбирало Перикла на высшую должность. Сделав Афины величайшим и богатейшим городом, Перикл не прибавил ни одной монеты к тому состоянию, которое оставил ему отец. Как полководец он славился своей осторожностью. Перикл не вступал в сражение, если не был уверен в победе, считая, что не имеет права подвергать риску жизни своих сограждан».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dirty="0" smtClean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580112" y="1556792"/>
            <a:ext cx="136815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499992" y="1556792"/>
            <a:ext cx="1008112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283968" y="1916832"/>
            <a:ext cx="1368152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115616" y="2276872"/>
            <a:ext cx="2376264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411760" y="4005064"/>
            <a:ext cx="2376264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бескорыстный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6732240" y="4725144"/>
            <a:ext cx="2088232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allAtOnce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37549_k1c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37549_k1c</Template>
  <TotalTime>157</TotalTime>
  <Words>479</Words>
  <Application>Microsoft Office PowerPoint</Application>
  <PresentationFormat>Экран (4:3)</PresentationFormat>
  <Paragraphs>121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37549_k1c</vt:lpstr>
      <vt:lpstr>Открытая</vt:lpstr>
      <vt:lpstr>Кому принадлежат слова:</vt:lpstr>
      <vt:lpstr>Предположите, что может объединять этих знаменитых греков, живших в разное время?</vt:lpstr>
      <vt:lpstr>Афинская демократия при Перикле </vt:lpstr>
      <vt:lpstr>Чем гордились афиняне?</vt:lpstr>
      <vt:lpstr>НАРОДНОЕ СОБРАНИЕ</vt:lpstr>
      <vt:lpstr>Слайд 6</vt:lpstr>
      <vt:lpstr>Физическая минутка </vt:lpstr>
      <vt:lpstr>Перикл?</vt:lpstr>
      <vt:lpstr>1 задание Приём «Инсерт, или условные значки»</vt:lpstr>
      <vt:lpstr>2 задание Деятельность Перикла и его вклад в развитие города Афины</vt:lpstr>
      <vt:lpstr>3 задание Друзья Перикла </vt:lpstr>
      <vt:lpstr>3 задание Враги Перикла</vt:lpstr>
      <vt:lpstr>Слайд 13</vt:lpstr>
      <vt:lpstr>Ключ и оценивание </vt:lpstr>
      <vt:lpstr>Тема урока:  Афинская демократия при Перикле </vt:lpstr>
      <vt:lpstr>Рефлексия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Проверочное тестирование</dc:title>
  <dc:creator>асер</dc:creator>
  <cp:lastModifiedBy>асер</cp:lastModifiedBy>
  <cp:revision>32</cp:revision>
  <dcterms:created xsi:type="dcterms:W3CDTF">2019-02-20T08:27:25Z</dcterms:created>
  <dcterms:modified xsi:type="dcterms:W3CDTF">2019-02-21T13:58:40Z</dcterms:modified>
</cp:coreProperties>
</file>