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9" r:id="rId3"/>
    <p:sldId id="270" r:id="rId4"/>
    <p:sldId id="271" r:id="rId5"/>
    <p:sldId id="272" r:id="rId6"/>
    <p:sldId id="261" r:id="rId7"/>
    <p:sldId id="262" r:id="rId8"/>
    <p:sldId id="260" r:id="rId9"/>
    <p:sldId id="259" r:id="rId10"/>
    <p:sldId id="258" r:id="rId11"/>
    <p:sldId id="256" r:id="rId12"/>
    <p:sldId id="257" r:id="rId1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583"/>
    <a:srgbClr val="E4E692"/>
    <a:srgbClr val="EC8C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1" autoAdjust="0"/>
    <p:restoredTop sz="94660"/>
  </p:normalViewPr>
  <p:slideViewPr>
    <p:cSldViewPr snapToGrid="0">
      <p:cViewPr varScale="1">
        <p:scale>
          <a:sx n="65" d="100"/>
          <a:sy n="65" d="100"/>
        </p:scale>
        <p:origin x="93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5DF0EB5-A5FB-44BD-97B0-048D1711C41A}" type="datetimeFigureOut">
              <a:rPr lang="ru-RU" smtClean="0"/>
              <a:t>12.09.2021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C6F8350-C9CF-4645-A9DB-81E19D1F2411}" type="slidenum">
              <a:rPr lang="ru-RU" smtClean="0"/>
              <a:t>‹#›</a:t>
            </a:fld>
            <a:endParaRPr lang="ru-RU"/>
          </a:p>
        </p:txBody>
      </p:sp>
    </p:spTree>
    <p:extLst>
      <p:ext uri="{BB962C8B-B14F-4D97-AF65-F5344CB8AC3E}">
        <p14:creationId xmlns:p14="http://schemas.microsoft.com/office/powerpoint/2010/main" val="97689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5DF0EB5-A5FB-44BD-97B0-048D1711C41A}" type="datetimeFigureOut">
              <a:rPr lang="ru-RU" smtClean="0"/>
              <a:t>12.09.2021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C6F8350-C9CF-4645-A9DB-81E19D1F2411}" type="slidenum">
              <a:rPr lang="ru-RU" smtClean="0"/>
              <a:t>‹#›</a:t>
            </a:fld>
            <a:endParaRPr lang="ru-RU"/>
          </a:p>
        </p:txBody>
      </p:sp>
    </p:spTree>
    <p:extLst>
      <p:ext uri="{BB962C8B-B14F-4D97-AF65-F5344CB8AC3E}">
        <p14:creationId xmlns:p14="http://schemas.microsoft.com/office/powerpoint/2010/main" val="3219266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5DF0EB5-A5FB-44BD-97B0-048D1711C41A}" type="datetimeFigureOut">
              <a:rPr lang="ru-RU" smtClean="0"/>
              <a:t>12.09.2021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C6F8350-C9CF-4645-A9DB-81E19D1F2411}" type="slidenum">
              <a:rPr lang="ru-RU" smtClean="0"/>
              <a:t>‹#›</a:t>
            </a:fld>
            <a:endParaRPr lang="ru-RU"/>
          </a:p>
        </p:txBody>
      </p:sp>
    </p:spTree>
    <p:extLst>
      <p:ext uri="{BB962C8B-B14F-4D97-AF65-F5344CB8AC3E}">
        <p14:creationId xmlns:p14="http://schemas.microsoft.com/office/powerpoint/2010/main" val="3698833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5DF0EB5-A5FB-44BD-97B0-048D1711C41A}" type="datetimeFigureOut">
              <a:rPr lang="ru-RU" smtClean="0"/>
              <a:t>12.09.2021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C6F8350-C9CF-4645-A9DB-81E19D1F2411}" type="slidenum">
              <a:rPr lang="ru-RU" smtClean="0"/>
              <a:t>‹#›</a:t>
            </a:fld>
            <a:endParaRPr lang="ru-RU"/>
          </a:p>
        </p:txBody>
      </p:sp>
    </p:spTree>
    <p:extLst>
      <p:ext uri="{BB962C8B-B14F-4D97-AF65-F5344CB8AC3E}">
        <p14:creationId xmlns:p14="http://schemas.microsoft.com/office/powerpoint/2010/main" val="3085488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5DF0EB5-A5FB-44BD-97B0-048D1711C41A}" type="datetimeFigureOut">
              <a:rPr lang="ru-RU" smtClean="0"/>
              <a:t>12.09.2021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C6F8350-C9CF-4645-A9DB-81E19D1F2411}" type="slidenum">
              <a:rPr lang="ru-RU" smtClean="0"/>
              <a:t>‹#›</a:t>
            </a:fld>
            <a:endParaRPr lang="ru-RU"/>
          </a:p>
        </p:txBody>
      </p:sp>
    </p:spTree>
    <p:extLst>
      <p:ext uri="{BB962C8B-B14F-4D97-AF65-F5344CB8AC3E}">
        <p14:creationId xmlns:p14="http://schemas.microsoft.com/office/powerpoint/2010/main" val="2643746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5DF0EB5-A5FB-44BD-97B0-048D1711C41A}" type="datetimeFigureOut">
              <a:rPr lang="ru-RU" smtClean="0"/>
              <a:t>12.09.2021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C6F8350-C9CF-4645-A9DB-81E19D1F2411}" type="slidenum">
              <a:rPr lang="ru-RU" smtClean="0"/>
              <a:t>‹#›</a:t>
            </a:fld>
            <a:endParaRPr lang="ru-RU"/>
          </a:p>
        </p:txBody>
      </p:sp>
    </p:spTree>
    <p:extLst>
      <p:ext uri="{BB962C8B-B14F-4D97-AF65-F5344CB8AC3E}">
        <p14:creationId xmlns:p14="http://schemas.microsoft.com/office/powerpoint/2010/main" val="534174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5DF0EB5-A5FB-44BD-97B0-048D1711C41A}" type="datetimeFigureOut">
              <a:rPr lang="ru-RU" smtClean="0"/>
              <a:t>12.09.2021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C6F8350-C9CF-4645-A9DB-81E19D1F2411}" type="slidenum">
              <a:rPr lang="ru-RU" smtClean="0"/>
              <a:t>‹#›</a:t>
            </a:fld>
            <a:endParaRPr lang="ru-RU"/>
          </a:p>
        </p:txBody>
      </p:sp>
    </p:spTree>
    <p:extLst>
      <p:ext uri="{BB962C8B-B14F-4D97-AF65-F5344CB8AC3E}">
        <p14:creationId xmlns:p14="http://schemas.microsoft.com/office/powerpoint/2010/main" val="637405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5DF0EB5-A5FB-44BD-97B0-048D1711C41A}" type="datetimeFigureOut">
              <a:rPr lang="ru-RU" smtClean="0"/>
              <a:t>12.09.2021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C6F8350-C9CF-4645-A9DB-81E19D1F2411}" type="slidenum">
              <a:rPr lang="ru-RU" smtClean="0"/>
              <a:t>‹#›</a:t>
            </a:fld>
            <a:endParaRPr lang="ru-RU"/>
          </a:p>
        </p:txBody>
      </p:sp>
    </p:spTree>
    <p:extLst>
      <p:ext uri="{BB962C8B-B14F-4D97-AF65-F5344CB8AC3E}">
        <p14:creationId xmlns:p14="http://schemas.microsoft.com/office/powerpoint/2010/main" val="2717311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5DF0EB5-A5FB-44BD-97B0-048D1711C41A}" type="datetimeFigureOut">
              <a:rPr lang="ru-RU" smtClean="0"/>
              <a:t>12.09.2021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C6F8350-C9CF-4645-A9DB-81E19D1F2411}" type="slidenum">
              <a:rPr lang="ru-RU" smtClean="0"/>
              <a:t>‹#›</a:t>
            </a:fld>
            <a:endParaRPr lang="ru-RU"/>
          </a:p>
        </p:txBody>
      </p:sp>
    </p:spTree>
    <p:extLst>
      <p:ext uri="{BB962C8B-B14F-4D97-AF65-F5344CB8AC3E}">
        <p14:creationId xmlns:p14="http://schemas.microsoft.com/office/powerpoint/2010/main" val="3194144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5DF0EB5-A5FB-44BD-97B0-048D1711C41A}" type="datetimeFigureOut">
              <a:rPr lang="ru-RU" smtClean="0"/>
              <a:t>12.09.2021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C6F8350-C9CF-4645-A9DB-81E19D1F2411}" type="slidenum">
              <a:rPr lang="ru-RU" smtClean="0"/>
              <a:t>‹#›</a:t>
            </a:fld>
            <a:endParaRPr lang="ru-RU"/>
          </a:p>
        </p:txBody>
      </p:sp>
    </p:spTree>
    <p:extLst>
      <p:ext uri="{BB962C8B-B14F-4D97-AF65-F5344CB8AC3E}">
        <p14:creationId xmlns:p14="http://schemas.microsoft.com/office/powerpoint/2010/main" val="521909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5DF0EB5-A5FB-44BD-97B0-048D1711C41A}" type="datetimeFigureOut">
              <a:rPr lang="ru-RU" smtClean="0"/>
              <a:t>12.09.2021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C6F8350-C9CF-4645-A9DB-81E19D1F2411}" type="slidenum">
              <a:rPr lang="ru-RU" smtClean="0"/>
              <a:t>‹#›</a:t>
            </a:fld>
            <a:endParaRPr lang="ru-RU"/>
          </a:p>
        </p:txBody>
      </p:sp>
    </p:spTree>
    <p:extLst>
      <p:ext uri="{BB962C8B-B14F-4D97-AF65-F5344CB8AC3E}">
        <p14:creationId xmlns:p14="http://schemas.microsoft.com/office/powerpoint/2010/main" val="250982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583"/>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DF0EB5-A5FB-44BD-97B0-048D1711C41A}" type="datetimeFigureOut">
              <a:rPr lang="ru-RU" smtClean="0"/>
              <a:t>12.09.2021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6F8350-C9CF-4645-A9DB-81E19D1F2411}" type="slidenum">
              <a:rPr lang="ru-RU" smtClean="0"/>
              <a:t>‹#›</a:t>
            </a:fld>
            <a:endParaRPr lang="ru-RU"/>
          </a:p>
        </p:txBody>
      </p:sp>
    </p:spTree>
    <p:extLst>
      <p:ext uri="{BB962C8B-B14F-4D97-AF65-F5344CB8AC3E}">
        <p14:creationId xmlns:p14="http://schemas.microsoft.com/office/powerpoint/2010/main" val="12160345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8929" y="393448"/>
            <a:ext cx="11238271" cy="2291140"/>
          </a:xfrm>
          <a:prstGeom prst="rect">
            <a:avLst/>
          </a:prstGeom>
        </p:spPr>
        <p:txBody>
          <a:bodyPr wrap="square">
            <a:spAutoFit/>
          </a:bodyPr>
          <a:lstStyle/>
          <a:p>
            <a:pPr algn="just">
              <a:lnSpc>
                <a:spcPct val="115000"/>
              </a:lnSpc>
              <a:spcAft>
                <a:spcPts val="1000"/>
              </a:spcAft>
            </a:pPr>
            <a:r>
              <a:rPr lang="ru-RU" sz="2800" b="1" dirty="0">
                <a:latin typeface="Times New Roman" panose="02020603050405020304" pitchFamily="18" charset="0"/>
                <a:ea typeface="Calibri" panose="020F0502020204030204" pitchFamily="34" charset="0"/>
                <a:cs typeface="Times New Roman" panose="02020603050405020304" pitchFamily="18" charset="0"/>
              </a:rPr>
              <a:t>Проект «Образовательный  туризм как возможность реализации новых условий воспитания детей на современном этапе»</a:t>
            </a:r>
            <a:endParaRPr lang="ru-RU" sz="28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800" b="1" u="sng" dirty="0">
                <a:latin typeface="Times New Roman" panose="02020603050405020304" pitchFamily="18" charset="0"/>
                <a:ea typeface="Calibri" panose="020F0502020204030204" pitchFamily="34" charset="0"/>
                <a:cs typeface="Times New Roman" panose="02020603050405020304" pitchFamily="18" charset="0"/>
              </a:rPr>
              <a:t>Дата старта проекта:</a:t>
            </a:r>
            <a:r>
              <a:rPr lang="ru-RU" sz="2800" dirty="0">
                <a:latin typeface="Times New Roman" panose="02020603050405020304" pitchFamily="18" charset="0"/>
                <a:ea typeface="Calibri" panose="020F0502020204030204" pitchFamily="34" charset="0"/>
                <a:cs typeface="Times New Roman" panose="02020603050405020304" pitchFamily="18" charset="0"/>
              </a:rPr>
              <a:t> 01.01.2019 г.</a:t>
            </a:r>
            <a:endParaRPr lang="ru-RU" sz="28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800" b="1" u="sng" dirty="0">
                <a:latin typeface="Times New Roman" panose="02020603050405020304" pitchFamily="18" charset="0"/>
                <a:ea typeface="Calibri" panose="020F0502020204030204" pitchFamily="34" charset="0"/>
                <a:cs typeface="Times New Roman" panose="02020603050405020304" pitchFamily="18" charset="0"/>
              </a:rPr>
              <a:t>Статус проекта </a:t>
            </a:r>
            <a:r>
              <a:rPr lang="ru-RU" sz="2800" dirty="0">
                <a:latin typeface="Times New Roman" panose="02020603050405020304" pitchFamily="18" charset="0"/>
                <a:ea typeface="Calibri" panose="020F0502020204030204" pitchFamily="34" charset="0"/>
                <a:cs typeface="Times New Roman" panose="02020603050405020304" pitchFamily="18" charset="0"/>
              </a:rPr>
              <a:t>проект в стадии реализации</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752168" y="2745736"/>
            <a:ext cx="11135032" cy="1547475"/>
          </a:xfrm>
          <a:prstGeom prst="rect">
            <a:avLst/>
          </a:prstGeom>
        </p:spPr>
        <p:txBody>
          <a:bodyPr wrap="square">
            <a:spAutoFit/>
          </a:bodyPr>
          <a:lstStyle/>
          <a:p>
            <a:pPr indent="449580" algn="just">
              <a:lnSpc>
                <a:spcPct val="115000"/>
              </a:lnSpc>
              <a:spcAft>
                <a:spcPts val="1000"/>
              </a:spcAft>
            </a:pPr>
            <a:r>
              <a:rPr lang="ru-RU" sz="2800" b="1" u="sng" dirty="0">
                <a:latin typeface="Times New Roman" panose="02020603050405020304" pitchFamily="18" charset="0"/>
                <a:ea typeface="Calibri" panose="020F0502020204030204" pitchFamily="34" charset="0"/>
                <a:cs typeface="Times New Roman" panose="02020603050405020304" pitchFamily="18" charset="0"/>
              </a:rPr>
              <a:t>Цель проекта: </a:t>
            </a:r>
            <a:r>
              <a:rPr lang="ru-RU" sz="2800" dirty="0">
                <a:latin typeface="Times New Roman" panose="02020603050405020304" pitchFamily="18" charset="0"/>
                <a:ea typeface="Calibri" panose="020F0502020204030204" pitchFamily="34" charset="0"/>
                <a:cs typeface="Times New Roman" panose="02020603050405020304" pitchFamily="18" charset="0"/>
              </a:rPr>
              <a:t>привлечение возможных ресурсов для поддержки личностного становления школьников – от успешного ученика к формированию исследовательской культуры. </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5216013" y="4810883"/>
            <a:ext cx="6096000" cy="1200329"/>
          </a:xfrm>
          <a:prstGeom prst="rect">
            <a:avLst/>
          </a:prstGeom>
        </p:spPr>
        <p:txBody>
          <a:bodyPr>
            <a:spAutoFit/>
          </a:bodyPr>
          <a:lstStyle/>
          <a:p>
            <a:pPr algn="r"/>
            <a:r>
              <a:rPr lang="ru-RU" sz="2400" b="1" dirty="0">
                <a:latin typeface="Times New Roman" panose="02020603050405020304" pitchFamily="18" charset="0"/>
                <a:cs typeface="Times New Roman" panose="02020603050405020304" pitchFamily="18" charset="0"/>
              </a:rPr>
              <a:t>Участник</a:t>
            </a:r>
            <a:r>
              <a:rPr lang="ru-RU" sz="2400" dirty="0">
                <a:latin typeface="Times New Roman" panose="02020603050405020304" pitchFamily="18" charset="0"/>
                <a:cs typeface="Times New Roman" panose="02020603050405020304" pitchFamily="18" charset="0"/>
              </a:rPr>
              <a:t>: Козлова Ирина Александровна, </a:t>
            </a:r>
          </a:p>
          <a:p>
            <a:pPr algn="r"/>
            <a:r>
              <a:rPr lang="ru-RU" sz="2400" dirty="0">
                <a:latin typeface="Times New Roman" panose="02020603050405020304" pitchFamily="18" charset="0"/>
                <a:cs typeface="Times New Roman" panose="02020603050405020304" pitchFamily="18" charset="0"/>
              </a:rPr>
              <a:t>заместитель директора по УВР</a:t>
            </a:r>
          </a:p>
          <a:p>
            <a:pPr algn="r"/>
            <a:r>
              <a:rPr lang="ru-RU" sz="2400" dirty="0">
                <a:latin typeface="Times New Roman" panose="02020603050405020304" pitchFamily="18" charset="0"/>
                <a:cs typeface="Times New Roman" panose="02020603050405020304" pitchFamily="18" charset="0"/>
              </a:rPr>
              <a:t>МАОУ Домодедовской СОШ № 1</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13986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08039" y="410778"/>
            <a:ext cx="6096000" cy="2554545"/>
          </a:xfrm>
          <a:prstGeom prst="rect">
            <a:avLst/>
          </a:prstGeom>
        </p:spPr>
        <p:txBody>
          <a:bodyPr>
            <a:spAutoFit/>
          </a:bodyPr>
          <a:lstStyle/>
          <a:p>
            <a:pPr algn="ctr"/>
            <a:r>
              <a:rPr lang="ru-RU" sz="2000" b="1" i="0" dirty="0" smtClean="0">
                <a:effectLst/>
                <a:latin typeface="Arial" panose="020B0604020202020204" pitchFamily="34" charset="0"/>
              </a:rPr>
              <a:t>Экскурсия  в Музей-заповедник </a:t>
            </a:r>
          </a:p>
          <a:p>
            <a:pPr algn="ctr"/>
            <a:r>
              <a:rPr lang="ru-RU" sz="2000" b="1" i="0" dirty="0" smtClean="0">
                <a:effectLst/>
                <a:latin typeface="Arial" panose="020B0604020202020204" pitchFamily="34" charset="0"/>
              </a:rPr>
              <a:t>«Бородинское поле»</a:t>
            </a:r>
          </a:p>
          <a:p>
            <a:pPr indent="449580" algn="ctr"/>
            <a:r>
              <a:rPr lang="ru-RU" sz="2000" b="1" dirty="0" smtClean="0">
                <a:latin typeface="Times New Roman" panose="02020603050405020304" pitchFamily="18" charset="0"/>
              </a:rPr>
              <a:t>– </a:t>
            </a:r>
            <a:r>
              <a:rPr lang="ru-RU" sz="2000" b="1" dirty="0">
                <a:latin typeface="Times New Roman" panose="02020603050405020304" pitchFamily="18" charset="0"/>
              </a:rPr>
              <a:t>мемориал двух Отечественных войн, старейший в мире музей из созданных на полях сражений. На огромной территории музея-заповедника расположены более 200 памятников. В музее развернуты шесть постоянно действующих экспозиций.</a:t>
            </a:r>
            <a:endParaRPr lang="ru-RU" sz="2000" b="1" i="0" dirty="0">
              <a:effectLst/>
              <a:latin typeface="PTSans"/>
            </a:endParaRPr>
          </a:p>
        </p:txBody>
      </p:sp>
      <p:pic>
        <p:nvPicPr>
          <p:cNvPr id="3074" name="Picture 2" descr="67b9e8d2-5675-40f7-83be-35fc343efd9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1343" y="265471"/>
            <a:ext cx="4732462" cy="333313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2cd203ed-0f61-41fb-af48-3408b20de20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213" y="3244645"/>
            <a:ext cx="4637651" cy="300621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93f5cfc2-3eb2-4655-b246-4f3380fc5a8f.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1343" y="3834581"/>
            <a:ext cx="4732462" cy="266114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06477" y="6260968"/>
            <a:ext cx="3249561" cy="400110"/>
          </a:xfrm>
          <a:prstGeom prst="rect">
            <a:avLst/>
          </a:prstGeom>
          <a:noFill/>
        </p:spPr>
        <p:txBody>
          <a:bodyPr wrap="square" rtlCol="0">
            <a:spAutoFit/>
          </a:bodyPr>
          <a:lstStyle/>
          <a:p>
            <a:pPr algn="ctr"/>
            <a:r>
              <a:rPr lang="ru-RU" sz="2000" b="1" dirty="0" smtClean="0">
                <a:latin typeface="Times New Roman" panose="02020603050405020304" pitchFamily="18" charset="0"/>
                <a:cs typeface="Times New Roman" panose="02020603050405020304" pitchFamily="18" charset="0"/>
              </a:rPr>
              <a:t>19.05.2021</a:t>
            </a:r>
            <a:endParaRPr lang="ru-RU"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85135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7372" y="392809"/>
            <a:ext cx="10024422" cy="1631216"/>
          </a:xfrm>
          <a:prstGeom prst="rect">
            <a:avLst/>
          </a:prstGeom>
        </p:spPr>
        <p:txBody>
          <a:bodyPr wrap="square">
            <a:spAutoFit/>
          </a:bodyPr>
          <a:lstStyle/>
          <a:p>
            <a:pPr indent="449580" algn="ctr"/>
            <a:r>
              <a:rPr lang="ru-RU" sz="2000" b="1" dirty="0">
                <a:latin typeface="Times New Roman" panose="02020603050405020304" pitchFamily="18" charset="0"/>
                <a:cs typeface="Times New Roman" panose="02020603050405020304" pitchFamily="18" charset="0"/>
              </a:rPr>
              <a:t>Паломническая поездка прошла в городском округе Домодедово по маршруту Вельяминово-Михайловское-</a:t>
            </a:r>
            <a:r>
              <a:rPr lang="ru-RU" sz="2000" b="1" dirty="0" err="1">
                <a:latin typeface="Times New Roman" panose="02020603050405020304" pitchFamily="18" charset="0"/>
                <a:cs typeface="Times New Roman" panose="02020603050405020304" pitchFamily="18" charset="0"/>
              </a:rPr>
              <a:t>Щеглятьево</a:t>
            </a:r>
            <a:r>
              <a:rPr lang="ru-RU" sz="2000" b="1" dirty="0">
                <a:latin typeface="Times New Roman" panose="02020603050405020304" pitchFamily="18" charset="0"/>
                <a:cs typeface="Times New Roman" panose="02020603050405020304" pitchFamily="18" charset="0"/>
              </a:rPr>
              <a:t>-Добрыниха.</a:t>
            </a:r>
            <a:endParaRPr lang="ru-RU" sz="2000" b="1" i="0" dirty="0" smtClean="0">
              <a:effectLst/>
              <a:latin typeface="Times New Roman" panose="02020603050405020304" pitchFamily="18" charset="0"/>
              <a:cs typeface="Times New Roman" panose="02020603050405020304" pitchFamily="18" charset="0"/>
            </a:endParaRPr>
          </a:p>
          <a:p>
            <a:pPr indent="449580" algn="ctr"/>
            <a:r>
              <a:rPr lang="ru-RU" sz="2000" b="1" dirty="0">
                <a:latin typeface="Times New Roman" panose="02020603050405020304" pitchFamily="18" charset="0"/>
                <a:cs typeface="Times New Roman" panose="02020603050405020304" pitchFamily="18" charset="0"/>
              </a:rPr>
              <a:t>Ребята посетили </a:t>
            </a:r>
            <a:r>
              <a:rPr lang="ru-RU" sz="2000" b="1" dirty="0" err="1">
                <a:latin typeface="Times New Roman" panose="02020603050405020304" pitchFamily="18" charset="0"/>
                <a:cs typeface="Times New Roman" panose="02020603050405020304" pitchFamily="18" charset="0"/>
              </a:rPr>
              <a:t>Христорождественский</a:t>
            </a:r>
            <a:r>
              <a:rPr lang="ru-RU" sz="2000" b="1" dirty="0">
                <a:latin typeface="Times New Roman" panose="02020603050405020304" pitchFamily="18" charset="0"/>
                <a:cs typeface="Times New Roman" panose="02020603050405020304" pitchFamily="18" charset="0"/>
              </a:rPr>
              <a:t> храм (село </a:t>
            </a:r>
            <a:r>
              <a:rPr lang="ru-RU" sz="2000" b="1" dirty="0" err="1">
                <a:latin typeface="Times New Roman" panose="02020603050405020304" pitchFamily="18" charset="0"/>
                <a:cs typeface="Times New Roman" panose="02020603050405020304" pitchFamily="18" charset="0"/>
              </a:rPr>
              <a:t>Щеглятьево</a:t>
            </a:r>
            <a:r>
              <a:rPr lang="ru-RU" sz="2000" b="1" dirty="0">
                <a:latin typeface="Times New Roman" panose="02020603050405020304" pitchFamily="18" charset="0"/>
                <a:cs typeface="Times New Roman" panose="02020603050405020304" pitchFamily="18" charset="0"/>
              </a:rPr>
              <a:t>), храм Архистратига Божия Михаила (село Михайловское), Преображенский храм (село Вельяминово), Успенский собор (село Добрыниха).</a:t>
            </a:r>
            <a:endParaRPr lang="ru-RU" sz="2000" b="1" i="0" dirty="0">
              <a:effectLst/>
              <a:latin typeface="Times New Roman" panose="02020603050405020304" pitchFamily="18" charset="0"/>
              <a:cs typeface="Times New Roman" panose="02020603050405020304" pitchFamily="18" charset="0"/>
            </a:endParaRPr>
          </a:p>
        </p:txBody>
      </p:sp>
      <p:pic>
        <p:nvPicPr>
          <p:cNvPr id="1026" name="Picture 2" descr="e76ea8ea-e440-4383-9d32-69de982e82b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55998" y="2639578"/>
            <a:ext cx="2631870" cy="35091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07c8b7d-b2f6-4586-ae38-fa4d3773588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14954" y="2945725"/>
            <a:ext cx="3752748" cy="281456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65e8b38-5b82-420a-92da-f42fe1d8ef6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022" y="2645249"/>
            <a:ext cx="2561636" cy="341551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176683" y="6104186"/>
            <a:ext cx="2271252" cy="400110"/>
          </a:xfrm>
          <a:prstGeom prst="rect">
            <a:avLst/>
          </a:prstGeom>
          <a:noFill/>
        </p:spPr>
        <p:txBody>
          <a:bodyPr wrap="square" rtlCol="0">
            <a:spAutoFit/>
          </a:bodyPr>
          <a:lstStyle/>
          <a:p>
            <a:r>
              <a:rPr lang="ru-RU" sz="2000" b="1" dirty="0" smtClean="0">
                <a:latin typeface="Times New Roman" panose="02020603050405020304" pitchFamily="18" charset="0"/>
                <a:cs typeface="Times New Roman" panose="02020603050405020304" pitchFamily="18" charset="0"/>
              </a:rPr>
              <a:t>28.05.2021</a:t>
            </a:r>
            <a:endParaRPr lang="ru-RU"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52883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55522" y="458243"/>
            <a:ext cx="6833420" cy="2677656"/>
          </a:xfrm>
          <a:prstGeom prst="rect">
            <a:avLst/>
          </a:prstGeom>
        </p:spPr>
        <p:txBody>
          <a:bodyPr wrap="square">
            <a:spAutoFit/>
          </a:bodyPr>
          <a:lstStyle/>
          <a:p>
            <a:pPr algn="ctr"/>
            <a:r>
              <a:rPr lang="ru-RU" sz="2400" b="1" i="0" dirty="0" smtClean="0">
                <a:solidFill>
                  <a:srgbClr val="222222"/>
                </a:solidFill>
                <a:effectLst/>
                <a:latin typeface="Times New Roman" panose="02020603050405020304" pitchFamily="18" charset="0"/>
              </a:rPr>
              <a:t>Экскурсанты Домодедовской средней школы №1 побывали в Приокско-Террасном государственном природном биосферном заповеднике. Этот единственный уникальный заповедник Московской области расположен на террасах левого берега реки Оки, покрытых сосновыми и смешанными лесами</a:t>
            </a:r>
            <a:endParaRPr lang="ru-RU" sz="2400" b="1" dirty="0"/>
          </a:p>
        </p:txBody>
      </p:sp>
      <p:pic>
        <p:nvPicPr>
          <p:cNvPr id="2050" name="Picture 2" descr="b339dd3e-0455-437a-9330-4107c65ba64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9265" y="458243"/>
            <a:ext cx="4062464" cy="406246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4b71af9-71ff-4fa7-aafc-0f8572d5cd1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4926" y="3509072"/>
            <a:ext cx="4934611" cy="283273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8701548" y="5530645"/>
            <a:ext cx="2684207" cy="400110"/>
          </a:xfrm>
          <a:prstGeom prst="rect">
            <a:avLst/>
          </a:prstGeom>
          <a:noFill/>
        </p:spPr>
        <p:txBody>
          <a:bodyPr wrap="square" rtlCol="0">
            <a:spAutoFit/>
          </a:bodyPr>
          <a:lstStyle/>
          <a:p>
            <a:pPr algn="ctr"/>
            <a:r>
              <a:rPr lang="ru-RU" sz="2000" b="1" dirty="0" smtClean="0">
                <a:latin typeface="Times New Roman" panose="02020603050405020304" pitchFamily="18" charset="0"/>
                <a:cs typeface="Times New Roman" panose="02020603050405020304" pitchFamily="18" charset="0"/>
              </a:rPr>
              <a:t>30.05.2021</a:t>
            </a:r>
            <a:endParaRPr lang="ru-RU"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57799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200" y="655254"/>
            <a:ext cx="11400503" cy="5136021"/>
          </a:xfrm>
          <a:prstGeom prst="rect">
            <a:avLst/>
          </a:prstGeom>
        </p:spPr>
        <p:txBody>
          <a:bodyPr wrap="square">
            <a:spAutoFit/>
          </a:bodyPr>
          <a:lstStyle/>
          <a:p>
            <a:pPr indent="449580" algn="just">
              <a:lnSpc>
                <a:spcPct val="115000"/>
              </a:lnSpc>
              <a:spcAft>
                <a:spcPts val="1000"/>
              </a:spcAft>
            </a:pPr>
            <a:r>
              <a:rPr lang="ru-RU" sz="2800" b="1" u="sng" dirty="0">
                <a:latin typeface="Times New Roman" panose="02020603050405020304" pitchFamily="18" charset="0"/>
                <a:ea typeface="Calibri" panose="020F0502020204030204" pitchFamily="34" charset="0"/>
                <a:cs typeface="Times New Roman" panose="02020603050405020304" pitchFamily="18" charset="0"/>
              </a:rPr>
              <a:t>Задачи проекта: </a:t>
            </a:r>
            <a:endParaRPr lang="ru-RU" sz="28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15000"/>
              </a:lnSpc>
              <a:spcAft>
                <a:spcPts val="0"/>
              </a:spcAft>
              <a:buFont typeface="+mj-lt"/>
              <a:buAutoNum type="arabicPeriod"/>
            </a:pPr>
            <a:r>
              <a:rPr lang="ru-RU" sz="2800" dirty="0">
                <a:latin typeface="Times New Roman" panose="02020603050405020304" pitchFamily="18" charset="0"/>
                <a:ea typeface="Calibri" panose="020F0502020204030204" pitchFamily="34" charset="0"/>
                <a:cs typeface="Times New Roman" panose="02020603050405020304" pitchFamily="18" charset="0"/>
              </a:rPr>
              <a:t>Сделать доступным образовательный туризм для всех обучающихся МАОУ </a:t>
            </a:r>
            <a:r>
              <a:rPr lang="ru-RU" sz="2800" dirty="0" smtClean="0">
                <a:latin typeface="Times New Roman" panose="02020603050405020304" pitchFamily="18" charset="0"/>
                <a:ea typeface="Calibri" panose="020F0502020204030204" pitchFamily="34" charset="0"/>
                <a:cs typeface="Times New Roman" panose="02020603050405020304" pitchFamily="18" charset="0"/>
              </a:rPr>
              <a:t>Домодедовской СОШ </a:t>
            </a:r>
            <a:r>
              <a:rPr lang="ru-RU" sz="2800" dirty="0">
                <a:latin typeface="Times New Roman" panose="02020603050405020304" pitchFamily="18" charset="0"/>
                <a:ea typeface="Calibri" panose="020F0502020204030204" pitchFamily="34" charset="0"/>
                <a:cs typeface="Times New Roman" panose="02020603050405020304" pitchFamily="18" charset="0"/>
              </a:rPr>
              <a:t>№1.</a:t>
            </a:r>
            <a:endParaRPr lang="ru-RU" sz="28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15000"/>
              </a:lnSpc>
              <a:spcAft>
                <a:spcPts val="0"/>
              </a:spcAft>
              <a:buFont typeface="+mj-lt"/>
              <a:buAutoNum type="arabicPeriod"/>
            </a:pPr>
            <a:r>
              <a:rPr lang="ru-RU" sz="2800" dirty="0">
                <a:latin typeface="Times New Roman" panose="02020603050405020304" pitchFamily="18" charset="0"/>
                <a:ea typeface="Calibri" panose="020F0502020204030204" pitchFamily="34" charset="0"/>
                <a:cs typeface="Times New Roman" panose="02020603050405020304" pitchFamily="18" charset="0"/>
              </a:rPr>
              <a:t>Организовать обучение и подготовку к интеллектуальным соревнованиям.</a:t>
            </a:r>
            <a:endParaRPr lang="ru-RU" sz="28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15000"/>
              </a:lnSpc>
              <a:spcAft>
                <a:spcPts val="0"/>
              </a:spcAft>
              <a:buFont typeface="+mj-lt"/>
              <a:buAutoNum type="arabicPeriod"/>
            </a:pPr>
            <a:r>
              <a:rPr lang="ru-RU" sz="2800" dirty="0">
                <a:latin typeface="Times New Roman" panose="02020603050405020304" pitchFamily="18" charset="0"/>
                <a:ea typeface="Calibri" panose="020F0502020204030204" pitchFamily="34" charset="0"/>
                <a:cs typeface="Times New Roman" panose="02020603050405020304" pitchFamily="18" charset="0"/>
              </a:rPr>
              <a:t>Помочь ученикам открыть в себе новые таланты, развить свои способности и умения, продемонстрировать их другим, найти свой путь и определиться с выбором будущей профессии.</a:t>
            </a:r>
            <a:endParaRPr lang="ru-RU" sz="28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Font typeface="+mj-lt"/>
              <a:buAutoNum type="arabicPeriod"/>
            </a:pPr>
            <a:r>
              <a:rPr lang="ru-RU" sz="2800" dirty="0">
                <a:latin typeface="Times New Roman" panose="02020603050405020304" pitchFamily="18" charset="0"/>
                <a:ea typeface="Calibri" panose="020F0502020204030204" pitchFamily="34" charset="0"/>
                <a:cs typeface="Times New Roman" panose="02020603050405020304" pitchFamily="18" charset="0"/>
              </a:rPr>
              <a:t>Создать и реализовать «целенаправленный педагогический маршрут» по изучению отдельных предметов.</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33787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2955" y="330081"/>
            <a:ext cx="11430000" cy="6001643"/>
          </a:xfrm>
          <a:prstGeom prst="rect">
            <a:avLst/>
          </a:prstGeom>
        </p:spPr>
        <p:txBody>
          <a:bodyPr wrap="square">
            <a:spAutoFit/>
          </a:bodyPr>
          <a:lstStyle/>
          <a:p>
            <a:pPr indent="228600" algn="just"/>
            <a:r>
              <a:rPr lang="ru-RU" sz="2400" b="1" u="sng" dirty="0">
                <a:latin typeface="Times New Roman" panose="02020603050405020304" pitchFamily="18" charset="0"/>
                <a:ea typeface="Times New Roman" panose="02020603050405020304" pitchFamily="18" charset="0"/>
              </a:rPr>
              <a:t>Социальная значимость проекта: </a:t>
            </a:r>
            <a:r>
              <a:rPr lang="ru-RU" sz="2400" dirty="0">
                <a:latin typeface="Times New Roman" panose="02020603050405020304" pitchFamily="18" charset="0"/>
                <a:ea typeface="Times New Roman" panose="02020603050405020304" pitchFamily="18" charset="0"/>
              </a:rPr>
              <a:t>реализация проекта позволит сделать доступным образовательный туризм для обучающихся нашей школы, так как далеко не каждый родитель имеет возможность оплатить поездку своему ребенку. Расширение кругозора, привитие культуры интеллектуального отдыха, следствие образовательных поездок необходимо школьникам. Данный проект способствует расширению и углублению мотивирующего интерактивного информационно- насыщенного социокультурного пространства; созданию дополнительных условий для формирования познавательных, коммуникативных и регулятивных компетенций обучающихся. Инновационной особенностью проекта является создание условий для интеграции общего и дополнительного образования с использованием технологии «образовательный туризм» как системообразующего элемента мотивирующего интерактивного информационно- насыщенного социокультурного пространства. Ценность проекта заключается в возможности реализации деятельностного подхода, сочетания различных видов деятельности и познавательной активности, социокультурной практики и персонального образования в целях развития личности школьников.</a:t>
            </a:r>
          </a:p>
        </p:txBody>
      </p:sp>
    </p:spTree>
    <p:extLst>
      <p:ext uri="{BB962C8B-B14F-4D97-AF65-F5344CB8AC3E}">
        <p14:creationId xmlns:p14="http://schemas.microsoft.com/office/powerpoint/2010/main" val="32489119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60439" y="554364"/>
            <a:ext cx="10766322" cy="523220"/>
          </a:xfrm>
          <a:prstGeom prst="rect">
            <a:avLst/>
          </a:prstGeom>
        </p:spPr>
        <p:txBody>
          <a:bodyPr wrap="square">
            <a:spAutoFit/>
          </a:bodyPr>
          <a:lstStyle/>
          <a:p>
            <a:pPr algn="ctr"/>
            <a:r>
              <a:rPr lang="ru-RU" sz="2800" b="1" u="sng" dirty="0">
                <a:latin typeface="Times New Roman" panose="02020603050405020304" pitchFamily="18" charset="0"/>
                <a:ea typeface="Calibri" panose="020F0502020204030204" pitchFamily="34" charset="0"/>
              </a:rPr>
              <a:t>Мероприятия, проведенные в рамках проекта 2019-2021 </a:t>
            </a:r>
            <a:r>
              <a:rPr lang="ru-RU" sz="2800" b="1" u="sng" dirty="0" err="1">
                <a:latin typeface="Times New Roman" panose="02020603050405020304" pitchFamily="18" charset="0"/>
                <a:ea typeface="Calibri" panose="020F0502020204030204" pitchFamily="34" charset="0"/>
              </a:rPr>
              <a:t>гг</a:t>
            </a:r>
            <a:r>
              <a:rPr lang="ru-RU" sz="2800" b="1" u="sng" dirty="0">
                <a:latin typeface="Times New Roman" panose="02020603050405020304" pitchFamily="18" charset="0"/>
                <a:ea typeface="Calibri" panose="020F0502020204030204" pitchFamily="34" charset="0"/>
              </a:rPr>
              <a:t>: </a:t>
            </a:r>
            <a:endParaRPr lang="ru-RU" sz="2800" dirty="0"/>
          </a:p>
        </p:txBody>
      </p:sp>
      <p:sp>
        <p:nvSpPr>
          <p:cNvPr id="3" name="Прямоугольник 2"/>
          <p:cNvSpPr/>
          <p:nvPr/>
        </p:nvSpPr>
        <p:spPr>
          <a:xfrm>
            <a:off x="560439" y="1471459"/>
            <a:ext cx="6096000" cy="1494768"/>
          </a:xfrm>
          <a:prstGeom prst="rect">
            <a:avLst/>
          </a:prstGeom>
        </p:spPr>
        <p:txBody>
          <a:bodyPr>
            <a:spAutoFit/>
          </a:bodyPr>
          <a:lstStyle/>
          <a:p>
            <a:pPr lvl="0" algn="ctr">
              <a:lnSpc>
                <a:spcPct val="115000"/>
              </a:lnSpc>
              <a:spcAft>
                <a:spcPts val="1000"/>
              </a:spcAft>
            </a:pP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Весенняя олимпиадная школа по географии (АПО) </a:t>
            </a:r>
          </a:p>
          <a:p>
            <a:pPr lvl="0" algn="ctr">
              <a:lnSpc>
                <a:spcPct val="115000"/>
              </a:lnSpc>
              <a:spcAft>
                <a:spcPts val="1000"/>
              </a:spcAft>
            </a:pP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14.04.2019 г.</a:t>
            </a:r>
            <a:endParaRPr lang="ru-RU" sz="24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descr="C:\Users\Ирусик\Desktop\WhatsApp_Image_2019-04-21_at_21.17.13.jpe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8507" y="2939361"/>
            <a:ext cx="3284435" cy="3385216"/>
          </a:xfrm>
          <a:prstGeom prst="rect">
            <a:avLst/>
          </a:prstGeom>
          <a:noFill/>
          <a:ln>
            <a:noFill/>
          </a:ln>
        </p:spPr>
      </p:pic>
      <p:sp>
        <p:nvSpPr>
          <p:cNvPr id="5" name="Прямоугольник 4"/>
          <p:cNvSpPr/>
          <p:nvPr/>
        </p:nvSpPr>
        <p:spPr>
          <a:xfrm>
            <a:off x="6961238" y="1471459"/>
            <a:ext cx="4994787" cy="1070037"/>
          </a:xfrm>
          <a:prstGeom prst="rect">
            <a:avLst/>
          </a:prstGeom>
        </p:spPr>
        <p:txBody>
          <a:bodyPr wrap="square">
            <a:spAutoFit/>
          </a:bodyPr>
          <a:lstStyle/>
          <a:p>
            <a:pPr lvl="0" algn="ctr">
              <a:lnSpc>
                <a:spcPct val="115000"/>
              </a:lnSpc>
              <a:spcAft>
                <a:spcPts val="1000"/>
              </a:spcAft>
            </a:pP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Экскурсия в школу г. Подольска </a:t>
            </a:r>
          </a:p>
          <a:p>
            <a:pPr lvl="0" algn="ctr">
              <a:lnSpc>
                <a:spcPct val="115000"/>
              </a:lnSpc>
              <a:spcAft>
                <a:spcPts val="1000"/>
              </a:spcAft>
            </a:pP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 20.04.2019 г.</a:t>
            </a:r>
            <a:endParaRPr lang="ru-RU" sz="24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6611" y="2560953"/>
            <a:ext cx="2204040" cy="3763624"/>
          </a:xfrm>
          <a:prstGeom prst="rect">
            <a:avLst/>
          </a:prstGeom>
        </p:spPr>
      </p:pic>
    </p:spTree>
    <p:extLst>
      <p:ext uri="{BB962C8B-B14F-4D97-AF65-F5344CB8AC3E}">
        <p14:creationId xmlns:p14="http://schemas.microsoft.com/office/powerpoint/2010/main" val="17271408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96529" y="515772"/>
            <a:ext cx="6096000" cy="1892634"/>
          </a:xfrm>
          <a:prstGeom prst="rect">
            <a:avLst/>
          </a:prstGeom>
        </p:spPr>
        <p:txBody>
          <a:bodyPr>
            <a:spAutoFit/>
          </a:bodyPr>
          <a:lstStyle/>
          <a:p>
            <a:pPr lvl="0" algn="ctr">
              <a:lnSpc>
                <a:spcPct val="115000"/>
              </a:lnSpc>
              <a:spcAft>
                <a:spcPts val="1000"/>
              </a:spcAft>
            </a:pP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Общероссийский фестиваль интеллектуальных игр для школьников «Звездопад – 2019» (г. Москва)  </a:t>
            </a:r>
          </a:p>
          <a:p>
            <a:pPr lvl="0" algn="ctr">
              <a:lnSpc>
                <a:spcPct val="115000"/>
              </a:lnSpc>
              <a:spcAft>
                <a:spcPts val="1000"/>
              </a:spcAft>
            </a:pP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 25.04.2019 г.</a:t>
            </a:r>
            <a:endParaRPr lang="ru-RU" sz="24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descr="WhatsApp_Image_2019-04-25_at_14.03.05-1.jpe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8204" y="2626288"/>
            <a:ext cx="4322661" cy="3686022"/>
          </a:xfrm>
          <a:prstGeom prst="rect">
            <a:avLst/>
          </a:prstGeom>
          <a:noFill/>
          <a:ln>
            <a:noFill/>
          </a:ln>
        </p:spPr>
      </p:pic>
      <p:sp>
        <p:nvSpPr>
          <p:cNvPr id="4" name="Прямоугольник 3"/>
          <p:cNvSpPr/>
          <p:nvPr/>
        </p:nvSpPr>
        <p:spPr>
          <a:xfrm>
            <a:off x="6184490" y="515772"/>
            <a:ext cx="6096000" cy="1596143"/>
          </a:xfrm>
          <a:prstGeom prst="rect">
            <a:avLst/>
          </a:prstGeom>
        </p:spPr>
        <p:txBody>
          <a:bodyPr>
            <a:spAutoFit/>
          </a:bodyPr>
          <a:lstStyle/>
          <a:p>
            <a:pPr lvl="0" algn="ctr">
              <a:lnSpc>
                <a:spcPct val="115000"/>
              </a:lnSpc>
              <a:spcAft>
                <a:spcPts val="1000"/>
              </a:spcAft>
            </a:pP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«По следам воинской славы» – </a:t>
            </a:r>
          </a:p>
          <a:p>
            <a:pPr lvl="0" algn="ctr">
              <a:lnSpc>
                <a:spcPct val="115000"/>
              </a:lnSpc>
              <a:spcAft>
                <a:spcPts val="1000"/>
              </a:spcAft>
            </a:pP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экскурсия в г. Волгоград </a:t>
            </a:r>
          </a:p>
          <a:p>
            <a:pPr lvl="0" algn="ctr">
              <a:lnSpc>
                <a:spcPct val="115000"/>
              </a:lnSpc>
              <a:spcAft>
                <a:spcPts val="1000"/>
              </a:spcAft>
            </a:pP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28.03.2019-01.04.2019 г.</a:t>
            </a:r>
            <a:endParaRPr lang="ru-RU" sz="24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Рисунок 4" descr="C:\Users\Ирусик\Desktop\WhatsApp_Image_2019-04-13_at_08.48.44-1.jpe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2349" y="2626288"/>
            <a:ext cx="4101895" cy="3494753"/>
          </a:xfrm>
          <a:prstGeom prst="rect">
            <a:avLst/>
          </a:prstGeom>
          <a:noFill/>
          <a:ln>
            <a:noFill/>
          </a:ln>
        </p:spPr>
      </p:pic>
    </p:spTree>
    <p:extLst>
      <p:ext uri="{BB962C8B-B14F-4D97-AF65-F5344CB8AC3E}">
        <p14:creationId xmlns:p14="http://schemas.microsoft.com/office/powerpoint/2010/main" val="22318344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0271" y="297503"/>
            <a:ext cx="6096000" cy="2189125"/>
          </a:xfrm>
          <a:prstGeom prst="rect">
            <a:avLst/>
          </a:prstGeom>
        </p:spPr>
        <p:txBody>
          <a:bodyPr>
            <a:spAutoFit/>
          </a:bodyPr>
          <a:lstStyle/>
          <a:p>
            <a:pPr lvl="0" algn="ctr">
              <a:lnSpc>
                <a:spcPct val="115000"/>
              </a:lnSpc>
              <a:spcAft>
                <a:spcPts val="1000"/>
              </a:spcAft>
            </a:pPr>
            <a:r>
              <a:rPr lang="ru-RU" sz="2400" b="1" dirty="0">
                <a:latin typeface="Times New Roman" panose="02020603050405020304" pitchFamily="18" charset="0"/>
                <a:ea typeface="Calibri" panose="020F0502020204030204" pitchFamily="34" charset="0"/>
                <a:cs typeface="Times New Roman" panose="02020603050405020304" pitchFamily="18" charset="0"/>
              </a:rPr>
              <a:t>Обзорная экскурсия по храмам городского округа Домодедово: </a:t>
            </a:r>
            <a:r>
              <a:rPr lang="ru-RU" sz="2400" b="1" dirty="0" err="1">
                <a:latin typeface="Times New Roman" panose="02020603050405020304" pitchFamily="18" charset="0"/>
                <a:ea typeface="Calibri" panose="020F0502020204030204" pitchFamily="34" charset="0"/>
                <a:cs typeface="Times New Roman" panose="02020603050405020304" pitchFamily="18" charset="0"/>
              </a:rPr>
              <a:t>Серафимо</a:t>
            </a:r>
            <a:r>
              <a:rPr lang="ru-RU" sz="2400" b="1" dirty="0">
                <a:latin typeface="Times New Roman" panose="02020603050405020304" pitchFamily="18" charset="0"/>
                <a:ea typeface="Calibri" panose="020F0502020204030204" pitchFamily="34" charset="0"/>
                <a:cs typeface="Times New Roman" panose="02020603050405020304" pitchFamily="18" charset="0"/>
              </a:rPr>
              <a:t>- Знаменскому скиту в селе </a:t>
            </a:r>
            <a:r>
              <a:rPr lang="ru-RU" sz="2400" b="1" dirty="0" err="1">
                <a:latin typeface="Times New Roman" panose="02020603050405020304" pitchFamily="18" charset="0"/>
                <a:ea typeface="Calibri" panose="020F0502020204030204" pitchFamily="34" charset="0"/>
                <a:cs typeface="Times New Roman" panose="02020603050405020304" pitchFamily="18" charset="0"/>
              </a:rPr>
              <a:t>Битягово</a:t>
            </a:r>
            <a:r>
              <a:rPr lang="ru-RU" sz="2400" b="1" dirty="0">
                <a:latin typeface="Times New Roman" panose="02020603050405020304" pitchFamily="18" charset="0"/>
                <a:ea typeface="Calibri" panose="020F0502020204030204" pitchFamily="34" charset="0"/>
                <a:cs typeface="Times New Roman" panose="02020603050405020304" pitchFamily="18" charset="0"/>
              </a:rPr>
              <a:t> и Никольскому храму в селе </a:t>
            </a:r>
            <a:r>
              <a:rPr lang="ru-RU" sz="2400" b="1" dirty="0" err="1" smtClean="0">
                <a:latin typeface="Times New Roman" panose="02020603050405020304" pitchFamily="18" charset="0"/>
                <a:ea typeface="Calibri" panose="020F0502020204030204" pitchFamily="34" charset="0"/>
                <a:cs typeface="Times New Roman" panose="02020603050405020304" pitchFamily="18" charset="0"/>
              </a:rPr>
              <a:t>Лямцино</a:t>
            </a:r>
            <a:r>
              <a:rPr lang="ru-RU" sz="2400" b="1" dirty="0">
                <a:latin typeface="Times New Roman" panose="02020603050405020304" pitchFamily="18" charset="0"/>
                <a:ea typeface="Calibri" panose="020F0502020204030204" pitchFamily="34" charset="0"/>
                <a:cs typeface="Times New Roman" panose="02020603050405020304" pitchFamily="18" charset="0"/>
              </a:rPr>
              <a:t> </a:t>
            </a: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2400" b="1" dirty="0">
                <a:latin typeface="Times New Roman" panose="02020603050405020304" pitchFamily="18" charset="0"/>
                <a:ea typeface="Calibri" panose="020F0502020204030204" pitchFamily="34" charset="0"/>
                <a:cs typeface="Times New Roman" panose="02020603050405020304" pitchFamily="18" charset="0"/>
              </a:rPr>
              <a:t>24.01.2019 г., 22.03.2019 г.</a:t>
            </a:r>
            <a:endParaRPr lang="ru-RU" sz="24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p:nvPr/>
        </p:nvPicPr>
        <p:blipFill>
          <a:blip r:embed="rId2">
            <a:extLst>
              <a:ext uri="{28A0092B-C50C-407E-A947-70E740481C1C}">
                <a14:useLocalDpi xmlns:a14="http://schemas.microsoft.com/office/drawing/2010/main" val="0"/>
              </a:ext>
            </a:extLst>
          </a:blip>
          <a:srcRect r="642" b="6866"/>
          <a:stretch>
            <a:fillRect/>
          </a:stretch>
        </p:blipFill>
        <p:spPr bwMode="auto">
          <a:xfrm>
            <a:off x="7481938" y="297503"/>
            <a:ext cx="3835400" cy="2503170"/>
          </a:xfrm>
          <a:prstGeom prst="rect">
            <a:avLst/>
          </a:prstGeom>
          <a:noFill/>
          <a:ln>
            <a:noFill/>
          </a:ln>
          <a:effectLst/>
          <a:extLst>
            <a:ext uri="{909E8E84-426E-40DD-AFC4-6F175D3DCCD1}">
              <a14:hiddenFill xmlns:a14="http://schemas.microsoft.com/office/drawing/2010/main">
                <a:blipFill dpi="0" rotWithShape="0">
                  <a:blip/>
                  <a:srcRect r="642" b="6866"/>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Прямоугольник 3"/>
          <p:cNvSpPr/>
          <p:nvPr/>
        </p:nvSpPr>
        <p:spPr>
          <a:xfrm>
            <a:off x="570271" y="2680826"/>
            <a:ext cx="6096000" cy="1353191"/>
          </a:xfrm>
          <a:prstGeom prst="rect">
            <a:avLst/>
          </a:prstGeom>
        </p:spPr>
        <p:txBody>
          <a:bodyPr>
            <a:spAutoFit/>
          </a:bodyPr>
          <a:lstStyle/>
          <a:p>
            <a:pPr algn="ctr">
              <a:lnSpc>
                <a:spcPct val="115000"/>
              </a:lnSpc>
              <a:spcAft>
                <a:spcPts val="1000"/>
              </a:spcAft>
            </a:pPr>
            <a:r>
              <a:rPr lang="ru-RU" sz="2400" b="1" dirty="0">
                <a:latin typeface="Times New Roman" panose="02020603050405020304" pitchFamily="18" charset="0"/>
                <a:ea typeface="Calibri" panose="020F0502020204030204" pitchFamily="34" charset="0"/>
                <a:cs typeface="Times New Roman" panose="02020603050405020304" pitchFamily="18" charset="0"/>
              </a:rPr>
              <a:t>Экскурсия в храм во имя святых флора и Лавра, село Ям  - </a:t>
            </a: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28.03.2019 </a:t>
            </a:r>
            <a:r>
              <a:rPr lang="ru-RU" sz="2400" b="1" dirty="0">
                <a:latin typeface="Times New Roman" panose="02020603050405020304" pitchFamily="18" charset="0"/>
                <a:ea typeface="Calibri" panose="020F0502020204030204" pitchFamily="34" charset="0"/>
                <a:cs typeface="Times New Roman" panose="02020603050405020304" pitchFamily="18" charset="0"/>
              </a:rPr>
              <a:t>г</a:t>
            </a: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a:t>
            </a:r>
            <a:r>
              <a:rPr lang="ru-RU" sz="2400" b="1" dirty="0"/>
              <a:t> </a:t>
            </a:r>
            <a:endParaRPr lang="ru-RU" sz="2400" b="1" dirty="0" smtClean="0"/>
          </a:p>
          <a:p>
            <a:pPr marL="342900" lvl="0" indent="-342900" algn="just">
              <a:lnSpc>
                <a:spcPct val="115000"/>
              </a:lnSpc>
              <a:spcAft>
                <a:spcPts val="1000"/>
              </a:spcAft>
              <a:buFont typeface="+mj-lt"/>
              <a:buAutoNum type="arabicPeriod"/>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r="2747" b="12199"/>
          <a:stretch>
            <a:fillRect/>
          </a:stretch>
        </p:blipFill>
        <p:spPr bwMode="auto">
          <a:xfrm>
            <a:off x="6886626" y="3257375"/>
            <a:ext cx="5026025" cy="3115945"/>
          </a:xfrm>
          <a:prstGeom prst="rect">
            <a:avLst/>
          </a:prstGeom>
          <a:noFill/>
          <a:ln>
            <a:noFill/>
          </a:ln>
          <a:effectLst/>
          <a:extLst>
            <a:ext uri="{909E8E84-426E-40DD-AFC4-6F175D3DCCD1}">
              <a14:hiddenFill xmlns:a14="http://schemas.microsoft.com/office/drawing/2010/main">
                <a:blipFill dpi="0" rotWithShape="0">
                  <a:blip/>
                  <a:srcRect r="2747" b="12199"/>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2"/>
          <p:cNvPicPr/>
          <p:nvPr/>
        </p:nvPicPr>
        <p:blipFill>
          <a:blip r:embed="rId4">
            <a:extLst>
              <a:ext uri="{28A0092B-C50C-407E-A947-70E740481C1C}">
                <a14:useLocalDpi xmlns:a14="http://schemas.microsoft.com/office/drawing/2010/main" val="0"/>
              </a:ext>
            </a:extLst>
          </a:blip>
          <a:srcRect l="789" b="5722"/>
          <a:stretch>
            <a:fillRect/>
          </a:stretch>
        </p:blipFill>
        <p:spPr bwMode="auto">
          <a:xfrm>
            <a:off x="1367709" y="3622910"/>
            <a:ext cx="4339918" cy="2630406"/>
          </a:xfrm>
          <a:prstGeom prst="rect">
            <a:avLst/>
          </a:prstGeom>
          <a:noFill/>
          <a:ln>
            <a:noFill/>
          </a:ln>
          <a:effectLst/>
          <a:extLst>
            <a:ext uri="{909E8E84-426E-40DD-AFC4-6F175D3DCCD1}">
              <a14:hiddenFill xmlns:a14="http://schemas.microsoft.com/office/drawing/2010/main">
                <a:blipFill dpi="0" rotWithShape="0">
                  <a:blip/>
                  <a:srcRect l="789" b="5722"/>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4704464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4516" y="374839"/>
            <a:ext cx="6096000" cy="1938992"/>
          </a:xfrm>
          <a:prstGeom prst="rect">
            <a:avLst/>
          </a:prstGeom>
        </p:spPr>
        <p:txBody>
          <a:bodyPr>
            <a:spAutoFit/>
          </a:bodyPr>
          <a:lstStyle/>
          <a:p>
            <a:pPr algn="ctr"/>
            <a:r>
              <a:rPr lang="ru-RU" sz="2000" b="1" i="0" dirty="0" smtClean="0">
                <a:solidFill>
                  <a:srgbClr val="222222"/>
                </a:solidFill>
                <a:effectLst/>
                <a:latin typeface="Times New Roman" panose="02020603050405020304" pitchFamily="18" charset="0"/>
              </a:rPr>
              <a:t>21 марта – Музейный комплекс памяти Героя Советского Союза Зои Космодемьянской</a:t>
            </a:r>
          </a:p>
          <a:p>
            <a:pPr algn="ctr"/>
            <a:r>
              <a:rPr lang="ru-RU" sz="2000" b="1" i="0" dirty="0" smtClean="0">
                <a:solidFill>
                  <a:srgbClr val="222222"/>
                </a:solidFill>
                <a:effectLst/>
                <a:latin typeface="Times New Roman" panose="02020603050405020304" pitchFamily="18" charset="0"/>
              </a:rPr>
              <a:t>1 апреля – музейный комплекс «Дорога памяти» в Военно-патриотическом парке культуры и отдыха Вооружённых Сил Российской Федерации «Патриот».</a:t>
            </a:r>
            <a:endParaRPr lang="ru-RU" sz="2000" b="1" dirty="0"/>
          </a:p>
        </p:txBody>
      </p:sp>
      <p:pic>
        <p:nvPicPr>
          <p:cNvPr id="6146" name="Picture 2" descr="87f428ef-f9fc-44f6-8c64-932065f0d4e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0232" y="374839"/>
            <a:ext cx="4814631" cy="481463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f4826a03-f69c-4306-9e66-724f536f3f4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5446" y="2276883"/>
            <a:ext cx="4416425" cy="44164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477432" y="5383161"/>
            <a:ext cx="3392129" cy="400110"/>
          </a:xfrm>
          <a:prstGeom prst="rect">
            <a:avLst/>
          </a:prstGeom>
          <a:noFill/>
        </p:spPr>
        <p:txBody>
          <a:bodyPr wrap="square" rtlCol="0">
            <a:spAutoFit/>
          </a:bodyPr>
          <a:lstStyle/>
          <a:p>
            <a:pPr algn="ctr"/>
            <a:r>
              <a:rPr lang="ru-RU" sz="2000" b="1" dirty="0" smtClean="0">
                <a:latin typeface="Times New Roman" panose="02020603050405020304" pitchFamily="18" charset="0"/>
                <a:cs typeface="Times New Roman" panose="02020603050405020304" pitchFamily="18" charset="0"/>
              </a:rPr>
              <a:t>21.03.2021, 01.04.2021</a:t>
            </a:r>
            <a:endParaRPr lang="ru-RU"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95422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0774" y="254309"/>
            <a:ext cx="6096000" cy="2862322"/>
          </a:xfrm>
          <a:prstGeom prst="rect">
            <a:avLst/>
          </a:prstGeom>
        </p:spPr>
        <p:txBody>
          <a:bodyPr>
            <a:spAutoFit/>
          </a:bodyPr>
          <a:lstStyle/>
          <a:p>
            <a:pPr algn="ctr"/>
            <a:r>
              <a:rPr lang="ru-RU" sz="2000" b="1" i="0" dirty="0" smtClean="0">
                <a:solidFill>
                  <a:srgbClr val="222222"/>
                </a:solidFill>
                <a:effectLst/>
                <a:latin typeface="Times New Roman" panose="02020603050405020304" pitchFamily="18" charset="0"/>
              </a:rPr>
              <a:t> Серпуховский историко-художественный музей. Не передать словами, с каким восторгом смотрели дети на полотна, которые раньше могли видеть только на страницах учебников или энциклопедий. Поленов, Шишкин, Левитан, Суриков, Айвазовский... Эти имена в представлении не нуждаются. Не оставили ребят равнодушными и предметы интерьера и быта прошлых веков.</a:t>
            </a:r>
            <a:endParaRPr lang="ru-RU" sz="2000" b="1" dirty="0"/>
          </a:p>
        </p:txBody>
      </p:sp>
      <p:pic>
        <p:nvPicPr>
          <p:cNvPr id="5122" name="Picture 2" descr="d2712e63-1f86-42a7-8332-33127f9b30c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9549" y="462833"/>
            <a:ext cx="4431173" cy="390269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6af200cf-879c-46c9-bc94-1494ee25d6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1348" y="3083643"/>
            <a:ext cx="5094851" cy="362564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093974" y="4896465"/>
            <a:ext cx="4055807" cy="400110"/>
          </a:xfrm>
          <a:prstGeom prst="rect">
            <a:avLst/>
          </a:prstGeom>
          <a:noFill/>
        </p:spPr>
        <p:txBody>
          <a:bodyPr wrap="square" rtlCol="0">
            <a:spAutoFit/>
          </a:bodyPr>
          <a:lstStyle/>
          <a:p>
            <a:pPr algn="ctr"/>
            <a:r>
              <a:rPr lang="ru-RU" sz="2000" b="1" dirty="0" smtClean="0">
                <a:latin typeface="Times New Roman" panose="02020603050405020304" pitchFamily="18" charset="0"/>
                <a:cs typeface="Times New Roman" panose="02020603050405020304" pitchFamily="18" charset="0"/>
              </a:rPr>
              <a:t>22.03.2021</a:t>
            </a:r>
            <a:endParaRPr lang="ru-RU"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75920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6026" y="380604"/>
            <a:ext cx="6096000" cy="2308324"/>
          </a:xfrm>
          <a:prstGeom prst="rect">
            <a:avLst/>
          </a:prstGeom>
        </p:spPr>
        <p:txBody>
          <a:bodyPr>
            <a:spAutoFit/>
          </a:bodyPr>
          <a:lstStyle/>
          <a:p>
            <a:pPr algn="ctr"/>
            <a:r>
              <a:rPr lang="ru-RU" sz="2400" b="1" i="0" dirty="0" smtClean="0">
                <a:solidFill>
                  <a:srgbClr val="222222"/>
                </a:solidFill>
                <a:effectLst/>
                <a:latin typeface="Times New Roman" panose="02020603050405020304" pitchFamily="18" charset="0"/>
              </a:rPr>
              <a:t>Государственный литературно-мемориальный музей-заповедник Антона Павловича Чехова «Мелихово» – один из главных чеховских музеев в России, который находится в соседнем с нами городском округе Чехов.</a:t>
            </a:r>
            <a:endParaRPr lang="ru-RU" sz="2400" b="1" dirty="0"/>
          </a:p>
        </p:txBody>
      </p:sp>
      <p:pic>
        <p:nvPicPr>
          <p:cNvPr id="4098" name="Picture 2" descr="8a161c4f-457b-44bb-ba09-83cc123a76d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1846" y="380603"/>
            <a:ext cx="5006360" cy="383743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2e464ac3-0fd9-4841-b056-f1f037ef3c4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7826" y="2797801"/>
            <a:ext cx="4652399" cy="347999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034981" y="4940710"/>
            <a:ext cx="5157019" cy="400110"/>
          </a:xfrm>
          <a:prstGeom prst="rect">
            <a:avLst/>
          </a:prstGeom>
          <a:noFill/>
        </p:spPr>
        <p:txBody>
          <a:bodyPr wrap="square" rtlCol="0">
            <a:spAutoFit/>
          </a:bodyPr>
          <a:lstStyle/>
          <a:p>
            <a:pPr algn="ctr"/>
            <a:r>
              <a:rPr lang="ru-RU" sz="2000" b="1" dirty="0" smtClean="0">
                <a:latin typeface="Times New Roman" panose="02020603050405020304" pitchFamily="18" charset="0"/>
                <a:cs typeface="Times New Roman" panose="02020603050405020304" pitchFamily="18" charset="0"/>
              </a:rPr>
              <a:t>24.04.2021</a:t>
            </a:r>
            <a:endParaRPr lang="ru-RU"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674385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561</Words>
  <Application>Microsoft Office PowerPoint</Application>
  <PresentationFormat>Широкоэкранный</PresentationFormat>
  <Paragraphs>41</Paragraphs>
  <Slides>12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12</vt:i4>
      </vt:variant>
    </vt:vector>
  </HeadingPairs>
  <TitlesOfParts>
    <vt:vector size="18" baseType="lpstr">
      <vt:lpstr>Arial</vt:lpstr>
      <vt:lpstr>Calibri</vt:lpstr>
      <vt:lpstr>Calibri Light</vt:lpstr>
      <vt:lpstr>PTSans</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Irina</dc:creator>
  <cp:lastModifiedBy>Irina</cp:lastModifiedBy>
  <cp:revision>29</cp:revision>
  <dcterms:created xsi:type="dcterms:W3CDTF">2021-07-08T11:42:05Z</dcterms:created>
  <dcterms:modified xsi:type="dcterms:W3CDTF">2021-09-12T18:37:08Z</dcterms:modified>
</cp:coreProperties>
</file>