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</p:sldMasterIdLst>
  <p:sldIdLst>
    <p:sldId id="257" r:id="rId2"/>
    <p:sldId id="264" r:id="rId3"/>
    <p:sldId id="265" r:id="rId4"/>
    <p:sldId id="272" r:id="rId5"/>
    <p:sldId id="271" r:id="rId6"/>
    <p:sldId id="273" r:id="rId7"/>
    <p:sldId id="266" r:id="rId8"/>
    <p:sldId id="269" r:id="rId9"/>
    <p:sldId id="270" r:id="rId10"/>
    <p:sldId id="274" r:id="rId11"/>
    <p:sldId id="275" r:id="rId12"/>
    <p:sldId id="276" r:id="rId13"/>
    <p:sldId id="279" r:id="rId14"/>
    <p:sldId id="280" r:id="rId15"/>
    <p:sldId id="277" r:id="rId16"/>
    <p:sldId id="268" r:id="rId17"/>
    <p:sldId id="278" r:id="rId18"/>
    <p:sldId id="259" r:id="rId19"/>
    <p:sldId id="281" r:id="rId20"/>
    <p:sldId id="282" r:id="rId21"/>
    <p:sldId id="262" r:id="rId22"/>
    <p:sldId id="284" r:id="rId23"/>
    <p:sldId id="285" r:id="rId24"/>
    <p:sldId id="283" r:id="rId25"/>
    <p:sldId id="260" r:id="rId26"/>
    <p:sldId id="258" r:id="rId27"/>
    <p:sldId id="286" r:id="rId28"/>
    <p:sldId id="287" r:id="rId29"/>
    <p:sldId id="261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2F2B61"/>
    <a:srgbClr val="3D39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38346D-4EF7-451B-902B-70B8D8E18B0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6489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643D4-AFCD-4589-8B78-5E8B8D4DE7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26306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703BA5-BE64-4A5C-A200-BB6CA1AE00F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341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7F1D6E0-A993-484D-B90A-715B42B6B5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59070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35563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35563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96D36D8-1758-4A7A-85A8-C757853B5C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87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0CCA6-43D0-47F5-8B22-64A442B01C1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60399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Нашивка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03771-3853-4E77-8BDC-96020A5299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83915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E9CFC-C340-4098-A7A2-6B1CE2AB88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822195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C6272-5D91-4F85-BD94-842AB20230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800935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116DF-0A43-4DFB-B025-D96AB93F5E7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980598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1A3B8-12DB-480E-B2C5-321E03899D2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88925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AFF83-3A4C-46F9-B0FA-A894E8891C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29398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Нашивка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B26EF-A2CD-4DDA-B878-0743C93D50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4976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6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1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2971E2E-13B8-4372-9512-C390CC1C506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2" r:id="rId2"/>
    <p:sldLayoutId id="2147484007" r:id="rId3"/>
    <p:sldLayoutId id="2147484008" r:id="rId4"/>
    <p:sldLayoutId id="2147484009" r:id="rId5"/>
    <p:sldLayoutId id="2147484010" r:id="rId6"/>
    <p:sldLayoutId id="2147484003" r:id="rId7"/>
    <p:sldLayoutId id="2147484011" r:id="rId8"/>
    <p:sldLayoutId id="2147484012" r:id="rId9"/>
    <p:sldLayoutId id="2147484004" r:id="rId10"/>
    <p:sldLayoutId id="2147484005" r:id="rId11"/>
    <p:sldLayoutId id="2147484013" r:id="rId12"/>
    <p:sldLayoutId id="214748401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173163" y="379413"/>
            <a:ext cx="7772400" cy="2105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dirty="0"/>
              <a:t>   </a:t>
            </a:r>
            <a:br>
              <a:rPr lang="ru-RU" sz="6600" dirty="0"/>
            </a:br>
            <a:r>
              <a:rPr lang="ru-RU" sz="6600" dirty="0"/>
              <a:t>    </a:t>
            </a:r>
          </a:p>
        </p:txBody>
      </p:sp>
      <p:pic>
        <p:nvPicPr>
          <p:cNvPr id="3081" name="Picture 9" descr="j02055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1071563"/>
            <a:ext cx="1776412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 rot="19542360">
            <a:off x="1354073" y="2273999"/>
            <a:ext cx="7772400" cy="1199704"/>
          </a:xfrm>
        </p:spPr>
        <p:txBody>
          <a:bodyPr/>
          <a:lstStyle/>
          <a:p>
            <a:pPr algn="l"/>
            <a:r>
              <a:rPr lang="ru-RU" b="1" u="sng" dirty="0" smtClean="0">
                <a:solidFill>
                  <a:srgbClr val="7030A0"/>
                </a:solidFill>
              </a:rPr>
              <a:t>АЛГОРИТМИЗАЦИЯ И ПРОГРАММИРОВАНИЕ</a:t>
            </a:r>
            <a:endParaRPr lang="ru-RU" b="1" u="sng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1200" y="428625"/>
            <a:ext cx="7932738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000" b="1"/>
              <a:t>Компьютер работает с информацией, хранящейся в его памяти.</a:t>
            </a:r>
          </a:p>
          <a:p>
            <a:pPr eaLnBrk="1" hangingPunct="1">
              <a:buClr>
                <a:srgbClr val="165160"/>
              </a:buClr>
            </a:pPr>
            <a:r>
              <a:rPr lang="ru-RU" altLang="ru-RU" sz="2000" b="1"/>
              <a:t>Отдельный информационный объект (число, символ, строка, таблица) называется </a:t>
            </a:r>
            <a:r>
              <a:rPr lang="ru-RU" altLang="ru-RU" sz="2000" b="1" i="1">
                <a:solidFill>
                  <a:srgbClr val="A3171E"/>
                </a:solidFill>
              </a:rPr>
              <a:t>величиной</a:t>
            </a:r>
            <a:r>
              <a:rPr lang="ru-RU" altLang="ru-RU" sz="2000" b="1"/>
              <a:t>. </a:t>
            </a:r>
          </a:p>
          <a:p>
            <a:pPr eaLnBrk="1" hangingPunct="1"/>
            <a:r>
              <a:rPr lang="ru-RU" altLang="ru-RU" sz="2000" b="1">
                <a:solidFill>
                  <a:srgbClr val="2B4A76"/>
                </a:solidFill>
              </a:rPr>
              <a:t>С понятием величины связаны такие характеристики, как:</a:t>
            </a:r>
          </a:p>
          <a:p>
            <a:pPr eaLnBrk="1" hangingPunct="1">
              <a:buClr>
                <a:srgbClr val="165160"/>
              </a:buClr>
              <a:buFont typeface="Arial" panose="020B0604020202020204" pitchFamily="34" charset="0"/>
              <a:buChar char="•"/>
            </a:pPr>
            <a:r>
              <a:rPr lang="ru-RU" altLang="ru-RU" sz="2000" b="1"/>
              <a:t>  </a:t>
            </a:r>
            <a:r>
              <a:rPr lang="ru-RU" altLang="ru-RU" sz="2000" b="1" u="sng"/>
              <a:t>Имя</a:t>
            </a:r>
            <a:r>
              <a:rPr lang="ru-RU" altLang="ru-RU" sz="2000" b="1"/>
              <a:t> (место в памяти компьютера). Величины в программировании , 	как и в математике,  делятся на</a:t>
            </a:r>
          </a:p>
          <a:p>
            <a:pPr eaLnBrk="1" hangingPunct="1">
              <a:buClr>
                <a:srgbClr val="165160"/>
              </a:buClr>
            </a:pPr>
            <a:r>
              <a:rPr lang="ru-RU" altLang="ru-RU" sz="2000" b="1"/>
              <a:t>	- </a:t>
            </a:r>
            <a:r>
              <a:rPr lang="ru-RU" altLang="ru-RU" sz="2000" b="1">
                <a:solidFill>
                  <a:srgbClr val="2B4A76"/>
                </a:solidFill>
              </a:rPr>
              <a:t>переменные,</a:t>
            </a:r>
            <a:r>
              <a:rPr lang="ru-RU" altLang="ru-RU" sz="2000" b="1"/>
              <a:t> обозначающиеся символическими именами 	(индефикаторами) . Имя переменной может состоять из одной 	или нескольких латинских букв и цифр: А1,М, АР.</a:t>
            </a:r>
          </a:p>
          <a:p>
            <a:pPr eaLnBrk="1" hangingPunct="1">
              <a:buClr>
                <a:srgbClr val="165160"/>
              </a:buClr>
            </a:pPr>
            <a:r>
              <a:rPr lang="ru-RU" altLang="ru-RU" sz="2000" b="1"/>
              <a:t>	- </a:t>
            </a:r>
            <a:r>
              <a:rPr lang="ru-RU" altLang="ru-RU" sz="2000" b="1">
                <a:solidFill>
                  <a:srgbClr val="2B4A76"/>
                </a:solidFill>
              </a:rPr>
              <a:t>постоянные (константы). </a:t>
            </a:r>
            <a:r>
              <a:rPr lang="ru-RU" altLang="ru-RU" sz="2000" b="1"/>
              <a:t>Значение константы хранится в  	выделенном под нее поле памяти и остается неизменным в 	течение работы программы.</a:t>
            </a:r>
          </a:p>
          <a:p>
            <a:pPr eaLnBrk="1" hangingPunct="1">
              <a:buClr>
                <a:srgbClr val="165160"/>
              </a:buClr>
            </a:pPr>
            <a:r>
              <a:rPr lang="ru-RU" altLang="ru-RU" sz="2000" b="1"/>
              <a:t>    Если значением переменной является не число, а некоторый набор              символов, то к ее имени добавляется символ $: А1$;</a:t>
            </a:r>
            <a:endParaRPr lang="ru-RU" altLang="ru-RU" sz="2000" b="1">
              <a:solidFill>
                <a:srgbClr val="2B4A76"/>
              </a:solidFill>
            </a:endParaRPr>
          </a:p>
          <a:p>
            <a:pPr eaLnBrk="1" hangingPunct="1">
              <a:buClr>
                <a:srgbClr val="165160"/>
              </a:buClr>
              <a:buFont typeface="Arial" panose="020B0604020202020204" pitchFamily="34" charset="0"/>
              <a:buChar char="•"/>
            </a:pPr>
            <a:r>
              <a:rPr lang="ru-RU" altLang="ru-RU" sz="2000" b="1"/>
              <a:t>  </a:t>
            </a:r>
            <a:r>
              <a:rPr lang="ru-RU" altLang="ru-RU" sz="2000" b="1" u="sng"/>
              <a:t>Значение</a:t>
            </a:r>
            <a:r>
              <a:rPr lang="ru-RU" altLang="ru-RU" sz="2000" b="1"/>
              <a:t> (информация о величине, хранимая в определенном месте).</a:t>
            </a:r>
          </a:p>
          <a:p>
            <a:pPr eaLnBrk="1" hangingPunct="1">
              <a:buClr>
                <a:srgbClr val="165160"/>
              </a:buClr>
              <a:buFont typeface="Arial" panose="020B0604020202020204" pitchFamily="34" charset="0"/>
              <a:buChar char="•"/>
            </a:pPr>
            <a:r>
              <a:rPr lang="ru-RU" altLang="ru-RU" sz="2000" b="1"/>
              <a:t>  </a:t>
            </a:r>
            <a:r>
              <a:rPr lang="ru-RU" altLang="ru-RU" sz="2000" b="1" u="sng"/>
              <a:t>Тип </a:t>
            </a:r>
            <a:r>
              <a:rPr lang="ru-RU" altLang="ru-RU" sz="2000" b="1"/>
              <a:t>(существует пять типов</a:t>
            </a:r>
          </a:p>
          <a:p>
            <a:pPr eaLnBrk="1" hangingPunct="1">
              <a:buClr>
                <a:srgbClr val="165160"/>
              </a:buClr>
            </a:pPr>
            <a:r>
              <a:rPr lang="ru-RU" altLang="ru-RU" sz="2000" b="1"/>
              <a:t> величин, с которыми работает</a:t>
            </a:r>
          </a:p>
          <a:p>
            <a:pPr eaLnBrk="1" hangingPunct="1">
              <a:buClr>
                <a:srgbClr val="165160"/>
              </a:buClr>
            </a:pPr>
            <a:r>
              <a:rPr lang="ru-RU" altLang="ru-RU" sz="2000" b="1">
                <a:latin typeface="Arial" panose="020B0604020202020204" pitchFamily="34" charset="0"/>
              </a:rPr>
              <a:t>	</a:t>
            </a:r>
            <a:r>
              <a:rPr lang="ru-RU" altLang="ru-RU" sz="2000" b="1"/>
              <a:t>компьютер</a:t>
            </a:r>
          </a:p>
          <a:p>
            <a:pPr eaLnBrk="1" hangingPunct="1">
              <a:buClr>
                <a:srgbClr val="165160"/>
              </a:buClr>
            </a:pPr>
            <a:endParaRPr lang="ru-RU" altLang="ru-RU" sz="2000" b="1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929188" y="5072063"/>
          <a:ext cx="3690938" cy="1616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4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454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393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andara" pitchFamily="34" charset="0"/>
                        </a:rPr>
                        <a:t>ТИП ВЕЛИЧИНЫ</a:t>
                      </a:r>
                      <a:endParaRPr lang="ru-RU" sz="10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Candara" pitchFamily="34" charset="0"/>
                        </a:rPr>
                        <a:t>НА ЯЗЫКЕ ПАСКАЛЬ</a:t>
                      </a:r>
                      <a:endParaRPr lang="ru-RU" sz="10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428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latin typeface="Candara" pitchFamily="34" charset="0"/>
                        </a:rPr>
                        <a:t>ЦЕЛАЯ</a:t>
                      </a:r>
                      <a:endParaRPr lang="ru-RU" sz="10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>
                          <a:latin typeface="Candara" pitchFamily="34" charset="0"/>
                        </a:rPr>
                        <a:t>Integer</a:t>
                      </a:r>
                      <a:endParaRPr lang="ru-RU" sz="12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428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latin typeface="Candara" pitchFamily="34" charset="0"/>
                        </a:rPr>
                        <a:t>ВЕЩЕСТВЕННАЯ</a:t>
                      </a:r>
                      <a:endParaRPr lang="ru-RU" sz="10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>
                          <a:latin typeface="Candara" pitchFamily="34" charset="0"/>
                        </a:rPr>
                        <a:t>Real</a:t>
                      </a:r>
                      <a:endParaRPr lang="ru-RU" sz="12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4428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latin typeface="Candara" pitchFamily="34" charset="0"/>
                        </a:rPr>
                        <a:t>ЛОГИЧЕСКАЯ</a:t>
                      </a:r>
                      <a:endParaRPr lang="ru-RU" sz="10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>
                          <a:latin typeface="Candara" pitchFamily="34" charset="0"/>
                        </a:rPr>
                        <a:t>Boolean</a:t>
                      </a:r>
                      <a:endParaRPr lang="ru-RU" sz="12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4428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latin typeface="Candara" pitchFamily="34" charset="0"/>
                        </a:rPr>
                        <a:t>СИМВОЛЬНАЯ</a:t>
                      </a:r>
                      <a:endParaRPr lang="ru-RU" sz="10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>
                          <a:latin typeface="Candara" pitchFamily="34" charset="0"/>
                        </a:rPr>
                        <a:t>Char</a:t>
                      </a:r>
                      <a:endParaRPr lang="ru-RU" sz="12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4428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latin typeface="Candara" pitchFamily="34" charset="0"/>
                        </a:rPr>
                        <a:t>ЛИТЕРНАЯ</a:t>
                      </a:r>
                      <a:endParaRPr lang="ru-RU" sz="10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>
                          <a:latin typeface="Candara" pitchFamily="34" charset="0"/>
                        </a:rPr>
                        <a:t>string</a:t>
                      </a:r>
                      <a:endParaRPr lang="ru-RU" sz="1200" b="1" dirty="0">
                        <a:latin typeface="Candara" pitchFamily="34" charset="0"/>
                      </a:endParaRPr>
                    </a:p>
                  </a:txBody>
                  <a:tcPr marT="45738" marB="45738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846112" y="268287"/>
            <a:ext cx="7572427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dirty="0" smtClean="0"/>
              <a:t>Арифметические операции и стандартные математические функции</a:t>
            </a:r>
            <a:endParaRPr lang="ru-RU" sz="3200" dirty="0"/>
          </a:p>
        </p:txBody>
      </p:sp>
      <p:graphicFrame>
        <p:nvGraphicFramePr>
          <p:cNvPr id="1111" name="Group 87"/>
          <p:cNvGraphicFramePr>
            <a:graphicFrameLocks noGrp="1"/>
          </p:cNvGraphicFramePr>
          <p:nvPr>
            <p:ph sz="half" idx="4294967295"/>
          </p:nvPr>
        </p:nvGraphicFramePr>
        <p:xfrm>
          <a:off x="539750" y="1341438"/>
          <a:ext cx="3675063" cy="4094164"/>
        </p:xfrm>
        <a:graphic>
          <a:graphicData uri="http://schemas.openxmlformats.org/drawingml/2006/table">
            <a:tbl>
              <a:tblPr/>
              <a:tblGrid>
                <a:gridCol w="20875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75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ОПЕРАЦИЯ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ВЫРАЖЕНИЕ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Сложение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А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+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В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Вычитание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А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-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В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1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Умножение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А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*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В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1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Деление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А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/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В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1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Целое деление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А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div B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9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Остаток от целого деления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A mod B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1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Квадрат х  (х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Sqr (x)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79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Квадратный корень из х  (        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Sqrt (x)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1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х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у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Exp (y*ln(x))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1113" name="Group 89"/>
          <p:cNvGraphicFramePr>
            <a:graphicFrameLocks noGrp="1"/>
          </p:cNvGraphicFramePr>
          <p:nvPr/>
        </p:nvGraphicFramePr>
        <p:xfrm>
          <a:off x="4427538" y="1327150"/>
          <a:ext cx="4392612" cy="5111974"/>
        </p:xfrm>
        <a:graphic>
          <a:graphicData uri="http://schemas.openxmlformats.org/drawingml/2006/table">
            <a:tbl>
              <a:tblPr/>
              <a:tblGrid>
                <a:gridCol w="27368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57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71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ФУНКЦИЯ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ndara" pitchFamily="34" charset="0"/>
                        </a:rPr>
                        <a:t>ВЫРАЖЕНИЕ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Синус (х в радианах)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sin(x)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Косинус (х в радианах)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cos(x)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Тангенс (х в радианах)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tan(x)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Арккосинус (радианы)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arccos(x)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Арктангенс  (радианы)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arctan(x)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Модуль х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abs(x)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е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х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 - экспонента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exp(x)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Натуральный логарифм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ln(x)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Дробная часть числа х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frac(x)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5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Целая часть числа х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Int(x)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579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Округление до ближайшего целого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round(x)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518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ndara" pitchFamily="34" charset="0"/>
                        </a:rPr>
                        <a:t>Ближайшее целое, не превышающее х по модулю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Lucida Sans Unicode" pitchFamily="34" charset="0"/>
                        </a:rPr>
                        <a:t>trunc(x)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000250" y="4929188"/>
          <a:ext cx="428625" cy="285750"/>
        </p:xfrm>
        <a:graphic>
          <a:graphicData uri="http://schemas.openxmlformats.org/presentationml/2006/ole">
            <p:oleObj spid="_x0000_s1108" name="Формула" r:id="rId3" imgW="2413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14438" y="642938"/>
            <a:ext cx="692943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Пример 1.</a:t>
            </a:r>
            <a:r>
              <a:rPr lang="ru-RU" dirty="0"/>
              <a:t> Записать математическое выражение в виде арифметических выражений на Паскале.</a:t>
            </a:r>
          </a:p>
        </p:txBody>
      </p:sp>
      <p:sp>
        <p:nvSpPr>
          <p:cNvPr id="2055" name="TextBox 6"/>
          <p:cNvSpPr txBox="1">
            <a:spLocks noChangeArrowheads="1"/>
          </p:cNvSpPr>
          <p:nvPr/>
        </p:nvSpPr>
        <p:spPr bwMode="auto">
          <a:xfrm>
            <a:off x="642938" y="1714500"/>
            <a:ext cx="4071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  <a:p>
            <a:pPr eaLnBrk="1" hangingPunct="1"/>
            <a:endParaRPr lang="ru-RU" altLang="ru-RU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785813" y="2357438"/>
          <a:ext cx="1571625" cy="500062"/>
        </p:xfrm>
        <a:graphic>
          <a:graphicData uri="http://schemas.openxmlformats.org/presentationml/2006/ole">
            <p:oleObj spid="_x0000_s2068" name="Формула" r:id="rId3" imgW="698197" imgH="203112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857250" y="3143250"/>
          <a:ext cx="1571625" cy="1000125"/>
        </p:xfrm>
        <a:graphic>
          <a:graphicData uri="http://schemas.openxmlformats.org/presentationml/2006/ole">
            <p:oleObj spid="_x0000_s2069" name="Формула" r:id="rId4" imgW="457200" imgH="469900" progId="Equation.3">
              <p:embed/>
            </p:oleObj>
          </a:graphicData>
        </a:graphic>
      </p:graphicFrame>
      <p:graphicFrame>
        <p:nvGraphicFramePr>
          <p:cNvPr id="2052" name="Rectangle 4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2070" name="Формула" r:id="rId5" imgW="0" imgH="0" progId="Equation.3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785813" y="4000500"/>
          <a:ext cx="3143250" cy="1857375"/>
        </p:xfrm>
        <a:graphic>
          <a:graphicData uri="http://schemas.openxmlformats.org/presentationml/2006/ole">
            <p:oleObj spid="_x0000_s2071" name="Формула" r:id="rId6" imgW="1498600" imgH="838200" progId="Equation.3">
              <p:embed/>
            </p:oleObj>
          </a:graphicData>
        </a:graphic>
      </p:graphicFrame>
      <p:sp>
        <p:nvSpPr>
          <p:cNvPr id="2056" name="TextBox 11"/>
          <p:cNvSpPr txBox="1">
            <a:spLocks noChangeArrowheads="1"/>
          </p:cNvSpPr>
          <p:nvPr/>
        </p:nvSpPr>
        <p:spPr bwMode="auto">
          <a:xfrm>
            <a:off x="285750" y="2428875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/>
              <a:t>1.</a:t>
            </a:r>
          </a:p>
        </p:txBody>
      </p:sp>
      <p:sp>
        <p:nvSpPr>
          <p:cNvPr id="2057" name="Прямоугольник 12"/>
          <p:cNvSpPr>
            <a:spLocks noChangeArrowheads="1"/>
          </p:cNvSpPr>
          <p:nvPr/>
        </p:nvSpPr>
        <p:spPr bwMode="auto">
          <a:xfrm>
            <a:off x="357188" y="3500438"/>
            <a:ext cx="454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/>
              <a:t>2.</a:t>
            </a:r>
          </a:p>
        </p:txBody>
      </p:sp>
      <p:sp>
        <p:nvSpPr>
          <p:cNvPr id="2058" name="Прямоугольник 13"/>
          <p:cNvSpPr>
            <a:spLocks noChangeArrowheads="1"/>
          </p:cNvSpPr>
          <p:nvPr/>
        </p:nvSpPr>
        <p:spPr bwMode="auto">
          <a:xfrm>
            <a:off x="357188" y="4714875"/>
            <a:ext cx="441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/>
              <a:t>3</a:t>
            </a:r>
            <a:r>
              <a:rPr lang="ru-RU" altLang="ru-RU"/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5750" y="1714500"/>
            <a:ext cx="39290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Математическое выражение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43438" y="1714500"/>
            <a:ext cx="39290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Выражение на Паскале</a:t>
            </a:r>
          </a:p>
        </p:txBody>
      </p:sp>
      <p:sp>
        <p:nvSpPr>
          <p:cNvPr id="2061" name="TextBox 16"/>
          <p:cNvSpPr txBox="1">
            <a:spLocks noChangeArrowheads="1"/>
          </p:cNvSpPr>
          <p:nvPr/>
        </p:nvSpPr>
        <p:spPr bwMode="auto">
          <a:xfrm>
            <a:off x="4714875" y="2357438"/>
            <a:ext cx="3786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 sz="2800"/>
              <a:t>sqr(x)-7*x+6</a:t>
            </a:r>
            <a:endParaRPr lang="ru-RU" altLang="ru-RU" sz="2800"/>
          </a:p>
        </p:txBody>
      </p:sp>
      <p:sp>
        <p:nvSpPr>
          <p:cNvPr id="2062" name="TextBox 17"/>
          <p:cNvSpPr txBox="1">
            <a:spLocks noChangeArrowheads="1"/>
          </p:cNvSpPr>
          <p:nvPr/>
        </p:nvSpPr>
        <p:spPr bwMode="auto">
          <a:xfrm>
            <a:off x="4357688" y="3286125"/>
            <a:ext cx="4429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 sz="2800"/>
              <a:t>(abs(x)-abs(y))/(1+abs(x*y))</a:t>
            </a:r>
            <a:endParaRPr lang="ru-RU" altLang="ru-RU" sz="2800"/>
          </a:p>
        </p:txBody>
      </p: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4500563" y="4357688"/>
            <a:ext cx="42148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 sz="2800"/>
              <a:t>Ln(abs((y-sqrt(abs(x)))*</a:t>
            </a:r>
          </a:p>
          <a:p>
            <a:pPr eaLnBrk="1" hangingPunct="1"/>
            <a:r>
              <a:rPr lang="en-US" altLang="ru-RU" sz="2800"/>
              <a:t>(x-y/(z+sqr(x)/4))))</a:t>
            </a:r>
            <a:endParaRPr lang="ru-RU" alt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2057" grpId="0"/>
      <p:bldP spid="2058" grpId="0"/>
      <p:bldP spid="2061" grpId="0"/>
      <p:bldP spid="2062" grpId="0"/>
      <p:bldP spid="20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Программирование на языке Турбо-Паскаль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285875"/>
            <a:ext cx="8715375" cy="5143500"/>
          </a:xfrm>
        </p:spPr>
        <p:txBody>
          <a:bodyPr/>
          <a:lstStyle/>
          <a:p>
            <a:pPr>
              <a:buFont typeface="Wingdings 3" panose="05040102010807070707" pitchFamily="18" charset="2"/>
              <a:buNone/>
            </a:pPr>
            <a:r>
              <a:rPr lang="ru-RU" altLang="ru-RU" sz="2000" b="1" smtClean="0"/>
              <a:t>Программа может содержать числа, величины (переменные), арифметические выражения, операторы. </a:t>
            </a:r>
          </a:p>
          <a:p>
            <a:pPr>
              <a:buFont typeface="Wingdings 3" panose="05040102010807070707" pitchFamily="18" charset="2"/>
              <a:buNone/>
            </a:pPr>
            <a:r>
              <a:rPr lang="ru-RU" altLang="ru-RU" sz="2000" b="1" smtClean="0"/>
              <a:t>Набор правил записи компьютерной программы называется алгоритмическим языком (или </a:t>
            </a:r>
            <a:r>
              <a:rPr lang="ru-RU" altLang="ru-RU" sz="2000" b="1" i="1" smtClean="0">
                <a:solidFill>
                  <a:schemeClr val="accent2"/>
                </a:solidFill>
              </a:rPr>
              <a:t>языком программирования</a:t>
            </a:r>
            <a:r>
              <a:rPr lang="ru-RU" altLang="ru-RU" sz="2000" b="1" smtClean="0"/>
              <a:t>)</a:t>
            </a:r>
          </a:p>
          <a:p>
            <a:pPr>
              <a:buFont typeface="Wingdings 3" panose="05040102010807070707" pitchFamily="18" charset="2"/>
              <a:buNone/>
            </a:pPr>
            <a:r>
              <a:rPr lang="ru-RU" altLang="ru-RU" sz="2000" b="1" smtClean="0"/>
              <a:t> </a:t>
            </a:r>
            <a:r>
              <a:rPr lang="ru-RU" altLang="ru-RU" sz="2000" b="1" smtClean="0">
                <a:solidFill>
                  <a:srgbClr val="B54A10"/>
                </a:solidFill>
              </a:rPr>
              <a:t>Оператор</a:t>
            </a:r>
            <a:r>
              <a:rPr lang="ru-RU" altLang="ru-RU" sz="2000" b="1" smtClean="0"/>
              <a:t>- это команда алгоритмического языка.</a:t>
            </a:r>
          </a:p>
          <a:p>
            <a:pPr>
              <a:buFont typeface="Wingdings 3" panose="05040102010807070707" pitchFamily="18" charset="2"/>
              <a:buNone/>
            </a:pPr>
            <a:r>
              <a:rPr lang="ru-RU" altLang="ru-RU" sz="2000" b="1" u="sng" smtClean="0"/>
              <a:t>Операторы в Паскале: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2000" b="1" smtClean="0"/>
              <a:t>Присваивания  </a:t>
            </a:r>
            <a:r>
              <a:rPr lang="ru-RU" altLang="ru-RU" sz="2000" b="1" smtClean="0">
                <a:solidFill>
                  <a:srgbClr val="2B4A76"/>
                </a:solidFill>
              </a:rPr>
              <a:t>имя </a:t>
            </a:r>
            <a:r>
              <a:rPr lang="ru-RU" altLang="ru-RU" sz="2000" b="1" smtClean="0">
                <a:solidFill>
                  <a:schemeClr val="accent2"/>
                </a:solidFill>
              </a:rPr>
              <a:t>:=</a:t>
            </a:r>
            <a:r>
              <a:rPr lang="ru-RU" altLang="ru-RU" sz="2000" b="1" smtClean="0">
                <a:solidFill>
                  <a:srgbClr val="2B4A76"/>
                </a:solidFill>
              </a:rPr>
              <a:t> выражение </a:t>
            </a:r>
            <a:r>
              <a:rPr lang="ru-RU" altLang="ru-RU" sz="2000" smtClean="0"/>
              <a:t>(предназначен для изменения значения величины)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2000" b="1" smtClean="0"/>
              <a:t>Ввода </a:t>
            </a:r>
            <a:r>
              <a:rPr lang="en-US" altLang="ru-RU" sz="2000" b="1" smtClean="0">
                <a:solidFill>
                  <a:schemeClr val="accent2"/>
                </a:solidFill>
              </a:rPr>
              <a:t>readln</a:t>
            </a:r>
            <a:r>
              <a:rPr lang="en-US" altLang="ru-RU" sz="2000" b="1" smtClean="0"/>
              <a:t> </a:t>
            </a:r>
            <a:r>
              <a:rPr lang="en-US" altLang="ru-RU" sz="2000" b="1" smtClean="0">
                <a:solidFill>
                  <a:srgbClr val="2B4A76"/>
                </a:solidFill>
              </a:rPr>
              <a:t>(</a:t>
            </a:r>
            <a:r>
              <a:rPr lang="ru-RU" altLang="ru-RU" sz="2000" b="1" smtClean="0">
                <a:solidFill>
                  <a:srgbClr val="2B4A76"/>
                </a:solidFill>
              </a:rPr>
              <a:t>список переменных) </a:t>
            </a:r>
            <a:r>
              <a:rPr lang="ru-RU" altLang="ru-RU" sz="2000" smtClean="0"/>
              <a:t>(предназначены для считывания информации в память компьютера с устройств ввода, например с клавиатуры)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2000" b="1" smtClean="0"/>
              <a:t>Вывода </a:t>
            </a:r>
            <a:r>
              <a:rPr lang="en-US" altLang="ru-RU" sz="2000" b="1" smtClean="0">
                <a:solidFill>
                  <a:schemeClr val="accent2"/>
                </a:solidFill>
              </a:rPr>
              <a:t>writeln</a:t>
            </a:r>
            <a:r>
              <a:rPr lang="en-US" altLang="ru-RU" sz="2000" b="1" smtClean="0"/>
              <a:t> </a:t>
            </a:r>
            <a:r>
              <a:rPr lang="en-US" altLang="ru-RU" sz="2000" b="1" smtClean="0">
                <a:solidFill>
                  <a:srgbClr val="2B4A76"/>
                </a:solidFill>
              </a:rPr>
              <a:t>('</a:t>
            </a:r>
            <a:r>
              <a:rPr lang="ru-RU" altLang="ru-RU" sz="2000" b="1" smtClean="0">
                <a:solidFill>
                  <a:srgbClr val="2B4A76"/>
                </a:solidFill>
              </a:rPr>
              <a:t>подсказка', список переменных) </a:t>
            </a:r>
            <a:r>
              <a:rPr lang="ru-RU" altLang="ru-RU" sz="2000" smtClean="0"/>
              <a:t>(предназначены для вывода значения переменных на устройства вывода, например на экран монитора)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2000" b="1" smtClean="0"/>
              <a:t>Обращения к процедурам.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1"/>
          <p:cNvSpPr>
            <a:spLocks noGrp="1"/>
          </p:cNvSpPr>
          <p:nvPr>
            <p:ph idx="1"/>
          </p:nvPr>
        </p:nvSpPr>
        <p:spPr>
          <a:xfrm>
            <a:off x="3214688" y="1500188"/>
            <a:ext cx="5500687" cy="4525962"/>
          </a:xfrm>
        </p:spPr>
        <p:txBody>
          <a:bodyPr/>
          <a:lstStyle/>
          <a:p>
            <a:pPr>
              <a:buFont typeface="Wingdings 3" panose="05040102010807070707" pitchFamily="18" charset="2"/>
              <a:buNone/>
            </a:pPr>
            <a:r>
              <a:rPr lang="en-US" altLang="ru-RU" sz="2000" b="1" smtClean="0"/>
              <a:t>Program  &lt;</a:t>
            </a:r>
            <a:r>
              <a:rPr lang="ru-RU" altLang="ru-RU" sz="2000" smtClean="0"/>
              <a:t>имя программы</a:t>
            </a:r>
            <a:r>
              <a:rPr lang="en-US" altLang="ru-RU" sz="2000" smtClean="0"/>
              <a:t>&gt;;</a:t>
            </a:r>
          </a:p>
          <a:p>
            <a:pPr>
              <a:buFont typeface="Wingdings 3" panose="05040102010807070707" pitchFamily="18" charset="2"/>
              <a:buNone/>
            </a:pPr>
            <a:r>
              <a:rPr lang="en-US" altLang="ru-RU" sz="2000" b="1" smtClean="0"/>
              <a:t>Var </a:t>
            </a:r>
            <a:r>
              <a:rPr lang="en-US" altLang="ru-RU" sz="2000" smtClean="0"/>
              <a:t>&lt;</a:t>
            </a:r>
            <a:r>
              <a:rPr lang="ru-RU" altLang="ru-RU" sz="2000" smtClean="0"/>
              <a:t>раздел описания переменных</a:t>
            </a:r>
            <a:r>
              <a:rPr lang="en-US" altLang="ru-RU" sz="2000" smtClean="0"/>
              <a:t>&gt;</a:t>
            </a:r>
            <a:r>
              <a:rPr lang="ru-RU" altLang="ru-RU" sz="2000" smtClean="0"/>
              <a:t>;</a:t>
            </a:r>
          </a:p>
          <a:p>
            <a:pPr>
              <a:buFont typeface="Wingdings 3" panose="05040102010807070707" pitchFamily="18" charset="2"/>
              <a:buNone/>
            </a:pPr>
            <a:r>
              <a:rPr lang="en-US" altLang="ru-RU" sz="2000" b="1" smtClean="0"/>
              <a:t>Begin </a:t>
            </a:r>
            <a:endParaRPr lang="ru-RU" altLang="ru-RU" sz="2000" b="1" smtClean="0"/>
          </a:p>
          <a:p>
            <a:pPr>
              <a:buFont typeface="Wingdings 3" panose="05040102010807070707" pitchFamily="18" charset="2"/>
              <a:buNone/>
            </a:pPr>
            <a:r>
              <a:rPr lang="ru-RU" altLang="ru-RU" sz="2000" b="1" smtClean="0"/>
              <a:t>		</a:t>
            </a:r>
            <a:r>
              <a:rPr lang="en-US" altLang="ru-RU" sz="2000" smtClean="0"/>
              <a:t>&lt;</a:t>
            </a:r>
            <a:r>
              <a:rPr lang="ru-RU" altLang="ru-RU" sz="2000" smtClean="0"/>
              <a:t>раздел операторов</a:t>
            </a:r>
            <a:r>
              <a:rPr lang="en-US" altLang="ru-RU" sz="2000" smtClean="0"/>
              <a:t>&gt;;</a:t>
            </a:r>
          </a:p>
          <a:p>
            <a:pPr>
              <a:buFont typeface="Wingdings 3" panose="05040102010807070707" pitchFamily="18" charset="2"/>
              <a:buNone/>
            </a:pPr>
            <a:r>
              <a:rPr lang="en-US" altLang="ru-RU" sz="2000" b="1" smtClean="0"/>
              <a:t>	Writeln </a:t>
            </a:r>
            <a:r>
              <a:rPr lang="en-US" altLang="ru-RU" sz="2000" smtClean="0"/>
              <a:t>(‘</a:t>
            </a:r>
            <a:r>
              <a:rPr lang="ru-RU" altLang="ru-RU" sz="2000" smtClean="0"/>
              <a:t>ввести  …‘);</a:t>
            </a:r>
          </a:p>
          <a:p>
            <a:pPr>
              <a:buFont typeface="Wingdings 3" panose="05040102010807070707" pitchFamily="18" charset="2"/>
              <a:buNone/>
            </a:pPr>
            <a:r>
              <a:rPr lang="en-US" altLang="ru-RU" sz="2000" b="1" smtClean="0"/>
              <a:t>	Readln </a:t>
            </a:r>
            <a:r>
              <a:rPr lang="en-US" altLang="ru-RU" sz="2000" smtClean="0"/>
              <a:t>(…);</a:t>
            </a:r>
          </a:p>
          <a:p>
            <a:pPr>
              <a:buFont typeface="Wingdings 3" panose="05040102010807070707" pitchFamily="18" charset="2"/>
              <a:buNone/>
            </a:pPr>
            <a:r>
              <a:rPr lang="en-US" altLang="ru-RU" sz="2000" smtClean="0"/>
              <a:t>	</a:t>
            </a:r>
            <a:r>
              <a:rPr lang="en-US" altLang="ru-RU" sz="2000" b="1" smtClean="0"/>
              <a:t>… </a:t>
            </a:r>
            <a:r>
              <a:rPr lang="en-US" altLang="ru-RU" sz="2800" b="1" smtClean="0"/>
              <a:t>:=</a:t>
            </a:r>
            <a:r>
              <a:rPr lang="en-US" altLang="ru-RU" sz="2000" b="1" smtClean="0"/>
              <a:t> …;</a:t>
            </a:r>
          </a:p>
          <a:p>
            <a:pPr>
              <a:buFont typeface="Wingdings 3" panose="05040102010807070707" pitchFamily="18" charset="2"/>
              <a:buNone/>
            </a:pPr>
            <a:r>
              <a:rPr lang="en-US" altLang="ru-RU" sz="2000" b="1" smtClean="0"/>
              <a:t>	Writeln </a:t>
            </a:r>
            <a:r>
              <a:rPr lang="en-US" altLang="ru-RU" sz="2000" smtClean="0"/>
              <a:t>(‘</a:t>
            </a:r>
            <a:r>
              <a:rPr lang="ru-RU" altLang="ru-RU" sz="2000" smtClean="0"/>
              <a:t>ответ  …‘, …:0:2);</a:t>
            </a:r>
          </a:p>
          <a:p>
            <a:pPr>
              <a:buFont typeface="Wingdings 3" panose="05040102010807070707" pitchFamily="18" charset="2"/>
              <a:buNone/>
            </a:pPr>
            <a:r>
              <a:rPr lang="en-US" altLang="ru-RU" sz="2000" b="1" smtClean="0"/>
              <a:t>	Readln </a:t>
            </a:r>
            <a:r>
              <a:rPr lang="en-US" altLang="ru-RU" sz="2000" smtClean="0"/>
              <a:t>;</a:t>
            </a:r>
          </a:p>
          <a:p>
            <a:pPr>
              <a:buFont typeface="Wingdings 3" panose="05040102010807070707" pitchFamily="18" charset="2"/>
              <a:buNone/>
            </a:pPr>
            <a:r>
              <a:rPr lang="en-US" altLang="ru-RU" sz="2000" b="1" smtClean="0"/>
              <a:t>End.</a:t>
            </a:r>
            <a:r>
              <a:rPr lang="ru-RU" altLang="ru-RU" sz="2000" smtClean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Структура программы на Паскале</a:t>
            </a:r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2143125"/>
            <a:ext cx="2500312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r>
              <a:rPr lang="ru-RU" altLang="ru-RU" b="1">
                <a:solidFill>
                  <a:srgbClr val="2B4A76"/>
                </a:solidFill>
              </a:rPr>
              <a:t>Начало</a:t>
            </a:r>
          </a:p>
          <a:p>
            <a:pPr algn="r" eaLnBrk="1" hangingPunct="1"/>
            <a:endParaRPr lang="ru-RU" altLang="ru-RU" b="1">
              <a:solidFill>
                <a:srgbClr val="2B4A76"/>
              </a:solidFill>
            </a:endParaRPr>
          </a:p>
          <a:p>
            <a:pPr algn="r" eaLnBrk="1" hangingPunct="1"/>
            <a:r>
              <a:rPr lang="ru-RU" altLang="ru-RU" b="1">
                <a:solidFill>
                  <a:srgbClr val="2B4A76"/>
                </a:solidFill>
              </a:rPr>
              <a:t>Ввод (если есть</a:t>
            </a:r>
            <a:r>
              <a:rPr lang="en-US" altLang="ru-RU" b="1">
                <a:solidFill>
                  <a:srgbClr val="2B4A76"/>
                </a:solidFill>
              </a:rPr>
              <a:t>)</a:t>
            </a:r>
            <a:endParaRPr lang="ru-RU" altLang="ru-RU" b="1">
              <a:solidFill>
                <a:srgbClr val="2B4A76"/>
              </a:solidFill>
            </a:endParaRPr>
          </a:p>
          <a:p>
            <a:pPr algn="r" eaLnBrk="1" hangingPunct="1"/>
            <a:endParaRPr lang="ru-RU" altLang="ru-RU" b="1">
              <a:solidFill>
                <a:srgbClr val="2B4A76"/>
              </a:solidFill>
            </a:endParaRPr>
          </a:p>
          <a:p>
            <a:pPr algn="r" eaLnBrk="1" hangingPunct="1"/>
            <a:r>
              <a:rPr lang="ru-RU" altLang="ru-RU" b="1">
                <a:solidFill>
                  <a:srgbClr val="2B4A76"/>
                </a:solidFill>
              </a:rPr>
              <a:t>Действие</a:t>
            </a:r>
          </a:p>
          <a:p>
            <a:pPr algn="r" eaLnBrk="1" hangingPunct="1"/>
            <a:r>
              <a:rPr lang="ru-RU" altLang="ru-RU" b="1">
                <a:solidFill>
                  <a:srgbClr val="2B4A76"/>
                </a:solidFill>
              </a:rPr>
              <a:t>Вывод</a:t>
            </a:r>
          </a:p>
          <a:p>
            <a:pPr algn="r" eaLnBrk="1" hangingPunct="1"/>
            <a:endParaRPr lang="ru-RU" altLang="ru-RU" b="1">
              <a:solidFill>
                <a:srgbClr val="2B4A76"/>
              </a:solidFill>
            </a:endParaRPr>
          </a:p>
          <a:p>
            <a:pPr algn="r" eaLnBrk="1" hangingPunct="1"/>
            <a:r>
              <a:rPr lang="ru-RU" altLang="ru-RU" b="1">
                <a:solidFill>
                  <a:srgbClr val="2B4A76"/>
                </a:solidFill>
              </a:rPr>
              <a:t>Конец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256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Program Files\Microsoft Office\MEDIA\CAGCAT10\j0199805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643438"/>
            <a:ext cx="1789113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Алгоритм на языке схем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2857500"/>
          </a:xfrm>
        </p:spPr>
        <p:txBody>
          <a:bodyPr/>
          <a:lstStyle/>
          <a:p>
            <a:pPr>
              <a:buFont typeface="Wingdings 3" panose="05040102010807070707" pitchFamily="18" charset="2"/>
              <a:buNone/>
            </a:pPr>
            <a:r>
              <a:rPr lang="ru-RU" altLang="ru-RU" sz="2400" b="1" smtClean="0">
                <a:solidFill>
                  <a:srgbClr val="A3171E"/>
                </a:solidFill>
              </a:rPr>
              <a:t>Схема</a:t>
            </a:r>
            <a:r>
              <a:rPr lang="ru-RU" altLang="ru-RU" sz="2400" b="1" smtClean="0"/>
              <a:t> – наглядное графическое изображение алгоритма, когда отдельные его действия (этапы)  изображаются при помощи различных геометрических фигур (блоков), а связи между этапами указываются при помощи стрелок, соединяющих эти фигуры.</a:t>
            </a:r>
          </a:p>
          <a:p>
            <a:pPr>
              <a:buFont typeface="Wingdings 3" panose="05040102010807070707" pitchFamily="18" charset="2"/>
              <a:buNone/>
            </a:pPr>
            <a:r>
              <a:rPr lang="ru-RU" altLang="ru-RU" sz="2400" b="1" smtClean="0"/>
              <a:t>Подобные схемы называются </a:t>
            </a:r>
            <a:r>
              <a:rPr lang="ru-RU" altLang="ru-RU" sz="2400" b="1" smtClean="0">
                <a:solidFill>
                  <a:srgbClr val="A3171E"/>
                </a:solidFill>
              </a:rPr>
              <a:t>блок-схемами.</a:t>
            </a:r>
          </a:p>
          <a:p>
            <a:pPr>
              <a:buFont typeface="Wingdings 3" panose="05040102010807070707" pitchFamily="18" charset="2"/>
              <a:buNone/>
            </a:pPr>
            <a:endParaRPr lang="ru-RU" altLang="ru-RU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13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8800000">
                                      <p:cBhvr>
                                        <p:cTn id="17" dur="3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6" name="Rectangle 5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Условные графические обозначения в схемах алгоритмов.</a:t>
            </a:r>
          </a:p>
        </p:txBody>
      </p:sp>
      <p:sp>
        <p:nvSpPr>
          <p:cNvPr id="17429" name="Oval 84"/>
          <p:cNvSpPr>
            <a:spLocks noChangeArrowheads="1"/>
          </p:cNvSpPr>
          <p:nvPr/>
        </p:nvSpPr>
        <p:spPr bwMode="auto">
          <a:xfrm>
            <a:off x="2571750" y="2714625"/>
            <a:ext cx="1081088" cy="360363"/>
          </a:xfrm>
          <a:prstGeom prst="ellipse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700" name="Text Box 86"/>
          <p:cNvSpPr txBox="1">
            <a:spLocks noChangeArrowheads="1"/>
          </p:cNvSpPr>
          <p:nvPr/>
        </p:nvSpPr>
        <p:spPr bwMode="auto">
          <a:xfrm>
            <a:off x="2714625" y="1643063"/>
            <a:ext cx="785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/>
              <a:t>НАЧАЛО</a:t>
            </a:r>
          </a:p>
        </p:txBody>
      </p:sp>
      <p:sp>
        <p:nvSpPr>
          <p:cNvPr id="17432" name="Oval 89"/>
          <p:cNvSpPr>
            <a:spLocks noChangeArrowheads="1"/>
          </p:cNvSpPr>
          <p:nvPr/>
        </p:nvSpPr>
        <p:spPr bwMode="auto">
          <a:xfrm>
            <a:off x="2500313" y="1571625"/>
            <a:ext cx="1081087" cy="360363"/>
          </a:xfrm>
          <a:prstGeom prst="ellipse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702" name="Text Box 90"/>
          <p:cNvSpPr txBox="1">
            <a:spLocks noChangeArrowheads="1"/>
          </p:cNvSpPr>
          <p:nvPr/>
        </p:nvSpPr>
        <p:spPr bwMode="auto">
          <a:xfrm>
            <a:off x="3832225" y="36655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9703" name="Text Box 93"/>
          <p:cNvSpPr txBox="1">
            <a:spLocks noChangeArrowheads="1"/>
          </p:cNvSpPr>
          <p:nvPr/>
        </p:nvSpPr>
        <p:spPr bwMode="auto">
          <a:xfrm>
            <a:off x="2700338" y="3336925"/>
            <a:ext cx="1841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 sz="800"/>
          </a:p>
        </p:txBody>
      </p:sp>
      <p:sp>
        <p:nvSpPr>
          <p:cNvPr id="29704" name="Text Box 86"/>
          <p:cNvSpPr txBox="1">
            <a:spLocks noChangeArrowheads="1"/>
          </p:cNvSpPr>
          <p:nvPr/>
        </p:nvSpPr>
        <p:spPr bwMode="auto">
          <a:xfrm>
            <a:off x="2786063" y="2786063"/>
            <a:ext cx="785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/>
              <a:t>КОНЕЦ</a:t>
            </a:r>
          </a:p>
        </p:txBody>
      </p:sp>
      <p:sp>
        <p:nvSpPr>
          <p:cNvPr id="38" name="Параллелограмм 37"/>
          <p:cNvSpPr/>
          <p:nvPr/>
        </p:nvSpPr>
        <p:spPr>
          <a:xfrm>
            <a:off x="2500313" y="3571875"/>
            <a:ext cx="1071562" cy="357188"/>
          </a:xfrm>
          <a:prstGeom prst="parallelogram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 dirty="0"/>
          </a:p>
        </p:txBody>
      </p:sp>
      <p:cxnSp>
        <p:nvCxnSpPr>
          <p:cNvPr id="41" name="Прямая со стрелкой 40"/>
          <p:cNvCxnSpPr/>
          <p:nvPr/>
        </p:nvCxnSpPr>
        <p:spPr>
          <a:xfrm rot="16200000" flipH="1">
            <a:off x="2933701" y="3424237"/>
            <a:ext cx="285750" cy="95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rot="5400000">
            <a:off x="2929732" y="2570956"/>
            <a:ext cx="285750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rot="5400000">
            <a:off x="2929732" y="4071144"/>
            <a:ext cx="285750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5400000">
            <a:off x="2929732" y="4428331"/>
            <a:ext cx="285750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2571750" y="4572000"/>
            <a:ext cx="100012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5" name="Прямая со стрелкой 74"/>
          <p:cNvCxnSpPr/>
          <p:nvPr/>
        </p:nvCxnSpPr>
        <p:spPr>
          <a:xfrm rot="5400000">
            <a:off x="2965451" y="5035550"/>
            <a:ext cx="214312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Ромб 76"/>
          <p:cNvSpPr/>
          <p:nvPr/>
        </p:nvSpPr>
        <p:spPr>
          <a:xfrm>
            <a:off x="2500313" y="5500688"/>
            <a:ext cx="1143000" cy="571500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9" name="Прямая со стрелкой 78"/>
          <p:cNvCxnSpPr/>
          <p:nvPr/>
        </p:nvCxnSpPr>
        <p:spPr>
          <a:xfrm>
            <a:off x="3571875" y="5786438"/>
            <a:ext cx="357188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rot="10800000">
            <a:off x="2143125" y="5786438"/>
            <a:ext cx="357188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 rot="5400000">
            <a:off x="2963863" y="5394325"/>
            <a:ext cx="2159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2894013" y="2106613"/>
            <a:ext cx="357187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603" name="Group 163"/>
          <p:cNvGraphicFramePr>
            <a:graphicFrameLocks noGrp="1"/>
          </p:cNvGraphicFramePr>
          <p:nvPr>
            <p:ph idx="1"/>
          </p:nvPr>
        </p:nvGraphicFramePr>
        <p:xfrm>
          <a:off x="1785938" y="1428750"/>
          <a:ext cx="7088187" cy="4786320"/>
        </p:xfrm>
        <a:graphic>
          <a:graphicData uri="http://schemas.openxmlformats.org/drawingml/2006/table">
            <a:tbl>
              <a:tblPr/>
              <a:tblGrid>
                <a:gridCol w="2837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505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9" marR="89999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Начало алгоритма</a:t>
                      </a:r>
                    </a:p>
                  </a:txBody>
                  <a:tcPr marL="91439" marR="91439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1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9" marR="89999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Конец алгоритма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60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9" marR="89999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Ввод, вывод</a:t>
                      </a:r>
                    </a:p>
                  </a:txBody>
                  <a:tcPr marL="91439" marR="9143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7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9" marR="89999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Действие, вычислительная операция</a:t>
                      </a:r>
                    </a:p>
                  </a:txBody>
                  <a:tcPr marL="91439" marR="9143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604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9" marR="89999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Условие</a:t>
                      </a:r>
                    </a:p>
                  </a:txBody>
                  <a:tcPr marL="91439" marR="9143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Решение задач на компьютере</a:t>
            </a:r>
            <a:endParaRPr lang="ru-RU" dirty="0"/>
          </a:p>
        </p:txBody>
      </p:sp>
      <p:sp>
        <p:nvSpPr>
          <p:cNvPr id="28675" name="Содержимое 5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29250"/>
          </a:xfrm>
        </p:spPr>
        <p:txBody>
          <a:bodyPr/>
          <a:lstStyle/>
          <a:p>
            <a:pPr marL="622300" indent="-514350">
              <a:buFont typeface="Lucida Sans Unicode" panose="020B0602030504020204" pitchFamily="34" charset="0"/>
              <a:buAutoNum type="arabicPeriod"/>
            </a:pPr>
            <a:r>
              <a:rPr lang="ru-RU" altLang="ru-RU" sz="2400" smtClean="0"/>
              <a:t>МПЗ (математическая постановка задачи).</a:t>
            </a:r>
          </a:p>
          <a:p>
            <a:pPr marL="622300" indent="-514350">
              <a:buFont typeface="Lucida Sans Unicode" panose="020B0602030504020204" pitchFamily="34" charset="0"/>
              <a:buAutoNum type="arabicPeriod"/>
            </a:pPr>
            <a:r>
              <a:rPr lang="ru-RU" altLang="ru-RU" sz="2400" smtClean="0"/>
              <a:t>ОД (описание данных).</a:t>
            </a:r>
          </a:p>
          <a:p>
            <a:pPr marL="622300" indent="-514350">
              <a:buFont typeface="Lucida Sans Unicode" panose="020B0602030504020204" pitchFamily="34" charset="0"/>
              <a:buAutoNum type="arabicPeriod"/>
            </a:pPr>
            <a:r>
              <a:rPr lang="ru-RU" altLang="ru-RU" sz="2400" smtClean="0"/>
              <a:t>РА (разработка алгоритма):</a:t>
            </a:r>
          </a:p>
          <a:p>
            <a:pPr marL="1117600" lvl="2" indent="-514350">
              <a:buFont typeface="Lucida Sans Unicode" panose="020B0602030504020204" pitchFamily="34" charset="0"/>
              <a:buAutoNum type="arabicPeriod"/>
            </a:pPr>
            <a:r>
              <a:rPr lang="ru-RU" altLang="ru-RU" sz="2000" smtClean="0"/>
              <a:t>Блок-схема,</a:t>
            </a:r>
          </a:p>
          <a:p>
            <a:pPr marL="1117600" lvl="2" indent="-514350">
              <a:buFont typeface="Lucida Sans Unicode" panose="020B0602030504020204" pitchFamily="34" charset="0"/>
              <a:buAutoNum type="arabicPeriod"/>
            </a:pPr>
            <a:r>
              <a:rPr lang="ru-RU" altLang="ru-RU" sz="2000" smtClean="0"/>
              <a:t>Программа на языке программирования.</a:t>
            </a:r>
          </a:p>
          <a:p>
            <a:pPr marL="622300" indent="-514350">
              <a:buFont typeface="Lucida Sans Unicode" panose="020B0602030504020204" pitchFamily="34" charset="0"/>
              <a:buAutoNum type="arabicPeriod"/>
            </a:pPr>
            <a:r>
              <a:rPr lang="ru-RU" altLang="ru-RU" sz="2400" smtClean="0"/>
              <a:t>КЭ (компьютерный эксперимент).</a:t>
            </a:r>
          </a:p>
          <a:p>
            <a:pPr marL="1117600" lvl="2" indent="-514350">
              <a:buFont typeface="Lucida Sans Unicode" panose="020B0602030504020204" pitchFamily="34" charset="0"/>
              <a:buAutoNum type="arabicPeriod"/>
            </a:pPr>
            <a:r>
              <a:rPr lang="ru-RU" altLang="ru-RU" sz="2000" smtClean="0"/>
              <a:t>Открыть Турбо-Паскаль</a:t>
            </a:r>
            <a:r>
              <a:rPr lang="en-US" altLang="ru-RU" sz="2000" smtClean="0"/>
              <a:t> </a:t>
            </a:r>
            <a:r>
              <a:rPr lang="ru-RU" altLang="ru-RU" sz="2000" smtClean="0"/>
              <a:t>и ввести программу,</a:t>
            </a:r>
          </a:p>
          <a:p>
            <a:pPr marL="1117600" lvl="2" indent="-514350">
              <a:buFont typeface="Lucida Sans Unicode" panose="020B0602030504020204" pitchFamily="34" charset="0"/>
              <a:buAutoNum type="arabicPeriod"/>
            </a:pPr>
            <a:r>
              <a:rPr lang="ru-RU" altLang="ru-RU" sz="2000" smtClean="0"/>
              <a:t>Осуществить компиляцию (проверить на наличие ошибок с помощью нажатия клавиш </a:t>
            </a:r>
            <a:r>
              <a:rPr lang="en-US" altLang="ru-RU" sz="2000" smtClean="0"/>
              <a:t>Alt+F9)</a:t>
            </a:r>
            <a:r>
              <a:rPr lang="ru-RU" altLang="ru-RU" sz="2000" smtClean="0"/>
              <a:t>,</a:t>
            </a:r>
          </a:p>
          <a:p>
            <a:pPr marL="1117600" lvl="2" indent="-514350">
              <a:buFont typeface="Lucida Sans Unicode" panose="020B0602030504020204" pitchFamily="34" charset="0"/>
              <a:buAutoNum type="arabicPeriod"/>
            </a:pPr>
            <a:r>
              <a:rPr lang="ru-RU" altLang="ru-RU" sz="2000" smtClean="0"/>
              <a:t>Выполнить отладку программы и запустить программу с помощью нажатия клавиш </a:t>
            </a:r>
            <a:r>
              <a:rPr lang="en-US" altLang="ru-RU" sz="2000" smtClean="0"/>
              <a:t>Ctrl+F9</a:t>
            </a:r>
            <a:r>
              <a:rPr lang="ru-RU" altLang="ru-RU" sz="2000" smtClean="0"/>
              <a:t>,</a:t>
            </a:r>
          </a:p>
          <a:p>
            <a:pPr marL="1117600" lvl="2" indent="-514350">
              <a:buFont typeface="Lucida Sans Unicode" panose="020B0602030504020204" pitchFamily="34" charset="0"/>
              <a:buAutoNum type="arabicPeriod"/>
            </a:pPr>
            <a:r>
              <a:rPr lang="ru-RU" altLang="ru-RU" sz="2000" smtClean="0"/>
              <a:t>Ввести значения входных переменных (через пробел или </a:t>
            </a:r>
            <a:r>
              <a:rPr lang="en-US" altLang="ru-RU" sz="2000" smtClean="0"/>
              <a:t>enter)</a:t>
            </a:r>
            <a:r>
              <a:rPr lang="ru-RU" altLang="ru-RU" sz="2000" smtClean="0"/>
              <a:t>,</a:t>
            </a:r>
          </a:p>
          <a:p>
            <a:pPr marL="1117600" lvl="2" indent="-514350">
              <a:buFont typeface="Lucida Sans Unicode" panose="020B0602030504020204" pitchFamily="34" charset="0"/>
              <a:buAutoNum type="arabicPeriod"/>
            </a:pPr>
            <a:r>
              <a:rPr lang="ru-RU" altLang="ru-RU" sz="2000" smtClean="0"/>
              <a:t>Проанализировать полученные результаты и при 	необходимости осуществить корректировку.</a:t>
            </a:r>
            <a:endParaRPr lang="en-US" altLang="ru-RU" sz="2000" smtClean="0"/>
          </a:p>
          <a:p>
            <a:pPr marL="1117600" lvl="2" indent="-514350">
              <a:buFont typeface="Lucida Sans Unicode" panose="020B0602030504020204" pitchFamily="34" charset="0"/>
              <a:buAutoNum type="arabicPeriod"/>
            </a:pPr>
            <a:endParaRPr lang="en-US" altLang="ru-RU" sz="2000" smtClean="0"/>
          </a:p>
          <a:p>
            <a:pPr marL="1117600" lvl="2" indent="-514350">
              <a:buFont typeface="Lucida Sans Unicode" panose="020B0602030504020204" pitchFamily="34" charset="0"/>
              <a:buAutoNum type="arabicPeriod"/>
            </a:pPr>
            <a:endParaRPr lang="ru-RU" altLang="ru-RU" sz="2000" smtClean="0"/>
          </a:p>
        </p:txBody>
      </p:sp>
      <p:pic>
        <p:nvPicPr>
          <p:cNvPr id="3072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38" y="1500188"/>
            <a:ext cx="2214562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400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8500"/>
                            </p:stCondLst>
                            <p:childTnLst>
                              <p:par>
                                <p:cTn id="5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97500"/>
                            </p:stCondLst>
                            <p:childTnLst>
                              <p:par>
                                <p:cTn id="6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35500"/>
                            </p:stCondLst>
                            <p:childTnLst>
                              <p:par>
                                <p:cTn id="6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72500"/>
                            </p:stCondLst>
                            <p:childTnLst>
                              <p:par>
                                <p:cTn id="7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99500"/>
                            </p:stCondLst>
                            <p:childTnLst>
                              <p:par>
                                <p:cTn id="8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1142976" y="457200"/>
            <a:ext cx="7802587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/>
              <a:t>Линейные алгоритмы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1"/>
          </p:nvPr>
        </p:nvSpPr>
        <p:spPr>
          <a:xfrm>
            <a:off x="214313" y="1071563"/>
            <a:ext cx="4357687" cy="5500687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/>
              <a:t>Алгоритм, в котором команды выполняются в порядке их естественного следования друг за другом независимо от каких-либо условий, является 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алгоритмом линейной структуры (АЛС)</a:t>
            </a:r>
            <a:r>
              <a:rPr lang="ru-RU" sz="1800" dirty="0" smtClean="0"/>
              <a:t>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Линейный процесс </a:t>
            </a:r>
            <a:r>
              <a:rPr lang="ru-RU" sz="1800" dirty="0" smtClean="0"/>
              <a:t>является наиболее простым видом организации вычислительного процесса.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1800" dirty="0" smtClean="0"/>
              <a:t>Таким, например, будут алгоритмы вычислений  по самым простейшим формулам: формулам вычисления площади круга, длины окружности, квадрата гипотенузы и так далее.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29125" y="928688"/>
            <a:ext cx="4357688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Алгоритм линейной структуры (АЛС). Блок-схема.</a:t>
            </a: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929313" y="2071688"/>
            <a:ext cx="142875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/>
              <a:t>начало</a:t>
            </a:r>
          </a:p>
        </p:txBody>
      </p:sp>
      <p:cxnSp>
        <p:nvCxnSpPr>
          <p:cNvPr id="10" name="Прямая со стрелкой 9"/>
          <p:cNvCxnSpPr>
            <a:stCxn id="7" idx="4"/>
          </p:cNvCxnSpPr>
          <p:nvPr/>
        </p:nvCxnSpPr>
        <p:spPr>
          <a:xfrm rot="5400000">
            <a:off x="6501607" y="2713831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араллелограмм 10"/>
          <p:cNvSpPr/>
          <p:nvPr/>
        </p:nvSpPr>
        <p:spPr>
          <a:xfrm>
            <a:off x="5857875" y="2857500"/>
            <a:ext cx="1571625" cy="500063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/>
              <a:t>ввод</a:t>
            </a:r>
          </a:p>
        </p:txBody>
      </p:sp>
      <p:sp>
        <p:nvSpPr>
          <p:cNvPr id="12" name="Параллелограмм 11"/>
          <p:cNvSpPr/>
          <p:nvPr/>
        </p:nvSpPr>
        <p:spPr>
          <a:xfrm>
            <a:off x="5857875" y="5357813"/>
            <a:ext cx="1571625" cy="50006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/>
              <a:t>вывод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6465888" y="3463925"/>
            <a:ext cx="357188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857875" y="3643313"/>
            <a:ext cx="1571625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/>
              <a:t>действие1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857875" y="4500563"/>
            <a:ext cx="1571625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/>
              <a:t>действие2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6465888" y="4321175"/>
            <a:ext cx="357188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6465888" y="5178425"/>
            <a:ext cx="357188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6465888" y="5964238"/>
            <a:ext cx="357187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5929313" y="6143625"/>
            <a:ext cx="1428750" cy="50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/>
              <a:t>конец</a:t>
            </a:r>
          </a:p>
        </p:txBody>
      </p:sp>
      <p:sp>
        <p:nvSpPr>
          <p:cNvPr id="29712" name="TextBox 21"/>
          <p:cNvSpPr txBox="1">
            <a:spLocks noChangeArrowheads="1"/>
          </p:cNvSpPr>
          <p:nvPr/>
        </p:nvSpPr>
        <p:spPr bwMode="auto">
          <a:xfrm>
            <a:off x="6858000" y="4929188"/>
            <a:ext cx="642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000" b="1"/>
              <a:t>…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857875" y="3643313"/>
            <a:ext cx="1571625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/>
              <a:t>действие1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0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7" grpId="0" animBg="1"/>
      <p:bldP spid="11" grpId="0" animBg="1"/>
      <p:bldP spid="12" grpId="0" animBg="1"/>
      <p:bldP spid="14" grpId="0" animBg="1"/>
      <p:bldP spid="15" grpId="0" animBg="1"/>
      <p:bldP spid="20" grpId="0" animBg="1"/>
      <p:bldP spid="29712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71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928688"/>
            <a:ext cx="8229600" cy="1143000"/>
          </a:xfrm>
        </p:spPr>
        <p:txBody>
          <a:bodyPr/>
          <a:lstStyle/>
          <a:p>
            <a:pPr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	Составить программу вычисления периметра  и площади треугольника, у которого стороны равны 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b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dirty="0" smtClean="0"/>
              <a:t>и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c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2400" dirty="0" smtClean="0"/>
              <a:t>см.</a:t>
            </a:r>
            <a:endParaRPr lang="ru-RU" sz="24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2000250"/>
            <a:ext cx="7888288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altLang="ru-RU"/>
              <a:t>МПЗ</a:t>
            </a:r>
          </a:p>
          <a:p>
            <a:pPr eaLnBrk="1" hangingPunct="1"/>
            <a:r>
              <a:rPr lang="ru-RU" altLang="ru-RU"/>
              <a:t>			Дано: </a:t>
            </a:r>
            <a:r>
              <a:rPr lang="el-GR" altLang="ru-RU"/>
              <a:t>Δ</a:t>
            </a:r>
            <a:r>
              <a:rPr lang="ru-RU" altLang="ru-RU"/>
              <a:t>АВС</a:t>
            </a:r>
          </a:p>
          <a:p>
            <a:pPr eaLnBrk="1" hangingPunct="1"/>
            <a:r>
              <a:rPr lang="ru-RU" altLang="ru-RU"/>
              <a:t>				</a:t>
            </a:r>
            <a:r>
              <a:rPr lang="en-US" altLang="ru-RU" b="1"/>
              <a:t>a</a:t>
            </a:r>
            <a:r>
              <a:rPr lang="en-US" altLang="ru-RU"/>
              <a:t>, </a:t>
            </a:r>
            <a:r>
              <a:rPr lang="en-US" altLang="ru-RU" b="1"/>
              <a:t>b</a:t>
            </a:r>
            <a:r>
              <a:rPr lang="en-US" altLang="ru-RU"/>
              <a:t> </a:t>
            </a:r>
            <a:r>
              <a:rPr lang="ru-RU" altLang="ru-RU"/>
              <a:t>и </a:t>
            </a:r>
            <a:r>
              <a:rPr lang="en-US" altLang="ru-RU" b="1"/>
              <a:t>c</a:t>
            </a:r>
            <a:r>
              <a:rPr lang="ru-RU" altLang="ru-RU" b="1"/>
              <a:t> – </a:t>
            </a:r>
            <a:r>
              <a:rPr lang="ru-RU" altLang="ru-RU"/>
              <a:t>стороны</a:t>
            </a:r>
          </a:p>
          <a:p>
            <a:pPr eaLnBrk="1" hangingPunct="1"/>
            <a:r>
              <a:rPr lang="ru-RU" altLang="ru-RU"/>
              <a:t>				</a:t>
            </a:r>
            <a:r>
              <a:rPr lang="ru-RU" altLang="ru-RU" b="1"/>
              <a:t>Р</a:t>
            </a:r>
            <a:r>
              <a:rPr lang="ru-RU" altLang="ru-RU"/>
              <a:t> – периметр</a:t>
            </a:r>
            <a:r>
              <a:rPr lang="en-US" altLang="ru-RU"/>
              <a:t> ,  </a:t>
            </a:r>
            <a:r>
              <a:rPr lang="en-US" altLang="ru-RU" b="1"/>
              <a:t>S</a:t>
            </a:r>
            <a:r>
              <a:rPr lang="en-US" altLang="ru-RU"/>
              <a:t> -</a:t>
            </a:r>
            <a:r>
              <a:rPr lang="ru-RU" altLang="ru-RU"/>
              <a:t> площадь </a:t>
            </a:r>
          </a:p>
          <a:p>
            <a:pPr eaLnBrk="1" hangingPunct="1"/>
            <a:r>
              <a:rPr lang="ru-RU" altLang="ru-RU"/>
              <a:t>			Найти: </a:t>
            </a:r>
            <a:r>
              <a:rPr lang="ru-RU" altLang="ru-RU" b="1"/>
              <a:t>Р, </a:t>
            </a:r>
            <a:r>
              <a:rPr lang="en-US" altLang="ru-RU" b="1"/>
              <a:t>S</a:t>
            </a:r>
            <a:endParaRPr lang="ru-RU" altLang="ru-RU" b="1"/>
          </a:p>
          <a:p>
            <a:pPr eaLnBrk="1" hangingPunct="1"/>
            <a:r>
              <a:rPr lang="ru-RU" altLang="ru-RU" b="1"/>
              <a:t>			</a:t>
            </a:r>
            <a:r>
              <a:rPr lang="ru-RU" altLang="ru-RU"/>
              <a:t>Решение:</a:t>
            </a:r>
          </a:p>
          <a:p>
            <a:pPr eaLnBrk="1" hangingPunct="1"/>
            <a:r>
              <a:rPr lang="ru-RU" altLang="ru-RU"/>
              <a:t>			</a:t>
            </a:r>
            <a:r>
              <a:rPr lang="ru-RU" altLang="ru-RU" sz="2800"/>
              <a:t>Р=</a:t>
            </a:r>
            <a:r>
              <a:rPr lang="en-US" altLang="ru-RU" sz="2800"/>
              <a:t>a+b+c</a:t>
            </a:r>
            <a:r>
              <a:rPr lang="en-US" altLang="ru-RU"/>
              <a:t>	S=</a:t>
            </a:r>
            <a:r>
              <a:rPr lang="ru-RU" altLang="ru-RU"/>
              <a:t>            		 </a:t>
            </a:r>
          </a:p>
          <a:p>
            <a:pPr eaLnBrk="1" hangingPunct="1"/>
            <a:r>
              <a:rPr lang="ru-RU" altLang="ru-RU"/>
              <a:t>					 (по формуле Герона)</a:t>
            </a:r>
          </a:p>
          <a:p>
            <a:pPr eaLnBrk="1" hangingPunct="1"/>
            <a:r>
              <a:rPr lang="ru-RU" altLang="ru-RU"/>
              <a:t>					где </a:t>
            </a:r>
            <a:r>
              <a:rPr lang="en-US" altLang="ru-RU" i="1"/>
              <a:t>p</a:t>
            </a:r>
            <a:r>
              <a:rPr lang="ru-RU" altLang="ru-RU"/>
              <a:t>– полупериметр,</a:t>
            </a: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285875" y="3000375"/>
            <a:ext cx="1000125" cy="1000125"/>
          </a:xfrm>
          <a:prstGeom prst="triangle">
            <a:avLst>
              <a:gd name="adj" fmla="val 18525"/>
            </a:avLst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28688" y="392906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71563" y="2571750"/>
            <a:ext cx="357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В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3125" y="3929063"/>
            <a:ext cx="500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С</a:t>
            </a:r>
          </a:p>
        </p:txBody>
      </p:sp>
      <p:graphicFrame>
        <p:nvGraphicFramePr>
          <p:cNvPr id="11" name="Object 1"/>
          <p:cNvGraphicFramePr>
            <a:graphicFrameLocks noChangeAspect="1"/>
          </p:cNvGraphicFramePr>
          <p:nvPr/>
        </p:nvGraphicFramePr>
        <p:xfrm>
          <a:off x="5000625" y="4143375"/>
          <a:ext cx="2357438" cy="571500"/>
        </p:xfrm>
        <a:graphic>
          <a:graphicData uri="http://schemas.openxmlformats.org/presentationml/2006/ole">
            <p:oleObj spid="_x0000_s3089" name="Формула" r:id="rId3" imgW="1497950" imgH="253890" progId="Equation.3">
              <p:embed/>
            </p:oleObj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7500938" y="4643438"/>
          <a:ext cx="1214437" cy="857250"/>
        </p:xfrm>
        <a:graphic>
          <a:graphicData uri="http://schemas.openxmlformats.org/presentationml/2006/ole">
            <p:oleObj spid="_x0000_s3090" name="Формула" r:id="rId4" imgW="431613" imgH="393529" progId="Equation.3">
              <p:embed/>
            </p:oleObj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00125" y="5072063"/>
            <a:ext cx="28575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/>
              <a:t>2.   </a:t>
            </a:r>
            <a:r>
              <a:rPr lang="ru-RU" altLang="ru-RU"/>
              <a:t>ОД</a:t>
            </a:r>
          </a:p>
          <a:p>
            <a:pPr eaLnBrk="1" hangingPunct="1"/>
            <a:r>
              <a:rPr lang="ru-RU" altLang="ru-RU"/>
              <a:t>     Входные :</a:t>
            </a:r>
          </a:p>
          <a:p>
            <a:pPr eaLnBrk="1" hangingPunct="1"/>
            <a:r>
              <a:rPr lang="ru-RU" altLang="ru-RU"/>
              <a:t>     Промежуточные:</a:t>
            </a:r>
          </a:p>
          <a:p>
            <a:pPr eaLnBrk="1" hangingPunct="1"/>
            <a:r>
              <a:rPr lang="ru-RU" altLang="ru-RU"/>
              <a:t>     Выходные: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43313" y="542925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/>
              <a:t>a, b, c</a:t>
            </a:r>
            <a:endParaRPr lang="ru-RU" altLang="ru-RU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714750" y="5786438"/>
            <a:ext cx="785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/>
              <a:t>p</a:t>
            </a:r>
            <a:endParaRPr lang="ru-RU" alt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714750" y="6143625"/>
            <a:ext cx="928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/>
              <a:t>P, S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6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73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/>
      <p:bldP spid="9" grpId="0"/>
      <p:bldP spid="10" grpId="0"/>
      <p:bldP spid="14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45720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Понятие алгоритма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43000" y="1700213"/>
            <a:ext cx="7643813" cy="4400550"/>
          </a:xfrm>
        </p:spPr>
        <p:txBody>
          <a:bodyPr>
            <a:normAutofit fontScale="92500" lnSpcReduction="10000"/>
          </a:bodyPr>
          <a:lstStyle/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/>
              <a:t>Понятие алгоритма не есть </a:t>
            </a:r>
            <a:endParaRPr lang="ru-RU" sz="2000" dirty="0" smtClean="0"/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для </a:t>
            </a:r>
            <a:r>
              <a:rPr lang="ru-RU" sz="2000" dirty="0"/>
              <a:t>нас нечто новое и необычное. </a:t>
            </a:r>
            <a:endParaRPr lang="ru-RU" sz="2000" dirty="0" smtClean="0"/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Они </a:t>
            </a:r>
            <a:r>
              <a:rPr lang="ru-RU" sz="2000" dirty="0"/>
              <a:t>встречаются в нашей </a:t>
            </a:r>
            <a:r>
              <a:rPr lang="ru-RU" sz="2000" dirty="0" smtClean="0"/>
              <a:t>жизни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на </a:t>
            </a:r>
            <a:r>
              <a:rPr lang="ru-RU" sz="2000" dirty="0"/>
              <a:t>каждом шагу.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/>
              <a:t>Пример: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dirty="0"/>
              <a:t>открывание двери ключом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dirty="0"/>
              <a:t>стирка белья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dirty="0"/>
              <a:t>приготовление блюд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dirty="0"/>
              <a:t>различные алгоритмы выполнения алгебраических заданий и т.д.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/>
              <a:t>Попробуйте переставить местами любые два действия. 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/>
              <a:t>Мы получим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dirty="0"/>
              <a:t>либо алгоритм не выполнимым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dirty="0"/>
              <a:t>либо результат не будет соответствовать тому, что мы должны были получить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/>
              <a:t>Поэтому алгоритм это не только набор действий но и их </a:t>
            </a:r>
            <a:r>
              <a:rPr lang="ru-RU" sz="2000" u="sng" dirty="0">
                <a:solidFill>
                  <a:schemeClr val="accent2"/>
                </a:solidFill>
              </a:rPr>
              <a:t>определенный порядок.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1268760"/>
            <a:ext cx="3437533" cy="2400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88" y="285750"/>
            <a:ext cx="23574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/>
              <a:t>3.</a:t>
            </a:r>
            <a:r>
              <a:rPr lang="ru-RU" altLang="ru-RU"/>
              <a:t>РА</a:t>
            </a:r>
          </a:p>
          <a:p>
            <a:pPr eaLnBrk="1" hangingPunct="1"/>
            <a:r>
              <a:rPr lang="ru-RU" altLang="ru-RU"/>
              <a:t>3.1. Блок-схема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29063" y="642938"/>
            <a:ext cx="4357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3.2. Программа</a:t>
            </a:r>
          </a:p>
        </p:txBody>
      </p:sp>
      <p:sp>
        <p:nvSpPr>
          <p:cNvPr id="14" name="Овал 13"/>
          <p:cNvSpPr/>
          <p:nvPr/>
        </p:nvSpPr>
        <p:spPr>
          <a:xfrm>
            <a:off x="1071563" y="1143000"/>
            <a:ext cx="1428750" cy="50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/>
              <a:t>начало</a:t>
            </a:r>
          </a:p>
        </p:txBody>
      </p:sp>
      <p:sp>
        <p:nvSpPr>
          <p:cNvPr id="16" name="Параллелограмм 15"/>
          <p:cNvSpPr/>
          <p:nvPr/>
        </p:nvSpPr>
        <p:spPr>
          <a:xfrm>
            <a:off x="1000125" y="1928813"/>
            <a:ext cx="1571625" cy="50006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/>
              <a:t>Ввод </a:t>
            </a:r>
            <a:r>
              <a:rPr lang="en-US" sz="1800" b="1" dirty="0" err="1"/>
              <a:t>a,b,c</a:t>
            </a:r>
            <a:endParaRPr lang="ru-RU" sz="18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00125" y="3500438"/>
            <a:ext cx="1571625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/>
              <a:t>p:=P/2</a:t>
            </a:r>
            <a:endParaRPr lang="ru-RU" sz="18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00125" y="2714625"/>
            <a:ext cx="1571625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/>
              <a:t>P:=</a:t>
            </a:r>
            <a:r>
              <a:rPr lang="en-US" sz="1800" b="1" dirty="0" err="1"/>
              <a:t>a+b+c</a:t>
            </a:r>
            <a:endParaRPr lang="ru-RU" sz="1800" b="1" dirty="0"/>
          </a:p>
        </p:txBody>
      </p:sp>
      <p:sp>
        <p:nvSpPr>
          <p:cNvPr id="19" name="Параллелограмм 18"/>
          <p:cNvSpPr/>
          <p:nvPr/>
        </p:nvSpPr>
        <p:spPr>
          <a:xfrm>
            <a:off x="1071563" y="5072063"/>
            <a:ext cx="1571625" cy="50006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/>
              <a:t>Вывод</a:t>
            </a:r>
            <a:r>
              <a:rPr lang="en-US" sz="1800" b="1" dirty="0"/>
              <a:t> P,S</a:t>
            </a:r>
            <a:endParaRPr lang="ru-RU" sz="1800" b="1" dirty="0"/>
          </a:p>
        </p:txBody>
      </p:sp>
      <p:sp>
        <p:nvSpPr>
          <p:cNvPr id="20" name="Овал 19"/>
          <p:cNvSpPr/>
          <p:nvPr/>
        </p:nvSpPr>
        <p:spPr>
          <a:xfrm>
            <a:off x="1143000" y="5857875"/>
            <a:ext cx="1428750" cy="50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/>
              <a:t>конец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14313" y="4286250"/>
            <a:ext cx="3571875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>
                <a:solidFill>
                  <a:srgbClr val="FFFFFF"/>
                </a:solidFill>
              </a:rPr>
              <a:t>S:=sqrt</a:t>
            </a:r>
            <a:r>
              <a:rPr lang="ru-RU" sz="1800" b="1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1800" b="1">
                <a:solidFill>
                  <a:srgbClr val="FFFFFF"/>
                </a:solidFill>
              </a:rPr>
              <a:t>(p*(p-a)*(p-b)*(p-c))</a:t>
            </a:r>
            <a:endParaRPr lang="ru-RU" sz="1800" b="1">
              <a:solidFill>
                <a:srgbClr val="FFFFFF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rot="5400000">
            <a:off x="1643857" y="1785144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1643857" y="2570956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1643857" y="3356769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1643857" y="4142581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1643857" y="4928394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1643857" y="5714206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одержимое 1"/>
          <p:cNvSpPr txBox="1">
            <a:spLocks/>
          </p:cNvSpPr>
          <p:nvPr/>
        </p:nvSpPr>
        <p:spPr bwMode="auto">
          <a:xfrm>
            <a:off x="3929063" y="1143000"/>
            <a:ext cx="4786312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25558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</a:pPr>
            <a:r>
              <a:rPr lang="en-US" altLang="ru-RU" sz="2300" b="1">
                <a:latin typeface="Lucida Sans Unicode" panose="020B0602030504020204" pitchFamily="34" charset="0"/>
              </a:rPr>
              <a:t>Program  P1</a:t>
            </a:r>
            <a:r>
              <a:rPr lang="en-US" altLang="ru-RU" sz="2300">
                <a:latin typeface="Lucida Sans Unicode" panose="020B0602030504020204" pitchFamily="34" charset="0"/>
              </a:rPr>
              <a:t>;</a:t>
            </a: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</a:pPr>
            <a:r>
              <a:rPr lang="en-US" altLang="ru-RU" sz="2300" b="1">
                <a:latin typeface="Lucida Sans Unicode" panose="020B0602030504020204" pitchFamily="34" charset="0"/>
              </a:rPr>
              <a:t>Var  </a:t>
            </a:r>
            <a:r>
              <a:rPr lang="en-US" altLang="ru-RU" sz="2300">
                <a:latin typeface="Lucida Sans Unicode" panose="020B0602030504020204" pitchFamily="34" charset="0"/>
              </a:rPr>
              <a:t>a,b,c,p,P,S</a:t>
            </a:r>
            <a:r>
              <a:rPr lang="en-US" altLang="ru-RU" sz="2300" b="1">
                <a:latin typeface="Lucida Sans Unicode" panose="020B0602030504020204" pitchFamily="34" charset="0"/>
              </a:rPr>
              <a:t> : real</a:t>
            </a:r>
            <a:r>
              <a:rPr lang="ru-RU" altLang="ru-RU" sz="2300">
                <a:latin typeface="Lucida Sans Unicode" panose="020B0602030504020204" pitchFamily="34" charset="0"/>
              </a:rPr>
              <a:t>;</a:t>
            </a: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</a:pPr>
            <a:r>
              <a:rPr lang="en-US" altLang="ru-RU" sz="2300" b="1">
                <a:latin typeface="Lucida Sans Unicode" panose="020B0602030504020204" pitchFamily="34" charset="0"/>
              </a:rPr>
              <a:t>Begin </a:t>
            </a:r>
            <a:endParaRPr lang="ru-RU" altLang="ru-RU" sz="2300" b="1">
              <a:latin typeface="Lucida Sans Unicode" panose="020B0602030504020204" pitchFamily="34" charset="0"/>
            </a:endParaRP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</a:pPr>
            <a:r>
              <a:rPr lang="ru-RU" altLang="ru-RU" sz="2300" b="1">
                <a:latin typeface="Lucida Sans Unicode" panose="020B0602030504020204" pitchFamily="34" charset="0"/>
              </a:rPr>
              <a:t>	</a:t>
            </a:r>
            <a:r>
              <a:rPr lang="en-US" altLang="ru-RU" sz="2300" b="1">
                <a:latin typeface="Lucida Sans Unicode" panose="020B0602030504020204" pitchFamily="34" charset="0"/>
              </a:rPr>
              <a:t>Writeln </a:t>
            </a:r>
            <a:r>
              <a:rPr lang="en-US" altLang="ru-RU" sz="2300">
                <a:latin typeface="Lucida Sans Unicode" panose="020B0602030504020204" pitchFamily="34" charset="0"/>
              </a:rPr>
              <a:t>(‘</a:t>
            </a:r>
            <a:r>
              <a:rPr lang="ru-RU" altLang="ru-RU" sz="2300">
                <a:latin typeface="Lucida Sans Unicode" panose="020B0602030504020204" pitchFamily="34" charset="0"/>
              </a:rPr>
              <a:t>ввести  </a:t>
            </a:r>
            <a:r>
              <a:rPr lang="en-US" altLang="ru-RU" sz="2300">
                <a:latin typeface="Lucida Sans Unicode" panose="020B0602030504020204" pitchFamily="34" charset="0"/>
              </a:rPr>
              <a:t>a,b,c</a:t>
            </a:r>
            <a:r>
              <a:rPr lang="ru-RU" altLang="ru-RU" sz="2300">
                <a:latin typeface="Lucida Sans Unicode" panose="020B0602030504020204" pitchFamily="34" charset="0"/>
              </a:rPr>
              <a:t>‘);</a:t>
            </a: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</a:pPr>
            <a:r>
              <a:rPr lang="en-US" altLang="ru-RU" sz="2300" b="1">
                <a:latin typeface="Lucida Sans Unicode" panose="020B0602030504020204" pitchFamily="34" charset="0"/>
              </a:rPr>
              <a:t>	Readln </a:t>
            </a:r>
            <a:r>
              <a:rPr lang="en-US" altLang="ru-RU" sz="2300">
                <a:latin typeface="Lucida Sans Unicode" panose="020B0602030504020204" pitchFamily="34" charset="0"/>
              </a:rPr>
              <a:t>(a,b,c);</a:t>
            </a: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altLang="ru-RU" sz="2300">
                <a:latin typeface="Lucida Sans Unicode" panose="020B0602030504020204" pitchFamily="34" charset="0"/>
              </a:rPr>
              <a:t>	P:=a+b+c;</a:t>
            </a:r>
            <a:endParaRPr lang="ru-RU" altLang="ru-RU" sz="2300">
              <a:latin typeface="Lucida Sans Unicode" panose="020B0602030504020204" pitchFamily="34" charset="0"/>
            </a:endParaRP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altLang="ru-RU" sz="2300">
                <a:latin typeface="Lucida Sans Unicode" panose="020B0602030504020204" pitchFamily="34" charset="0"/>
              </a:rPr>
              <a:t>   p:=P/2;</a:t>
            </a:r>
            <a:endParaRPr lang="ru-RU" altLang="ru-RU" sz="2300">
              <a:latin typeface="Lucida Sans Unicode" panose="020B0602030504020204" pitchFamily="34" charset="0"/>
            </a:endParaRP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altLang="ru-RU" sz="2300">
                <a:latin typeface="Lucida Sans Unicode" panose="020B0602030504020204" pitchFamily="34" charset="0"/>
              </a:rPr>
              <a:t>   S:=sqrt</a:t>
            </a:r>
            <a:r>
              <a:rPr lang="ru-RU" altLang="ru-RU" sz="2300">
                <a:latin typeface="Arial" panose="020B0604020202020204" pitchFamily="34" charset="0"/>
              </a:rPr>
              <a:t> </a:t>
            </a:r>
            <a:r>
              <a:rPr lang="en-US" altLang="ru-RU" sz="2300">
                <a:latin typeface="Lucida Sans Unicode" panose="020B0602030504020204" pitchFamily="34" charset="0"/>
              </a:rPr>
              <a:t>(p*(p-a)*(p-b)*(p-c));</a:t>
            </a: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</a:pPr>
            <a:r>
              <a:rPr lang="en-US" altLang="ru-RU" sz="2300" b="1">
                <a:latin typeface="Lucida Sans Unicode" panose="020B0602030504020204" pitchFamily="34" charset="0"/>
              </a:rPr>
              <a:t>	Writeln </a:t>
            </a:r>
            <a:r>
              <a:rPr lang="en-US" altLang="ru-RU" sz="2300">
                <a:latin typeface="Lucida Sans Unicode" panose="020B0602030504020204" pitchFamily="34" charset="0"/>
              </a:rPr>
              <a:t>(‘</a:t>
            </a:r>
            <a:r>
              <a:rPr lang="ru-RU" altLang="ru-RU" sz="2300">
                <a:latin typeface="Lucida Sans Unicode" panose="020B0602030504020204" pitchFamily="34" charset="0"/>
              </a:rPr>
              <a:t>ответ </a:t>
            </a:r>
            <a:r>
              <a:rPr lang="en-US" altLang="ru-RU" sz="2300">
                <a:latin typeface="Lucida Sans Unicode" panose="020B0602030504020204" pitchFamily="34" charset="0"/>
              </a:rPr>
              <a:t>: P=</a:t>
            </a:r>
            <a:r>
              <a:rPr lang="ru-RU" altLang="ru-RU" sz="2300">
                <a:latin typeface="Lucida Sans Unicode" panose="020B0602030504020204" pitchFamily="34" charset="0"/>
              </a:rPr>
              <a:t>‘, </a:t>
            </a:r>
            <a:r>
              <a:rPr lang="en-US" altLang="ru-RU" sz="2300">
                <a:latin typeface="Lucida Sans Unicode" panose="020B0602030504020204" pitchFamily="34" charset="0"/>
              </a:rPr>
              <a:t>P</a:t>
            </a:r>
            <a:r>
              <a:rPr lang="ru-RU" altLang="ru-RU" sz="2300">
                <a:latin typeface="Lucida Sans Unicode" panose="020B0602030504020204" pitchFamily="34" charset="0"/>
              </a:rPr>
              <a:t>:0:2);</a:t>
            </a:r>
            <a:endParaRPr lang="en-US" altLang="ru-RU" sz="2300">
              <a:latin typeface="Lucida Sans Unicode" panose="020B0602030504020204" pitchFamily="34" charset="0"/>
            </a:endParaRP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altLang="ru-RU" sz="2300">
                <a:latin typeface="Lucida Sans Unicode" panose="020B0602030504020204" pitchFamily="34" charset="0"/>
              </a:rPr>
              <a:t>   </a:t>
            </a:r>
            <a:r>
              <a:rPr lang="en-US" altLang="ru-RU" sz="2300" b="1">
                <a:latin typeface="Lucida Sans Unicode" panose="020B0602030504020204" pitchFamily="34" charset="0"/>
              </a:rPr>
              <a:t>Writeln </a:t>
            </a:r>
            <a:r>
              <a:rPr lang="en-US" altLang="ru-RU" sz="2300">
                <a:latin typeface="Lucida Sans Unicode" panose="020B0602030504020204" pitchFamily="34" charset="0"/>
              </a:rPr>
              <a:t>(‘S=</a:t>
            </a:r>
            <a:r>
              <a:rPr lang="ru-RU" altLang="ru-RU" sz="2300">
                <a:latin typeface="Lucida Sans Unicode" panose="020B0602030504020204" pitchFamily="34" charset="0"/>
              </a:rPr>
              <a:t>‘, </a:t>
            </a:r>
            <a:r>
              <a:rPr lang="en-US" altLang="ru-RU" sz="2300">
                <a:latin typeface="Lucida Sans Unicode" panose="020B0602030504020204" pitchFamily="34" charset="0"/>
              </a:rPr>
              <a:t>S</a:t>
            </a:r>
            <a:r>
              <a:rPr lang="ru-RU" altLang="ru-RU" sz="2300">
                <a:latin typeface="Lucida Sans Unicode" panose="020B0602030504020204" pitchFamily="34" charset="0"/>
              </a:rPr>
              <a:t>:0:2);</a:t>
            </a: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</a:pPr>
            <a:r>
              <a:rPr lang="en-US" altLang="ru-RU" sz="2300" b="1">
                <a:latin typeface="Lucida Sans Unicode" panose="020B0602030504020204" pitchFamily="34" charset="0"/>
              </a:rPr>
              <a:t>	Readln </a:t>
            </a:r>
            <a:r>
              <a:rPr lang="en-US" altLang="ru-RU" sz="2300">
                <a:latin typeface="Lucida Sans Unicode" panose="020B0602030504020204" pitchFamily="34" charset="0"/>
              </a:rPr>
              <a:t>;</a:t>
            </a:r>
          </a:p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None/>
            </a:pPr>
            <a:r>
              <a:rPr lang="en-US" altLang="ru-RU" sz="2300" b="1">
                <a:latin typeface="Lucida Sans Unicode" panose="020B0602030504020204" pitchFamily="34" charset="0"/>
              </a:rPr>
              <a:t>End.</a:t>
            </a:r>
            <a:r>
              <a:rPr lang="ru-RU" altLang="ru-RU" sz="2300">
                <a:latin typeface="Lucida Sans Unicode" panose="020B0602030504020204" pitchFamily="34" charset="0"/>
              </a:rPr>
              <a:t> 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>
            <a:off x="1643857" y="1785144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000125" y="2714625"/>
            <a:ext cx="1571625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/>
              <a:t>P:=</a:t>
            </a:r>
            <a:r>
              <a:rPr lang="en-US" sz="1800" b="1" dirty="0" err="1"/>
              <a:t>a+b+c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4" grpId="0" animBg="1"/>
      <p:bldP spid="33" grpId="0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42910" y="274638"/>
            <a:ext cx="785818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/>
              <a:t>Разветвляющиеся алгоритмы</a:t>
            </a: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285750" y="1571625"/>
            <a:ext cx="85010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2"/>
                </a:solidFill>
              </a:rPr>
              <a:t>Ветвление</a:t>
            </a:r>
            <a:r>
              <a:rPr lang="ru-RU" dirty="0"/>
              <a:t> – это такая форма организации действий, при которой в зависимости от выполнения некоторого условия, совершается либо одна, либо другая последовательность операторов.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Для программирования ветвящихся алгоритмов применяются:</a:t>
            </a:r>
          </a:p>
          <a:p>
            <a:pPr>
              <a:buFont typeface="Arial" charset="0"/>
              <a:buChar char="•"/>
              <a:defRPr/>
            </a:pPr>
            <a:r>
              <a:rPr lang="ru-RU" dirty="0"/>
              <a:t>условный оператор (</a:t>
            </a:r>
            <a:r>
              <a:rPr lang="ru-RU" dirty="0" err="1"/>
              <a:t>оператор</a:t>
            </a:r>
            <a:r>
              <a:rPr lang="ru-RU" dirty="0"/>
              <a:t>  ветвления)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Например: условие –на улице дождь</a:t>
            </a:r>
          </a:p>
          <a:p>
            <a:pPr>
              <a:defRPr/>
            </a:pPr>
            <a:r>
              <a:rPr lang="ru-RU" dirty="0"/>
              <a:t>		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если</a:t>
            </a:r>
            <a:r>
              <a:rPr lang="ru-RU" dirty="0"/>
              <a:t>	да			нет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	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то</a:t>
            </a:r>
            <a:r>
              <a:rPr lang="ru-RU" dirty="0"/>
              <a:t> надо взять зонт	    	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иначе</a:t>
            </a:r>
            <a:r>
              <a:rPr lang="ru-RU" dirty="0"/>
              <a:t> не надо брать зонт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3214688" y="4929188"/>
            <a:ext cx="1071562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786313" y="4929188"/>
            <a:ext cx="1071562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>Существуют две формы условного оператора:</a:t>
            </a:r>
          </a:p>
        </p:txBody>
      </p:sp>
      <p:sp>
        <p:nvSpPr>
          <p:cNvPr id="33795" name="Текст 5"/>
          <p:cNvSpPr>
            <a:spLocks noGrp="1"/>
          </p:cNvSpPr>
          <p:nvPr>
            <p:ph type="body" idx="1"/>
          </p:nvPr>
        </p:nvSpPr>
        <p:spPr>
          <a:xfrm>
            <a:off x="714375" y="1357313"/>
            <a:ext cx="3143250" cy="500062"/>
          </a:xfrm>
          <a:ln>
            <a:headEnd/>
            <a:tailEnd/>
          </a:ln>
        </p:spPr>
        <p:txBody>
          <a:bodyPr/>
          <a:lstStyle/>
          <a:p>
            <a:pPr algn="ctr"/>
            <a:r>
              <a:rPr lang="ru-RU" altLang="ru-RU" b="1" smtClean="0"/>
              <a:t>ПОЛНАЯ </a:t>
            </a:r>
          </a:p>
        </p:txBody>
      </p:sp>
      <p:sp>
        <p:nvSpPr>
          <p:cNvPr id="33796" name="Текст 7"/>
          <p:cNvSpPr>
            <a:spLocks noGrp="1"/>
          </p:cNvSpPr>
          <p:nvPr>
            <p:ph type="body" sz="half" idx="3"/>
          </p:nvPr>
        </p:nvSpPr>
        <p:spPr>
          <a:xfrm>
            <a:off x="4786313" y="1357313"/>
            <a:ext cx="3214687" cy="476250"/>
          </a:xfrm>
          <a:ln>
            <a:headEnd/>
            <a:tailEnd/>
          </a:ln>
        </p:spPr>
        <p:txBody>
          <a:bodyPr/>
          <a:lstStyle/>
          <a:p>
            <a:pPr algn="ctr"/>
            <a:r>
              <a:rPr lang="ru-RU" altLang="ru-RU" b="1" smtClean="0"/>
              <a:t>НЕ ПОЛНАЯ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714375" y="1857375"/>
            <a:ext cx="3857625" cy="4643438"/>
          </a:xfrm>
          <a:ln/>
        </p:spPr>
        <p:txBody>
          <a:bodyPr/>
          <a:lstStyle/>
          <a:p>
            <a:pPr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На естественном языке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ru-RU" sz="1600" b="1" dirty="0" smtClean="0"/>
              <a:t>ЕСЛИ</a:t>
            </a:r>
            <a:r>
              <a:rPr lang="ru-RU" sz="1600" dirty="0" smtClean="0"/>
              <a:t> </a:t>
            </a:r>
            <a:r>
              <a:rPr lang="en-US" sz="1600" dirty="0" smtClean="0"/>
              <a:t>&lt;</a:t>
            </a:r>
            <a:r>
              <a:rPr lang="ru-RU" sz="1600" dirty="0" smtClean="0"/>
              <a:t>логическое выражение</a:t>
            </a:r>
            <a:r>
              <a:rPr lang="en-US" sz="1600" dirty="0" smtClean="0"/>
              <a:t>&gt;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ru-RU" sz="1600" b="1" dirty="0" smtClean="0"/>
              <a:t>ТО</a:t>
            </a:r>
            <a:r>
              <a:rPr lang="ru-RU" sz="1600" dirty="0" smtClean="0"/>
              <a:t> </a:t>
            </a:r>
            <a:r>
              <a:rPr lang="en-US" sz="1600" dirty="0" smtClean="0"/>
              <a:t>&lt;</a:t>
            </a:r>
            <a:r>
              <a:rPr lang="ru-RU" sz="1600" dirty="0" smtClean="0"/>
              <a:t>оператор 1</a:t>
            </a:r>
            <a:r>
              <a:rPr lang="en-US" sz="1600" dirty="0" smtClean="0"/>
              <a:t> &gt;</a:t>
            </a: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ru-RU" sz="1600" b="1" dirty="0" smtClean="0"/>
              <a:t>ИНАЧЕ</a:t>
            </a:r>
            <a:r>
              <a:rPr lang="ru-RU" sz="1600" dirty="0" smtClean="0"/>
              <a:t> </a:t>
            </a:r>
            <a:r>
              <a:rPr lang="en-US" sz="1600" dirty="0" smtClean="0"/>
              <a:t>&lt;</a:t>
            </a:r>
            <a:r>
              <a:rPr lang="ru-RU" sz="1600" dirty="0" smtClean="0"/>
              <a:t>оператор 2</a:t>
            </a:r>
            <a:r>
              <a:rPr lang="en-US" sz="1600" dirty="0" smtClean="0"/>
              <a:t>&gt;</a:t>
            </a:r>
            <a:endParaRPr lang="ru-RU" sz="1600" dirty="0" smtClean="0"/>
          </a:p>
          <a:p>
            <a:pPr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На языке программирования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en-US" sz="1600" b="1" dirty="0" smtClean="0"/>
              <a:t>If</a:t>
            </a:r>
            <a:r>
              <a:rPr lang="ru-RU" sz="1600" dirty="0" smtClean="0"/>
              <a:t> </a:t>
            </a:r>
            <a:r>
              <a:rPr lang="en-US" sz="1600" dirty="0" smtClean="0"/>
              <a:t>&lt;</a:t>
            </a:r>
            <a:r>
              <a:rPr lang="ru-RU" sz="1600" dirty="0" smtClean="0"/>
              <a:t>логическое выражение</a:t>
            </a:r>
            <a:r>
              <a:rPr lang="en-US" sz="1600" dirty="0" smtClean="0"/>
              <a:t>&gt;</a:t>
            </a: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en-US" sz="1600" b="1" dirty="0" smtClean="0"/>
              <a:t>then</a:t>
            </a:r>
            <a:r>
              <a:rPr lang="en-US" sz="1600" dirty="0" smtClean="0"/>
              <a:t>&lt;</a:t>
            </a:r>
            <a:r>
              <a:rPr lang="ru-RU" sz="1600" dirty="0" smtClean="0"/>
              <a:t>оператор 1</a:t>
            </a:r>
            <a:r>
              <a:rPr lang="en-US" sz="1600" dirty="0" smtClean="0"/>
              <a:t> &gt;</a:t>
            </a: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en-US" sz="1600" b="1" dirty="0" smtClean="0"/>
              <a:t>else</a:t>
            </a:r>
            <a:r>
              <a:rPr lang="en-US" sz="1600" dirty="0" smtClean="0"/>
              <a:t>&lt;</a:t>
            </a:r>
            <a:r>
              <a:rPr lang="ru-RU" sz="1600" dirty="0" smtClean="0"/>
              <a:t>оператор 2</a:t>
            </a:r>
            <a:r>
              <a:rPr lang="en-US" sz="1600" dirty="0" smtClean="0"/>
              <a:t>&gt;</a:t>
            </a:r>
            <a:r>
              <a:rPr lang="en-US" sz="1600" b="1" dirty="0" smtClean="0"/>
              <a:t>;</a:t>
            </a:r>
            <a:endParaRPr lang="ru-RU" sz="1600" b="1" dirty="0" smtClean="0"/>
          </a:p>
          <a:p>
            <a:pPr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На языке блок-схем</a:t>
            </a:r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b="1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5025" y="1785938"/>
            <a:ext cx="4041775" cy="4643437"/>
          </a:xfrm>
          <a:ln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На естественном языке</a:t>
            </a:r>
          </a:p>
          <a:p>
            <a:pPr>
              <a:lnSpc>
                <a:spcPct val="150000"/>
              </a:lnSpc>
              <a:buFont typeface="Wingdings 3" panose="05040102010807070707" pitchFamily="18" charset="2"/>
              <a:buNone/>
              <a:defRPr/>
            </a:pPr>
            <a:r>
              <a:rPr lang="ru-RU" sz="1600" b="1" dirty="0" smtClean="0"/>
              <a:t>ЕСЛИ</a:t>
            </a:r>
            <a:r>
              <a:rPr lang="ru-RU" sz="1600" dirty="0" smtClean="0"/>
              <a:t> </a:t>
            </a:r>
            <a:r>
              <a:rPr lang="en-US" sz="1600" dirty="0" smtClean="0"/>
              <a:t>&lt;</a:t>
            </a:r>
            <a:r>
              <a:rPr lang="ru-RU" sz="1600" dirty="0" smtClean="0"/>
              <a:t>логическое выражение</a:t>
            </a:r>
            <a:r>
              <a:rPr lang="en-US" sz="1600" dirty="0" smtClean="0"/>
              <a:t>&gt;</a:t>
            </a:r>
            <a:endParaRPr lang="ru-RU" sz="1600" dirty="0" smtClean="0"/>
          </a:p>
          <a:p>
            <a:pPr>
              <a:lnSpc>
                <a:spcPct val="150000"/>
              </a:lnSpc>
              <a:buFont typeface="Wingdings 3" panose="05040102010807070707" pitchFamily="18" charset="2"/>
              <a:buNone/>
              <a:defRPr/>
            </a:pPr>
            <a:r>
              <a:rPr lang="ru-RU" sz="1600" b="1" dirty="0" smtClean="0"/>
              <a:t>ТО</a:t>
            </a:r>
            <a:r>
              <a:rPr lang="ru-RU" sz="1600" dirty="0" smtClean="0"/>
              <a:t> </a:t>
            </a:r>
            <a:r>
              <a:rPr lang="en-US" sz="1600" dirty="0" smtClean="0"/>
              <a:t>&lt;</a:t>
            </a:r>
            <a:r>
              <a:rPr lang="ru-RU" sz="1600" dirty="0" smtClean="0"/>
              <a:t>оператор 1</a:t>
            </a:r>
            <a:r>
              <a:rPr lang="en-US" sz="1600" dirty="0" smtClean="0"/>
              <a:t>&gt;</a:t>
            </a:r>
            <a:endParaRPr lang="ru-RU" sz="1600" dirty="0" smtClean="0"/>
          </a:p>
          <a:p>
            <a:pPr>
              <a:lnSpc>
                <a:spcPct val="150000"/>
              </a:lnSpc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На языке программирования</a:t>
            </a:r>
          </a:p>
          <a:p>
            <a:pPr>
              <a:lnSpc>
                <a:spcPct val="150000"/>
              </a:lnSpc>
              <a:buFont typeface="Wingdings 3" panose="05040102010807070707" pitchFamily="18" charset="2"/>
              <a:buNone/>
              <a:defRPr/>
            </a:pPr>
            <a:r>
              <a:rPr lang="en-US" sz="1600" b="1" dirty="0" smtClean="0"/>
              <a:t>If</a:t>
            </a:r>
            <a:r>
              <a:rPr lang="ru-RU" sz="1600" dirty="0" smtClean="0"/>
              <a:t> </a:t>
            </a:r>
            <a:r>
              <a:rPr lang="en-US" sz="1600" dirty="0" smtClean="0"/>
              <a:t>&lt;</a:t>
            </a:r>
            <a:r>
              <a:rPr lang="ru-RU" sz="1600" dirty="0" smtClean="0"/>
              <a:t>логическое выражение</a:t>
            </a:r>
            <a:r>
              <a:rPr lang="en-US" sz="1600" dirty="0" smtClean="0"/>
              <a:t>&gt;</a:t>
            </a:r>
            <a:endParaRPr lang="ru-RU" sz="1600" dirty="0" smtClean="0"/>
          </a:p>
          <a:p>
            <a:pPr>
              <a:lnSpc>
                <a:spcPct val="150000"/>
              </a:lnSpc>
              <a:buFont typeface="Wingdings 3" panose="05040102010807070707" pitchFamily="18" charset="2"/>
              <a:buNone/>
              <a:defRPr/>
            </a:pPr>
            <a:r>
              <a:rPr lang="en-US" sz="1600" b="1" dirty="0" smtClean="0"/>
              <a:t>then</a:t>
            </a:r>
            <a:r>
              <a:rPr lang="en-US" sz="1600" dirty="0" smtClean="0"/>
              <a:t>&lt;</a:t>
            </a:r>
            <a:r>
              <a:rPr lang="ru-RU" sz="1600" dirty="0" smtClean="0"/>
              <a:t>оператор </a:t>
            </a:r>
            <a:r>
              <a:rPr lang="en-US" sz="1600" dirty="0" smtClean="0"/>
              <a:t>&gt;</a:t>
            </a:r>
            <a:r>
              <a:rPr lang="ru-RU" sz="1600" dirty="0" smtClean="0"/>
              <a:t>;</a:t>
            </a:r>
          </a:p>
          <a:p>
            <a:pPr>
              <a:lnSpc>
                <a:spcPct val="150000"/>
              </a:lnSpc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На языке блок-схем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ru-RU" sz="1600" dirty="0" smtClean="0"/>
              <a:t>      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ru-RU" sz="1600" dirty="0" smtClean="0"/>
              <a:t>         +</a:t>
            </a:r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b="1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b="1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600" dirty="0"/>
          </a:p>
        </p:txBody>
      </p:sp>
      <p:sp>
        <p:nvSpPr>
          <p:cNvPr id="10" name="Ромб 9"/>
          <p:cNvSpPr/>
          <p:nvPr/>
        </p:nvSpPr>
        <p:spPr>
          <a:xfrm>
            <a:off x="1714500" y="4714875"/>
            <a:ext cx="1428750" cy="500063"/>
          </a:xfrm>
          <a:prstGeom prst="diamon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 стрелкой 11"/>
          <p:cNvCxnSpPr>
            <a:endCxn id="10" idx="0"/>
          </p:cNvCxnSpPr>
          <p:nvPr/>
        </p:nvCxnSpPr>
        <p:spPr>
          <a:xfrm rot="5400000">
            <a:off x="2285207" y="4572794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hape 13"/>
          <p:cNvCxnSpPr>
            <a:stCxn id="10" idx="1"/>
          </p:cNvCxnSpPr>
          <p:nvPr/>
        </p:nvCxnSpPr>
        <p:spPr>
          <a:xfrm rot="10800000" flipV="1">
            <a:off x="1428750" y="4965700"/>
            <a:ext cx="285750" cy="392113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hape 15"/>
          <p:cNvCxnSpPr>
            <a:stCxn id="10" idx="3"/>
          </p:cNvCxnSpPr>
          <p:nvPr/>
        </p:nvCxnSpPr>
        <p:spPr>
          <a:xfrm>
            <a:off x="3143250" y="4965700"/>
            <a:ext cx="285750" cy="357188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000125" y="5357813"/>
            <a:ext cx="928688" cy="35718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00375" y="5357813"/>
            <a:ext cx="928688" cy="35718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21" name="Соединительная линия уступом 20"/>
          <p:cNvCxnSpPr>
            <a:stCxn id="17" idx="2"/>
            <a:endCxn id="18" idx="2"/>
          </p:cNvCxnSpPr>
          <p:nvPr/>
        </p:nvCxnSpPr>
        <p:spPr>
          <a:xfrm rot="16200000" flipH="1">
            <a:off x="2464594" y="4715669"/>
            <a:ext cx="1588" cy="2000250"/>
          </a:xfrm>
          <a:prstGeom prst="bentConnector3">
            <a:avLst>
              <a:gd name="adj1" fmla="val 14395466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2251075" y="6108700"/>
            <a:ext cx="3556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1" name="TextBox 31"/>
          <p:cNvSpPr txBox="1">
            <a:spLocks noChangeArrowheads="1"/>
          </p:cNvSpPr>
          <p:nvPr/>
        </p:nvSpPr>
        <p:spPr bwMode="auto">
          <a:xfrm>
            <a:off x="2000250" y="4786313"/>
            <a:ext cx="785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1200" b="1"/>
              <a:t>условие</a:t>
            </a:r>
          </a:p>
        </p:txBody>
      </p:sp>
      <p:sp>
        <p:nvSpPr>
          <p:cNvPr id="34832" name="TextBox 33"/>
          <p:cNvSpPr txBox="1">
            <a:spLocks noChangeArrowheads="1"/>
          </p:cNvSpPr>
          <p:nvPr/>
        </p:nvSpPr>
        <p:spPr bwMode="auto">
          <a:xfrm>
            <a:off x="1000125" y="5429250"/>
            <a:ext cx="9286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1200" b="1"/>
              <a:t>оператор1</a:t>
            </a:r>
          </a:p>
        </p:txBody>
      </p:sp>
      <p:sp>
        <p:nvSpPr>
          <p:cNvPr id="34833" name="TextBox 34"/>
          <p:cNvSpPr txBox="1">
            <a:spLocks noChangeArrowheads="1"/>
          </p:cNvSpPr>
          <p:nvPr/>
        </p:nvSpPr>
        <p:spPr bwMode="auto">
          <a:xfrm>
            <a:off x="3000375" y="5429250"/>
            <a:ext cx="9286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1200" b="1"/>
              <a:t>оператор2</a:t>
            </a:r>
          </a:p>
        </p:txBody>
      </p:sp>
      <p:sp>
        <p:nvSpPr>
          <p:cNvPr id="34834" name="TextBox 35"/>
          <p:cNvSpPr txBox="1">
            <a:spLocks noChangeArrowheads="1"/>
          </p:cNvSpPr>
          <p:nvPr/>
        </p:nvSpPr>
        <p:spPr bwMode="auto">
          <a:xfrm>
            <a:off x="1285875" y="4572000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+</a:t>
            </a:r>
          </a:p>
        </p:txBody>
      </p:sp>
      <p:sp>
        <p:nvSpPr>
          <p:cNvPr id="34835" name="TextBox 36"/>
          <p:cNvSpPr txBox="1">
            <a:spLocks noChangeArrowheads="1"/>
          </p:cNvSpPr>
          <p:nvPr/>
        </p:nvSpPr>
        <p:spPr bwMode="auto">
          <a:xfrm>
            <a:off x="3143250" y="4429125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_</a:t>
            </a:r>
          </a:p>
        </p:txBody>
      </p:sp>
      <p:sp>
        <p:nvSpPr>
          <p:cNvPr id="38" name="Ромб 37"/>
          <p:cNvSpPr/>
          <p:nvPr/>
        </p:nvSpPr>
        <p:spPr>
          <a:xfrm>
            <a:off x="5786438" y="4786313"/>
            <a:ext cx="1428750" cy="500062"/>
          </a:xfrm>
          <a:prstGeom prst="diamon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34837" name="TextBox 38"/>
          <p:cNvSpPr txBox="1">
            <a:spLocks noChangeArrowheads="1"/>
          </p:cNvSpPr>
          <p:nvPr/>
        </p:nvSpPr>
        <p:spPr bwMode="auto">
          <a:xfrm>
            <a:off x="6072188" y="4857750"/>
            <a:ext cx="785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1200" b="1"/>
              <a:t>условие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rot="5400000">
            <a:off x="6358732" y="4642644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5000625" y="5429250"/>
            <a:ext cx="928688" cy="3571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42" name="Shape 41"/>
          <p:cNvCxnSpPr/>
          <p:nvPr/>
        </p:nvCxnSpPr>
        <p:spPr>
          <a:xfrm rot="10800000" flipV="1">
            <a:off x="5500688" y="5000625"/>
            <a:ext cx="285750" cy="393700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hape 47"/>
          <p:cNvCxnSpPr>
            <a:stCxn id="38" idx="3"/>
          </p:cNvCxnSpPr>
          <p:nvPr/>
        </p:nvCxnSpPr>
        <p:spPr>
          <a:xfrm>
            <a:off x="7215188" y="5037138"/>
            <a:ext cx="571500" cy="892175"/>
          </a:xfrm>
          <a:prstGeom prst="bentConnector2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41" idx="2"/>
          </p:cNvCxnSpPr>
          <p:nvPr/>
        </p:nvCxnSpPr>
        <p:spPr>
          <a:xfrm rot="16200000" flipH="1">
            <a:off x="6554788" y="4697413"/>
            <a:ext cx="142875" cy="2320925"/>
          </a:xfrm>
          <a:prstGeom prst="bentConnector2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5400000">
            <a:off x="6323013" y="6107113"/>
            <a:ext cx="357187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44" name="TextBox 57"/>
          <p:cNvSpPr txBox="1">
            <a:spLocks noChangeArrowheads="1"/>
          </p:cNvSpPr>
          <p:nvPr/>
        </p:nvSpPr>
        <p:spPr bwMode="auto">
          <a:xfrm>
            <a:off x="5072063" y="5500688"/>
            <a:ext cx="857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1200" b="1"/>
              <a:t>оператор</a:t>
            </a:r>
          </a:p>
        </p:txBody>
      </p:sp>
      <p:sp>
        <p:nvSpPr>
          <p:cNvPr id="34845" name="TextBox 58"/>
          <p:cNvSpPr txBox="1">
            <a:spLocks noChangeArrowheads="1"/>
          </p:cNvSpPr>
          <p:nvPr/>
        </p:nvSpPr>
        <p:spPr bwMode="auto">
          <a:xfrm>
            <a:off x="7286625" y="450056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_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000125" y="5357813"/>
            <a:ext cx="928688" cy="35718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847" name="TextBox 34"/>
          <p:cNvSpPr txBox="1">
            <a:spLocks noChangeArrowheads="1"/>
          </p:cNvSpPr>
          <p:nvPr/>
        </p:nvSpPr>
        <p:spPr bwMode="auto">
          <a:xfrm>
            <a:off x="1000125" y="5429250"/>
            <a:ext cx="9286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1200" b="1"/>
              <a:t>оператор1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37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37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nimBg="1"/>
      <p:bldP spid="3379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4935537"/>
          </a:xfrm>
        </p:spPr>
        <p:txBody>
          <a:bodyPr/>
          <a:lstStyle/>
          <a:p>
            <a:pPr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Составить программу для решения квадратного уравнения вида 			.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Решение:</a:t>
            </a:r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1. МПЗ</a:t>
            </a:r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	</a:t>
            </a:r>
            <a:r>
              <a:rPr lang="en-US" sz="2000" dirty="0" err="1" smtClean="0"/>
              <a:t>a,b,c</a:t>
            </a:r>
            <a:r>
              <a:rPr lang="en-US" sz="2000" dirty="0" smtClean="0"/>
              <a:t> – </a:t>
            </a:r>
            <a:r>
              <a:rPr lang="ru-RU" sz="2000" dirty="0" smtClean="0"/>
              <a:t>коэффициенты</a:t>
            </a:r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000" dirty="0" smtClean="0"/>
              <a:t>	х1,х2 – корни уравнения</a:t>
            </a:r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000" dirty="0" smtClean="0"/>
              <a:t>	</a:t>
            </a:r>
            <a:r>
              <a:rPr lang="en-US" sz="2000" dirty="0" smtClean="0"/>
              <a:t>D – </a:t>
            </a:r>
            <a:r>
              <a:rPr lang="ru-RU" sz="2000" dirty="0" smtClean="0"/>
              <a:t>дискриминант				</a:t>
            </a:r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000" dirty="0" smtClean="0"/>
              <a:t>	Условие: если </a:t>
            </a:r>
            <a:r>
              <a:rPr lang="en-US" sz="2000" dirty="0" smtClean="0"/>
              <a:t>D≥0, </a:t>
            </a:r>
            <a:r>
              <a:rPr lang="ru-RU" sz="2000" dirty="0" smtClean="0"/>
              <a:t>то уравнение имеет корни,</a:t>
            </a:r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000" dirty="0" smtClean="0"/>
              <a:t>			если </a:t>
            </a:r>
            <a:r>
              <a:rPr lang="en-US" sz="2000" dirty="0" smtClean="0"/>
              <a:t>D&lt;0,</a:t>
            </a:r>
            <a:r>
              <a:rPr lang="ru-RU" sz="2000" dirty="0" smtClean="0"/>
              <a:t>то уравнение не имеет корней</a:t>
            </a:r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2. ОД</a:t>
            </a:r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	</a:t>
            </a:r>
            <a:r>
              <a:rPr lang="ru-RU" sz="2000" dirty="0" smtClean="0"/>
              <a:t>входные: </a:t>
            </a:r>
            <a:r>
              <a:rPr lang="en-US" sz="2000" dirty="0" err="1" smtClean="0"/>
              <a:t>a,b,c</a:t>
            </a:r>
            <a:endParaRPr lang="ru-RU" sz="2000" dirty="0" smtClean="0"/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000" dirty="0" smtClean="0"/>
              <a:t>	промежуточные: </a:t>
            </a:r>
            <a:r>
              <a:rPr lang="en-US" sz="2000" dirty="0" smtClean="0"/>
              <a:t>D</a:t>
            </a:r>
            <a:endParaRPr lang="ru-RU" sz="2000" dirty="0" smtClean="0"/>
          </a:p>
          <a:p>
            <a:pPr marL="566737" indent="-457200">
              <a:buFont typeface="Wingdings 3" panose="05040102010807070707" pitchFamily="18" charset="2"/>
              <a:buNone/>
              <a:defRPr/>
            </a:pPr>
            <a:r>
              <a:rPr lang="ru-RU" sz="2000" dirty="0" smtClean="0"/>
              <a:t>	выходные: х1,х2</a:t>
            </a:r>
            <a:endParaRPr lang="ru-RU" sz="2000" dirty="0"/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3500438" y="1285875"/>
          <a:ext cx="2286000" cy="642938"/>
        </p:xfrm>
        <a:graphic>
          <a:graphicData uri="http://schemas.openxmlformats.org/presentationml/2006/ole">
            <p:oleObj spid="_x0000_s4108" name="Формула" r:id="rId3" imgW="977476" imgH="203112" progId="Equation.3">
              <p:embed/>
            </p:oleObj>
          </a:graphicData>
        </a:graphic>
      </p:graphicFrame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4786313" y="2500313"/>
          <a:ext cx="1857375" cy="500062"/>
        </p:xfrm>
        <a:graphic>
          <a:graphicData uri="http://schemas.openxmlformats.org/presentationml/2006/ole">
            <p:oleObj spid="_x0000_s4109" name="Формула" r:id="rId4" imgW="825500" imgH="203200" progId="Equation.3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4572000" y="3000375"/>
          <a:ext cx="1857375" cy="787400"/>
        </p:xfrm>
        <a:graphic>
          <a:graphicData uri="http://schemas.openxmlformats.org/presentationml/2006/ole">
            <p:oleObj spid="_x0000_s4110" name="Формула" r:id="rId5" imgW="901309" imgH="431613" progId="Equation.3">
              <p:embed/>
            </p:oleObj>
          </a:graphicData>
        </a:graphic>
      </p:graphicFrame>
      <p:graphicFrame>
        <p:nvGraphicFramePr>
          <p:cNvPr id="17" name="Object 10"/>
          <p:cNvGraphicFramePr>
            <a:graphicFrameLocks noChangeAspect="1"/>
          </p:cNvGraphicFramePr>
          <p:nvPr/>
        </p:nvGraphicFramePr>
        <p:xfrm>
          <a:off x="6786563" y="3000375"/>
          <a:ext cx="1884362" cy="858838"/>
        </p:xfrm>
        <a:graphic>
          <a:graphicData uri="http://schemas.openxmlformats.org/presentationml/2006/ole">
            <p:oleObj spid="_x0000_s4111" name="Формула" r:id="rId6" imgW="914400" imgH="431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500063" y="0"/>
            <a:ext cx="80724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3. РА</a:t>
            </a:r>
          </a:p>
          <a:p>
            <a:pPr eaLnBrk="1" hangingPunct="1"/>
            <a:r>
              <a:rPr lang="ru-RU" altLang="ru-RU"/>
              <a:t>3.1 Блок-схема			3.2 Программа</a:t>
            </a:r>
          </a:p>
        </p:txBody>
      </p:sp>
      <p:sp>
        <p:nvSpPr>
          <p:cNvPr id="3" name="Овал 2"/>
          <p:cNvSpPr/>
          <p:nvPr/>
        </p:nvSpPr>
        <p:spPr>
          <a:xfrm>
            <a:off x="1571625" y="928688"/>
            <a:ext cx="142875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/>
              <a:t>начало</a:t>
            </a:r>
          </a:p>
        </p:txBody>
      </p:sp>
      <p:sp>
        <p:nvSpPr>
          <p:cNvPr id="4" name="Параллелограмм 3"/>
          <p:cNvSpPr/>
          <p:nvPr/>
        </p:nvSpPr>
        <p:spPr>
          <a:xfrm>
            <a:off x="1500188" y="1643063"/>
            <a:ext cx="1571625" cy="50006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/>
              <a:t>Ввод </a:t>
            </a:r>
            <a:r>
              <a:rPr lang="en-US" sz="1800" b="1" dirty="0" err="1"/>
              <a:t>a,b,c</a:t>
            </a:r>
            <a:endParaRPr lang="ru-RU" sz="18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2143919" y="1499394"/>
            <a:ext cx="28575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2143919" y="2285206"/>
            <a:ext cx="28575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2143919" y="2999581"/>
            <a:ext cx="28575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428750" y="2357438"/>
            <a:ext cx="1857375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/>
              <a:t>D:=b*b-4*a*c</a:t>
            </a:r>
            <a:endParaRPr lang="ru-RU" sz="1800" b="1" dirty="0"/>
          </a:p>
        </p:txBody>
      </p:sp>
      <p:sp>
        <p:nvSpPr>
          <p:cNvPr id="12" name="Ромб 11"/>
          <p:cNvSpPr/>
          <p:nvPr/>
        </p:nvSpPr>
        <p:spPr>
          <a:xfrm>
            <a:off x="1357313" y="3214688"/>
            <a:ext cx="1857375" cy="5715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/>
              <a:t>D&lt;0</a:t>
            </a:r>
            <a:endParaRPr lang="ru-RU" sz="1800" b="1" dirty="0"/>
          </a:p>
        </p:txBody>
      </p:sp>
      <p:cxnSp>
        <p:nvCxnSpPr>
          <p:cNvPr id="14" name="Соединительная линия уступом 13"/>
          <p:cNvCxnSpPr>
            <a:stCxn id="12" idx="1"/>
          </p:cNvCxnSpPr>
          <p:nvPr/>
        </p:nvCxnSpPr>
        <p:spPr>
          <a:xfrm rot="10800000" flipV="1">
            <a:off x="1000125" y="3500438"/>
            <a:ext cx="357188" cy="500062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/>
          <p:nvPr/>
        </p:nvCxnSpPr>
        <p:spPr>
          <a:xfrm>
            <a:off x="3000375" y="3500438"/>
            <a:ext cx="1071563" cy="2000250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0" y="4000500"/>
            <a:ext cx="292893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/>
              <a:t>x1:=(-</a:t>
            </a:r>
            <a:r>
              <a:rPr lang="en-US" sz="1800" b="1" dirty="0" err="1"/>
              <a:t>b+sqrt</a:t>
            </a:r>
            <a:r>
              <a:rPr lang="en-US" sz="1800" b="1" dirty="0"/>
              <a:t>(D))/(2*a)</a:t>
            </a:r>
            <a:endParaRPr lang="ru-RU" sz="18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0" y="4786313"/>
            <a:ext cx="292893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/>
              <a:t>x2:=(-b-</a:t>
            </a:r>
            <a:r>
              <a:rPr lang="en-US" sz="1800" b="1" dirty="0" err="1"/>
              <a:t>sqrt</a:t>
            </a:r>
            <a:r>
              <a:rPr lang="en-US" sz="1800" b="1" dirty="0"/>
              <a:t>(D))/(2*a)</a:t>
            </a:r>
            <a:endParaRPr lang="ru-RU" sz="1800" b="1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rot="5400000">
            <a:off x="858044" y="4642644"/>
            <a:ext cx="28575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929482" y="5428456"/>
            <a:ext cx="285750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араллелограмм 25"/>
          <p:cNvSpPr/>
          <p:nvPr/>
        </p:nvSpPr>
        <p:spPr>
          <a:xfrm>
            <a:off x="357188" y="5500688"/>
            <a:ext cx="1571625" cy="50006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/>
              <a:t>Вывод</a:t>
            </a:r>
            <a:r>
              <a:rPr lang="en-US" sz="1800" b="1" dirty="0"/>
              <a:t> x1,x2</a:t>
            </a:r>
            <a:endParaRPr lang="ru-RU" sz="1800" b="1" dirty="0"/>
          </a:p>
        </p:txBody>
      </p:sp>
      <p:sp>
        <p:nvSpPr>
          <p:cNvPr id="27" name="Параллелограмм 26"/>
          <p:cNvSpPr/>
          <p:nvPr/>
        </p:nvSpPr>
        <p:spPr>
          <a:xfrm>
            <a:off x="2857500" y="5500688"/>
            <a:ext cx="2071688" cy="50006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/>
              <a:t>Вывод</a:t>
            </a:r>
            <a:r>
              <a:rPr lang="en-US" sz="1800" b="1" dirty="0"/>
              <a:t> </a:t>
            </a:r>
            <a:r>
              <a:rPr lang="ru-RU" sz="1800" b="1" dirty="0"/>
              <a:t>корней нет</a:t>
            </a:r>
          </a:p>
        </p:txBody>
      </p:sp>
      <p:cxnSp>
        <p:nvCxnSpPr>
          <p:cNvPr id="44" name="Shape 43"/>
          <p:cNvCxnSpPr/>
          <p:nvPr/>
        </p:nvCxnSpPr>
        <p:spPr>
          <a:xfrm rot="5400000">
            <a:off x="2379663" y="4549775"/>
            <a:ext cx="285750" cy="2901950"/>
          </a:xfrm>
          <a:prstGeom prst="bentConnector2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929482" y="6142831"/>
            <a:ext cx="285750" cy="15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5400000">
            <a:off x="2213769" y="6285706"/>
            <a:ext cx="28575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/>
          <p:nvPr/>
        </p:nvSpPr>
        <p:spPr>
          <a:xfrm>
            <a:off x="1571625" y="6357938"/>
            <a:ext cx="142875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/>
              <a:t>конец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643438" y="1000125"/>
            <a:ext cx="4500562" cy="584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US" sz="2000" b="1" dirty="0">
                <a:latin typeface="Lucida Sans Unicode" pitchFamily="34" charset="0"/>
              </a:rPr>
              <a:t>Program  P1</a:t>
            </a:r>
            <a:r>
              <a:rPr lang="en-US" sz="2000" dirty="0">
                <a:latin typeface="Lucida Sans Unicode" pitchFamily="34" charset="0"/>
              </a:rPr>
              <a:t>;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US" sz="2000" b="1" dirty="0" err="1">
                <a:latin typeface="Lucida Sans Unicode" pitchFamily="34" charset="0"/>
              </a:rPr>
              <a:t>Var</a:t>
            </a:r>
            <a:r>
              <a:rPr lang="en-US" sz="2000" b="1" dirty="0">
                <a:latin typeface="Lucida Sans Unicode" pitchFamily="34" charset="0"/>
              </a:rPr>
              <a:t>  </a:t>
            </a:r>
            <a:r>
              <a:rPr lang="en-US" sz="2000" dirty="0">
                <a:latin typeface="Lucida Sans Unicode" pitchFamily="34" charset="0"/>
              </a:rPr>
              <a:t>a,b,c,D,x1,x2</a:t>
            </a:r>
            <a:r>
              <a:rPr lang="en-US" sz="2000" b="1" dirty="0">
                <a:latin typeface="Lucida Sans Unicode" pitchFamily="34" charset="0"/>
              </a:rPr>
              <a:t>: real</a:t>
            </a:r>
            <a:r>
              <a:rPr lang="ru-RU" sz="2000" dirty="0">
                <a:latin typeface="Lucida Sans Unicode" pitchFamily="34" charset="0"/>
              </a:rPr>
              <a:t>;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US" sz="2000" b="1" dirty="0">
                <a:latin typeface="Lucida Sans Unicode" pitchFamily="34" charset="0"/>
              </a:rPr>
              <a:t>Begin </a:t>
            </a:r>
            <a:endParaRPr lang="ru-RU" sz="2000" b="1" dirty="0">
              <a:latin typeface="Lucida Sans Unicode" pitchFamily="34" charset="0"/>
            </a:endParaRP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ru-RU" sz="2000" b="1" dirty="0">
                <a:latin typeface="Lucida Sans Unicode" pitchFamily="34" charset="0"/>
              </a:rPr>
              <a:t>	</a:t>
            </a:r>
            <a:r>
              <a:rPr lang="en-US" sz="2000" b="1" dirty="0" err="1">
                <a:latin typeface="Lucida Sans Unicode" pitchFamily="34" charset="0"/>
              </a:rPr>
              <a:t>Writeln</a:t>
            </a:r>
            <a:r>
              <a:rPr lang="en-US" sz="2000" b="1" dirty="0">
                <a:latin typeface="Lucida Sans Unicode" pitchFamily="34" charset="0"/>
              </a:rPr>
              <a:t> </a:t>
            </a:r>
            <a:r>
              <a:rPr lang="en-US" sz="2000" dirty="0">
                <a:latin typeface="Lucida Sans Unicode" pitchFamily="34" charset="0"/>
              </a:rPr>
              <a:t>(‘</a:t>
            </a:r>
            <a:r>
              <a:rPr lang="ru-RU" sz="2000" dirty="0">
                <a:latin typeface="Lucida Sans Unicode" pitchFamily="34" charset="0"/>
              </a:rPr>
              <a:t>ввести  </a:t>
            </a:r>
            <a:r>
              <a:rPr lang="en-US" sz="2000" dirty="0" err="1">
                <a:latin typeface="Lucida Sans Unicode" pitchFamily="34" charset="0"/>
              </a:rPr>
              <a:t>a,b,c</a:t>
            </a:r>
            <a:r>
              <a:rPr lang="ru-RU" sz="2000" dirty="0">
                <a:latin typeface="Lucida Sans Unicode" pitchFamily="34" charset="0"/>
              </a:rPr>
              <a:t>‘);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US" sz="2000" b="1" dirty="0">
                <a:latin typeface="Lucida Sans Unicode" pitchFamily="34" charset="0"/>
              </a:rPr>
              <a:t>	</a:t>
            </a:r>
            <a:r>
              <a:rPr lang="en-US" sz="2000" b="1" dirty="0" err="1">
                <a:latin typeface="Lucida Sans Unicode" pitchFamily="34" charset="0"/>
              </a:rPr>
              <a:t>Readln</a:t>
            </a:r>
            <a:r>
              <a:rPr lang="en-US" sz="2000" b="1" dirty="0">
                <a:latin typeface="Lucida Sans Unicode" pitchFamily="34" charset="0"/>
              </a:rPr>
              <a:t> </a:t>
            </a:r>
            <a:r>
              <a:rPr lang="en-US" sz="2000" dirty="0">
                <a:latin typeface="Lucida Sans Unicode" pitchFamily="34" charset="0"/>
              </a:rPr>
              <a:t>(</a:t>
            </a:r>
            <a:r>
              <a:rPr lang="en-US" sz="2000" dirty="0" err="1">
                <a:latin typeface="Lucida Sans Unicode" pitchFamily="34" charset="0"/>
              </a:rPr>
              <a:t>a,b,c</a:t>
            </a:r>
            <a:r>
              <a:rPr lang="en-US" sz="2000" dirty="0">
                <a:latin typeface="Lucida Sans Unicode" pitchFamily="34" charset="0"/>
              </a:rPr>
              <a:t>);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000" dirty="0">
                <a:latin typeface="Lucida Sans Unicode" pitchFamily="34" charset="0"/>
              </a:rPr>
              <a:t>	</a:t>
            </a:r>
            <a:r>
              <a:rPr lang="en-US" sz="2000" b="1" dirty="0"/>
              <a:t>D:=b*b-4*a*c</a:t>
            </a:r>
            <a:r>
              <a:rPr lang="en-US" sz="2000" dirty="0">
                <a:latin typeface="Lucida Sans Unicode" pitchFamily="34" charset="0"/>
              </a:rPr>
              <a:t>;</a:t>
            </a:r>
            <a:endParaRPr lang="ru-RU" sz="2000" dirty="0">
              <a:latin typeface="Lucida Sans Unicode" pitchFamily="34" charset="0"/>
            </a:endParaRP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</a:rPr>
              <a:t>  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</a:rPr>
              <a:t>if </a:t>
            </a:r>
            <a:r>
              <a:rPr lang="en-US" sz="2000" b="1" dirty="0">
                <a:latin typeface="Lucida Sans Unicode" pitchFamily="34" charset="0"/>
              </a:rPr>
              <a:t>	</a:t>
            </a:r>
            <a:r>
              <a:rPr lang="en-US" sz="2000" b="1" dirty="0"/>
              <a:t>D&lt;0	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then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000" b="1" dirty="0">
                <a:latin typeface="Lucida Sans Unicode" pitchFamily="34" charset="0"/>
              </a:rPr>
              <a:t>	</a:t>
            </a:r>
            <a:r>
              <a:rPr lang="en-US" sz="2000" b="1" dirty="0" err="1">
                <a:latin typeface="Lucida Sans Unicode" pitchFamily="34" charset="0"/>
              </a:rPr>
              <a:t>Writeln</a:t>
            </a:r>
            <a:r>
              <a:rPr lang="en-US" sz="2000" b="1" dirty="0">
                <a:latin typeface="Lucida Sans Unicode" pitchFamily="34" charset="0"/>
              </a:rPr>
              <a:t> </a:t>
            </a:r>
            <a:r>
              <a:rPr lang="en-US" sz="2000" dirty="0">
                <a:latin typeface="Lucida Sans Unicode" pitchFamily="34" charset="0"/>
              </a:rPr>
              <a:t>(‘</a:t>
            </a:r>
            <a:r>
              <a:rPr lang="ru-RU" sz="2000" dirty="0">
                <a:latin typeface="Lucida Sans Unicode" pitchFamily="34" charset="0"/>
              </a:rPr>
              <a:t>ответ </a:t>
            </a:r>
            <a:r>
              <a:rPr lang="en-US" sz="2000" dirty="0">
                <a:latin typeface="Lucida Sans Unicode" pitchFamily="34" charset="0"/>
              </a:rPr>
              <a:t>: </a:t>
            </a:r>
            <a:r>
              <a:rPr lang="ru-RU" sz="2000" dirty="0">
                <a:latin typeface="Lucida Sans Unicode" pitchFamily="34" charset="0"/>
              </a:rPr>
              <a:t>корней нет</a:t>
            </a:r>
            <a:r>
              <a:rPr lang="en-US" sz="2000" dirty="0">
                <a:latin typeface="Lucida Sans Unicode" pitchFamily="34" charset="0"/>
              </a:rPr>
              <a:t>’</a:t>
            </a:r>
            <a:r>
              <a:rPr lang="ru-RU" sz="2000" dirty="0">
                <a:latin typeface="Lucida Sans Unicode" pitchFamily="34" charset="0"/>
              </a:rPr>
              <a:t>)</a:t>
            </a:r>
            <a:endParaRPr lang="en-US" sz="2000" dirty="0">
              <a:latin typeface="Lucida Sans Unicode" pitchFamily="34" charset="0"/>
            </a:endParaRP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000" dirty="0">
                <a:latin typeface="Lucida Sans Unicode" pitchFamily="34" charset="0"/>
              </a:rPr>
              <a:t>	</a:t>
            </a:r>
            <a:r>
              <a:rPr lang="en-US" sz="2000" b="1" dirty="0">
                <a:latin typeface="Lucida Sans Unicode" pitchFamily="34" charset="0"/>
              </a:rPr>
              <a:t>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Lucida Sans Unicode" pitchFamily="34" charset="0"/>
              </a:rPr>
              <a:t>else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000" b="1" dirty="0">
                <a:latin typeface="Lucida Sans Unicode" pitchFamily="34" charset="0"/>
              </a:rPr>
              <a:t>	    </a:t>
            </a:r>
            <a:r>
              <a:rPr lang="en-US" sz="1800" b="1" dirty="0">
                <a:latin typeface="Lucida Sans Unicode" pitchFamily="34" charset="0"/>
              </a:rPr>
              <a:t>Begin</a:t>
            </a:r>
            <a:r>
              <a:rPr lang="en-US" sz="2000" b="1" dirty="0">
                <a:latin typeface="Lucida Sans Unicode" pitchFamily="34" charset="0"/>
              </a:rPr>
              <a:t> </a:t>
            </a:r>
            <a:r>
              <a:rPr lang="en-US" sz="2000" b="1" dirty="0"/>
              <a:t>x1:=(-</a:t>
            </a:r>
            <a:r>
              <a:rPr lang="en-US" sz="2000" b="1" dirty="0" err="1"/>
              <a:t>b+sqrt</a:t>
            </a:r>
            <a:r>
              <a:rPr lang="en-US" sz="2000" b="1" dirty="0"/>
              <a:t>(D))/(2*a);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000" b="1" dirty="0">
                <a:latin typeface="Lucida Sans Unicode" pitchFamily="34" charset="0"/>
              </a:rPr>
              <a:t>		       </a:t>
            </a:r>
            <a:r>
              <a:rPr lang="en-US" sz="2000" b="1" dirty="0"/>
              <a:t>x2:=(-b-</a:t>
            </a:r>
            <a:r>
              <a:rPr lang="en-US" sz="2000" b="1" dirty="0" err="1"/>
              <a:t>sqrt</a:t>
            </a:r>
            <a:r>
              <a:rPr lang="en-US" sz="2000" b="1" dirty="0"/>
              <a:t>(D))/(2*a);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000" dirty="0">
                <a:latin typeface="Lucida Sans Unicode" pitchFamily="34" charset="0"/>
              </a:rPr>
              <a:t>        </a:t>
            </a:r>
            <a:r>
              <a:rPr lang="en-US" sz="1800" b="1" dirty="0" err="1">
                <a:latin typeface="Lucida Sans Unicode" pitchFamily="34" charset="0"/>
              </a:rPr>
              <a:t>Writeln</a:t>
            </a:r>
            <a:r>
              <a:rPr lang="en-US" sz="1800" b="1" dirty="0">
                <a:latin typeface="Lucida Sans Unicode" pitchFamily="34" charset="0"/>
              </a:rPr>
              <a:t> </a:t>
            </a:r>
            <a:r>
              <a:rPr lang="en-US" sz="1800" dirty="0">
                <a:latin typeface="Lucida Sans Unicode" pitchFamily="34" charset="0"/>
              </a:rPr>
              <a:t>(‘</a:t>
            </a:r>
            <a:r>
              <a:rPr lang="ru-RU" sz="1800" dirty="0">
                <a:latin typeface="Lucida Sans Unicode" pitchFamily="34" charset="0"/>
              </a:rPr>
              <a:t>Ответ:х1</a:t>
            </a:r>
            <a:r>
              <a:rPr lang="en-US" sz="1800" dirty="0">
                <a:latin typeface="Lucida Sans Unicode" pitchFamily="34" charset="0"/>
              </a:rPr>
              <a:t>=</a:t>
            </a:r>
            <a:r>
              <a:rPr lang="ru-RU" sz="1800" dirty="0">
                <a:latin typeface="Lucida Sans Unicode" pitchFamily="34" charset="0"/>
              </a:rPr>
              <a:t>‘, х1:0:2);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ru-RU" sz="1800" b="1" dirty="0">
                <a:latin typeface="Lucida Sans Unicode" pitchFamily="34" charset="0"/>
              </a:rPr>
              <a:t>	   </a:t>
            </a:r>
            <a:r>
              <a:rPr lang="en-US" sz="1800" b="1" dirty="0">
                <a:latin typeface="Lucida Sans Unicode" pitchFamily="34" charset="0"/>
              </a:rPr>
              <a:t>  </a:t>
            </a:r>
            <a:r>
              <a:rPr lang="en-US" sz="1800" b="1" dirty="0" err="1">
                <a:latin typeface="Lucida Sans Unicode" pitchFamily="34" charset="0"/>
              </a:rPr>
              <a:t>Writeln</a:t>
            </a:r>
            <a:r>
              <a:rPr lang="en-US" sz="1800" b="1" dirty="0">
                <a:latin typeface="Lucida Sans Unicode" pitchFamily="34" charset="0"/>
              </a:rPr>
              <a:t> </a:t>
            </a:r>
            <a:r>
              <a:rPr lang="en-US" sz="2000" dirty="0">
                <a:latin typeface="Lucida Sans Unicode" pitchFamily="34" charset="0"/>
              </a:rPr>
              <a:t>(‘</a:t>
            </a:r>
            <a:r>
              <a:rPr lang="ru-RU" sz="2000" dirty="0">
                <a:latin typeface="Lucida Sans Unicode" pitchFamily="34" charset="0"/>
              </a:rPr>
              <a:t>х2</a:t>
            </a:r>
            <a:r>
              <a:rPr lang="en-US" sz="2000" dirty="0">
                <a:latin typeface="Lucida Sans Unicode" pitchFamily="34" charset="0"/>
              </a:rPr>
              <a:t>=</a:t>
            </a:r>
            <a:r>
              <a:rPr lang="ru-RU" sz="2000" dirty="0">
                <a:latin typeface="Lucida Sans Unicode" pitchFamily="34" charset="0"/>
              </a:rPr>
              <a:t>‘, х2:0:2);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000" b="1" dirty="0">
                <a:latin typeface="Lucida Sans Unicode" pitchFamily="34" charset="0"/>
              </a:rPr>
              <a:t>		</a:t>
            </a:r>
            <a:r>
              <a:rPr lang="en-US" sz="1800" b="1" dirty="0">
                <a:latin typeface="Lucida Sans Unicode" pitchFamily="34" charset="0"/>
              </a:rPr>
              <a:t>End</a:t>
            </a:r>
            <a:r>
              <a:rPr lang="en-US" sz="2000" b="1" dirty="0">
                <a:latin typeface="Lucida Sans Unicode" pitchFamily="34" charset="0"/>
              </a:rPr>
              <a:t>;</a:t>
            </a:r>
            <a:endParaRPr lang="ru-RU" sz="2000" b="1" dirty="0">
              <a:latin typeface="Lucida Sans Unicode" pitchFamily="34" charset="0"/>
            </a:endParaRP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US" sz="2000" b="1" dirty="0">
                <a:latin typeface="Lucida Sans Unicode" pitchFamily="34" charset="0"/>
              </a:rPr>
              <a:t>	</a:t>
            </a:r>
            <a:r>
              <a:rPr lang="en-US" sz="2000" b="1" dirty="0" err="1">
                <a:latin typeface="Lucida Sans Unicode" pitchFamily="34" charset="0"/>
              </a:rPr>
              <a:t>Readln</a:t>
            </a:r>
            <a:r>
              <a:rPr lang="en-US" sz="2000" b="1" dirty="0">
                <a:latin typeface="Lucida Sans Unicode" pitchFamily="34" charset="0"/>
              </a:rPr>
              <a:t> </a:t>
            </a:r>
            <a:r>
              <a:rPr lang="en-US" sz="2000" dirty="0">
                <a:latin typeface="Lucida Sans Unicode" pitchFamily="34" charset="0"/>
              </a:rPr>
              <a:t>;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US" sz="2000" b="1" dirty="0">
                <a:latin typeface="Lucida Sans Unicode" pitchFamily="34" charset="0"/>
              </a:rPr>
              <a:t>End.</a:t>
            </a:r>
            <a:r>
              <a:rPr lang="ru-RU" sz="2000" dirty="0">
                <a:latin typeface="Lucida Sans Unicode" pitchFamily="34" charset="0"/>
              </a:rPr>
              <a:t> </a:t>
            </a:r>
          </a:p>
        </p:txBody>
      </p:sp>
      <p:sp>
        <p:nvSpPr>
          <p:cNvPr id="35863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86500"/>
            <a:ext cx="684212" cy="5715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3286125" y="3000375"/>
            <a:ext cx="50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да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714375" y="3000375"/>
            <a:ext cx="642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4" dur="2000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7" dur="2000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3000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9" dur="2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0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1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5" dur="2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2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7" dur="2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8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3" dur="2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4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5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2" grpId="0" animBg="1"/>
      <p:bldP spid="20" grpId="0" animBg="1"/>
      <p:bldP spid="22" grpId="0" animBg="1"/>
      <p:bldP spid="26" grpId="0" animBg="1"/>
      <p:bldP spid="27" grpId="0" animBg="1"/>
      <p:bldP spid="54" grpId="0" animBg="1"/>
      <p:bldP spid="6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1071538" y="274638"/>
            <a:ext cx="6658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Циклические алгоритмы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38" y="1571625"/>
            <a:ext cx="757237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Цикл</a:t>
            </a:r>
            <a:r>
              <a:rPr lang="ru-RU" b="1" dirty="0"/>
              <a:t> – это многократное повторение выполнение последовательности действий по некоторому условию.</a:t>
            </a:r>
          </a:p>
          <a:p>
            <a:pPr>
              <a:defRPr/>
            </a:pPr>
            <a:endParaRPr lang="ru-RU" b="1" dirty="0"/>
          </a:p>
          <a:p>
            <a:pPr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Существует три типа циклов: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b="1" dirty="0"/>
              <a:t>Цикл с предусловием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b="1" dirty="0"/>
              <a:t>Цикл с постусловием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b="1" dirty="0"/>
              <a:t>Цикл с параметром</a:t>
            </a:r>
          </a:p>
          <a:p>
            <a:pPr marL="457200" indent="-457200">
              <a:defRPr/>
            </a:pPr>
            <a:endParaRPr lang="ru-RU" dirty="0"/>
          </a:p>
        </p:txBody>
      </p:sp>
      <p:pic>
        <p:nvPicPr>
          <p:cNvPr id="6" name="Picture 22" descr="j02991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2500313"/>
            <a:ext cx="3024188" cy="409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4438"/>
            <a:ext cx="8229600" cy="4792662"/>
          </a:xfrm>
          <a:ln w="28575"/>
        </p:spPr>
        <p:txBody>
          <a:bodyPr/>
          <a:lstStyle/>
          <a:p>
            <a:pPr eaLnBrk="1" hangingPunct="1">
              <a:buFont typeface="Wingdings 3" panose="05040102010807070707" pitchFamily="18" charset="2"/>
              <a:buNone/>
              <a:defRPr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Цикл «ПОКА» </a:t>
            </a:r>
            <a:r>
              <a:rPr lang="ru-RU" sz="2400" dirty="0" smtClean="0"/>
              <a:t>– это цикл выполнение которого повторяется, пока истинно условие цикла.</a:t>
            </a:r>
          </a:p>
          <a:p>
            <a:pPr>
              <a:defRPr/>
            </a:pP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</a:rPr>
              <a:t>На естественном языке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</a:rPr>
              <a:t>На языке блок-схем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ru-RU" sz="1800" b="1" dirty="0" smtClean="0"/>
              <a:t>ПОКА</a:t>
            </a:r>
            <a:r>
              <a:rPr lang="ru-RU" sz="1800" dirty="0" smtClean="0"/>
              <a:t> </a:t>
            </a:r>
            <a:r>
              <a:rPr lang="en-US" sz="1800" dirty="0" smtClean="0"/>
              <a:t>&lt;</a:t>
            </a:r>
            <a:r>
              <a:rPr lang="ru-RU" sz="1800" dirty="0" smtClean="0"/>
              <a:t>условие</a:t>
            </a:r>
            <a:r>
              <a:rPr lang="en-US" sz="1800" dirty="0" smtClean="0"/>
              <a:t>&gt;</a:t>
            </a:r>
            <a:r>
              <a:rPr lang="ru-RU" sz="1800" dirty="0" smtClean="0"/>
              <a:t> </a:t>
            </a:r>
            <a:r>
              <a:rPr lang="ru-RU" sz="1800" b="1" dirty="0" smtClean="0"/>
              <a:t>ПОВТОРЯТЬ</a:t>
            </a:r>
            <a:endParaRPr lang="ru-RU" sz="1800" dirty="0" smtClean="0"/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en-US" sz="1800" b="1" dirty="0" smtClean="0"/>
              <a:t>	</a:t>
            </a:r>
            <a:r>
              <a:rPr lang="ru-RU" sz="1800" b="1" dirty="0" smtClean="0"/>
              <a:t>НЦ</a:t>
            </a:r>
            <a:r>
              <a:rPr lang="ru-RU" sz="1800" dirty="0" smtClean="0"/>
              <a:t> 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ru-RU" sz="1800" dirty="0" smtClean="0"/>
              <a:t>		</a:t>
            </a:r>
            <a:r>
              <a:rPr lang="en-US" sz="1800" dirty="0" smtClean="0"/>
              <a:t>&lt;</a:t>
            </a:r>
            <a:r>
              <a:rPr lang="ru-RU" sz="1800" dirty="0" smtClean="0"/>
              <a:t>тело цикла</a:t>
            </a:r>
            <a:r>
              <a:rPr lang="en-US" sz="1800" dirty="0" smtClean="0"/>
              <a:t>&gt;</a:t>
            </a:r>
            <a:endParaRPr lang="ru-RU" sz="1800" dirty="0" smtClean="0"/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en-US" sz="1800" b="1" dirty="0" smtClean="0"/>
              <a:t>	</a:t>
            </a:r>
            <a:r>
              <a:rPr lang="ru-RU" sz="1800" b="1" dirty="0" smtClean="0"/>
              <a:t>КЦ</a:t>
            </a:r>
            <a:endParaRPr lang="en-US" sz="1800" b="1" dirty="0" smtClean="0"/>
          </a:p>
          <a:p>
            <a:pPr>
              <a:buFont typeface="Wingdings 3" panose="05040102010807070707" pitchFamily="18" charset="2"/>
              <a:buNone/>
              <a:defRPr/>
            </a:pPr>
            <a:endParaRPr lang="ru-RU" sz="1800" b="1" dirty="0" smtClean="0"/>
          </a:p>
          <a:p>
            <a:pPr>
              <a:defRPr/>
            </a:pP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</a:rPr>
              <a:t>На языке программирования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en-US" sz="1800" b="1" dirty="0" err="1" smtClean="0"/>
              <a:t>whiIe</a:t>
            </a:r>
            <a:r>
              <a:rPr lang="ru-RU" sz="1800" dirty="0" smtClean="0"/>
              <a:t> </a:t>
            </a:r>
            <a:r>
              <a:rPr lang="en-US" sz="1800" dirty="0" smtClean="0"/>
              <a:t>&lt;</a:t>
            </a:r>
            <a:r>
              <a:rPr lang="ru-RU" sz="1800" dirty="0" smtClean="0"/>
              <a:t>логическое выражение</a:t>
            </a:r>
            <a:r>
              <a:rPr lang="en-US" sz="1800" dirty="0" smtClean="0"/>
              <a:t>&gt; </a:t>
            </a:r>
            <a:r>
              <a:rPr lang="en-US" sz="1800" b="1" dirty="0" smtClean="0"/>
              <a:t>do</a:t>
            </a:r>
            <a:endParaRPr lang="ru-RU" sz="1800" b="1" dirty="0" smtClean="0"/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en-US" sz="1800" b="1" dirty="0" smtClean="0"/>
              <a:t>	Begin</a:t>
            </a:r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en-US" sz="1800" dirty="0" smtClean="0"/>
              <a:t>		&lt; </a:t>
            </a:r>
            <a:r>
              <a:rPr lang="ru-RU" sz="1800" dirty="0" smtClean="0"/>
              <a:t>тело цикла </a:t>
            </a:r>
            <a:r>
              <a:rPr lang="en-US" sz="1800" dirty="0" smtClean="0"/>
              <a:t>&gt;</a:t>
            </a:r>
            <a:endParaRPr lang="ru-RU" sz="1800" dirty="0" smtClean="0"/>
          </a:p>
          <a:p>
            <a:pPr>
              <a:buFont typeface="Wingdings 3" panose="05040102010807070707" pitchFamily="18" charset="2"/>
              <a:buNone/>
              <a:defRPr/>
            </a:pPr>
            <a:r>
              <a:rPr lang="en-US" sz="1800" b="1" dirty="0" smtClean="0"/>
              <a:t>	end;</a:t>
            </a:r>
            <a:endParaRPr lang="ru-RU" sz="1800" b="1" dirty="0" smtClean="0"/>
          </a:p>
          <a:p>
            <a:pPr eaLnBrk="1" hangingPunct="1">
              <a:buFont typeface="Wingdings 3" panose="05040102010807070707" pitchFamily="18" charset="2"/>
              <a:buNone/>
              <a:defRPr/>
            </a:pPr>
            <a:endParaRPr lang="ru-RU" sz="2400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/>
              <a:t>Цикл с предусловием</a:t>
            </a:r>
            <a:endParaRPr lang="ru-RU" sz="4400" dirty="0"/>
          </a:p>
        </p:txBody>
      </p:sp>
      <p:sp>
        <p:nvSpPr>
          <p:cNvPr id="5" name="Ромб 4"/>
          <p:cNvSpPr/>
          <p:nvPr/>
        </p:nvSpPr>
        <p:spPr>
          <a:xfrm>
            <a:off x="6072188" y="2643188"/>
            <a:ext cx="1428750" cy="500062"/>
          </a:xfrm>
          <a:prstGeom prst="diamon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43625" y="3500438"/>
            <a:ext cx="1285875" cy="4286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894" name="TextBox 31"/>
          <p:cNvSpPr txBox="1">
            <a:spLocks noChangeArrowheads="1"/>
          </p:cNvSpPr>
          <p:nvPr/>
        </p:nvSpPr>
        <p:spPr bwMode="auto">
          <a:xfrm>
            <a:off x="6357938" y="2714625"/>
            <a:ext cx="785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1200" b="1"/>
              <a:t>условие</a:t>
            </a:r>
          </a:p>
        </p:txBody>
      </p:sp>
      <p:sp>
        <p:nvSpPr>
          <p:cNvPr id="37895" name="TextBox 31"/>
          <p:cNvSpPr txBox="1">
            <a:spLocks noChangeArrowheads="1"/>
          </p:cNvSpPr>
          <p:nvPr/>
        </p:nvSpPr>
        <p:spPr bwMode="auto">
          <a:xfrm>
            <a:off x="6143625" y="3571875"/>
            <a:ext cx="1285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1200" b="1"/>
              <a:t>Тело цикла</a:t>
            </a:r>
          </a:p>
        </p:txBody>
      </p:sp>
      <p:cxnSp>
        <p:nvCxnSpPr>
          <p:cNvPr id="10" name="Прямая со стрелкой 9"/>
          <p:cNvCxnSpPr>
            <a:endCxn id="5" idx="0"/>
          </p:cNvCxnSpPr>
          <p:nvPr/>
        </p:nvCxnSpPr>
        <p:spPr>
          <a:xfrm rot="5400000">
            <a:off x="6607969" y="2464594"/>
            <a:ext cx="35718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6607969" y="3321844"/>
            <a:ext cx="35718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6" idx="2"/>
          </p:cNvCxnSpPr>
          <p:nvPr/>
        </p:nvCxnSpPr>
        <p:spPr>
          <a:xfrm rot="5400000">
            <a:off x="6644482" y="4072731"/>
            <a:ext cx="285750" cy="15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10800000">
            <a:off x="5786438" y="4214813"/>
            <a:ext cx="1000125" cy="15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5400000" flipH="1" flipV="1">
            <a:off x="4893469" y="3321844"/>
            <a:ext cx="1787525" cy="15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5786438" y="2428875"/>
            <a:ext cx="1000125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hape 107"/>
          <p:cNvCxnSpPr/>
          <p:nvPr/>
        </p:nvCxnSpPr>
        <p:spPr>
          <a:xfrm flipH="1">
            <a:off x="6786563" y="2857500"/>
            <a:ext cx="571500" cy="2108200"/>
          </a:xfrm>
          <a:prstGeom prst="bentConnector4">
            <a:avLst>
              <a:gd name="adj1" fmla="val -84591"/>
              <a:gd name="adj2" fmla="val 7513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03" name="TextBox 116"/>
          <p:cNvSpPr txBox="1">
            <a:spLocks noChangeArrowheads="1"/>
          </p:cNvSpPr>
          <p:nvPr/>
        </p:nvSpPr>
        <p:spPr bwMode="auto">
          <a:xfrm>
            <a:off x="7286625" y="2500313"/>
            <a:ext cx="857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нет</a:t>
            </a:r>
          </a:p>
        </p:txBody>
      </p:sp>
      <p:sp>
        <p:nvSpPr>
          <p:cNvPr id="37904" name="TextBox 117"/>
          <p:cNvSpPr txBox="1">
            <a:spLocks noChangeArrowheads="1"/>
          </p:cNvSpPr>
          <p:nvPr/>
        </p:nvSpPr>
        <p:spPr bwMode="auto">
          <a:xfrm>
            <a:off x="6858000" y="3071813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/>
              <a:t>да</a:t>
            </a:r>
          </a:p>
        </p:txBody>
      </p:sp>
      <p:cxnSp>
        <p:nvCxnSpPr>
          <p:cNvPr id="121" name="Прямая соединительная линия 120"/>
          <p:cNvCxnSpPr/>
          <p:nvPr/>
        </p:nvCxnSpPr>
        <p:spPr>
          <a:xfrm rot="5400000">
            <a:off x="6644482" y="4071144"/>
            <a:ext cx="285750" cy="15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37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37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5" y="1071563"/>
            <a:ext cx="8143875" cy="42783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Цикл «ДО» </a:t>
            </a:r>
            <a:r>
              <a:rPr lang="ru-RU" dirty="0">
                <a:latin typeface="Lucida Sans Unicode" pitchFamily="34" charset="0"/>
                <a:cs typeface="Lucida Sans Unicode" pitchFamily="34" charset="0"/>
              </a:rPr>
              <a:t>– это цикл выполнение которого заканчивается, когда условие цикла становится истинно.</a:t>
            </a:r>
          </a:p>
          <a:p>
            <a:pPr>
              <a:defRPr/>
            </a:pPr>
            <a:endParaRPr lang="en-US" sz="2000" dirty="0">
              <a:solidFill>
                <a:schemeClr val="accent4">
                  <a:lumMod val="7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На естественном языке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	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На языке блок-схем</a:t>
            </a:r>
          </a:p>
          <a:p>
            <a:pPr>
              <a:defRPr/>
            </a:pPr>
            <a:r>
              <a:rPr lang="ru-RU" sz="2000" b="1" dirty="0">
                <a:latin typeface="Lucida Sans Unicode" pitchFamily="34" charset="0"/>
                <a:cs typeface="Lucida Sans Unicode" pitchFamily="34" charset="0"/>
              </a:rPr>
              <a:t>ПОВТОРЯТЬ </a:t>
            </a:r>
          </a:p>
          <a:p>
            <a:pPr>
              <a:defRPr/>
            </a:pPr>
            <a:r>
              <a:rPr lang="en-US" sz="2000" b="1" dirty="0">
                <a:latin typeface="Lucida Sans Unicode" pitchFamily="34" charset="0"/>
                <a:cs typeface="Lucida Sans Unicode" pitchFamily="34" charset="0"/>
              </a:rPr>
              <a:t>	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&lt;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тело цикла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&gt;</a:t>
            </a:r>
            <a:endParaRPr lang="ru-RU" sz="2000" dirty="0"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r>
              <a:rPr lang="ru-RU" sz="2000" b="1" dirty="0">
                <a:latin typeface="Lucida Sans Unicode" pitchFamily="34" charset="0"/>
                <a:cs typeface="Lucida Sans Unicode" pitchFamily="34" charset="0"/>
              </a:rPr>
              <a:t>ДО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&lt;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условие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&gt;</a:t>
            </a:r>
            <a:endParaRPr lang="ru-RU" sz="2000" dirty="0"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endParaRPr lang="ru-RU" sz="2000" b="1" dirty="0"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На языке программирования			   </a:t>
            </a:r>
            <a:r>
              <a:rPr lang="ru-RU" sz="2000" dirty="0"/>
              <a:t>да</a:t>
            </a:r>
          </a:p>
          <a:p>
            <a:pPr>
              <a:defRPr/>
            </a:pPr>
            <a:r>
              <a:rPr lang="en-US" sz="2000" b="1" dirty="0">
                <a:latin typeface="Lucida Sans Unicode" pitchFamily="34" charset="0"/>
                <a:cs typeface="Lucida Sans Unicode" pitchFamily="34" charset="0"/>
              </a:rPr>
              <a:t>Repeat 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&lt; 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тело цикла 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&gt;</a:t>
            </a:r>
            <a:endParaRPr lang="ru-RU" sz="2000" dirty="0"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000" b="1" dirty="0" err="1">
                <a:latin typeface="Lucida Sans Unicode" pitchFamily="34" charset="0"/>
                <a:cs typeface="Lucida Sans Unicode" pitchFamily="34" charset="0"/>
              </a:rPr>
              <a:t>untiI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&lt;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логическое выражение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&gt; 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		    </a:t>
            </a:r>
            <a:r>
              <a:rPr lang="ru-RU" sz="2000" dirty="0"/>
              <a:t>нет</a:t>
            </a:r>
          </a:p>
          <a:p>
            <a:pPr>
              <a:defRPr/>
            </a:pPr>
            <a:endParaRPr lang="ru-RU" sz="2000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8915" name="Прямоугольник 4"/>
          <p:cNvSpPr>
            <a:spLocks noChangeArrowheads="1"/>
          </p:cNvSpPr>
          <p:nvPr/>
        </p:nvSpPr>
        <p:spPr bwMode="auto">
          <a:xfrm>
            <a:off x="1500188" y="428625"/>
            <a:ext cx="6611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4000" b="1">
                <a:latin typeface="Lucida Sans Unicode" panose="020B0602030504020204" pitchFamily="34" charset="0"/>
                <a:cs typeface="Lucida Sans Unicode" panose="020B0602030504020204" pitchFamily="34" charset="0"/>
              </a:rPr>
              <a:t>Цикл с постусловием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72125" y="3214688"/>
            <a:ext cx="1500188" cy="4286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Тело цикла</a:t>
            </a:r>
          </a:p>
        </p:txBody>
      </p:sp>
      <p:sp>
        <p:nvSpPr>
          <p:cNvPr id="8" name="Ромб 7"/>
          <p:cNvSpPr/>
          <p:nvPr/>
        </p:nvSpPr>
        <p:spPr>
          <a:xfrm>
            <a:off x="5500688" y="4000500"/>
            <a:ext cx="1571625" cy="500063"/>
          </a:xfrm>
          <a:prstGeom prst="diamon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условие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6107906" y="3036094"/>
            <a:ext cx="35718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6107906" y="3821907"/>
            <a:ext cx="357187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6144419" y="4642644"/>
            <a:ext cx="28575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5286375" y="4786313"/>
            <a:ext cx="1000125" cy="15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4394200" y="3892550"/>
            <a:ext cx="17859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286375" y="3000375"/>
            <a:ext cx="1000125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hape 15"/>
          <p:cNvCxnSpPr/>
          <p:nvPr/>
        </p:nvCxnSpPr>
        <p:spPr>
          <a:xfrm flipH="1">
            <a:off x="6500813" y="4286250"/>
            <a:ext cx="571500" cy="2108200"/>
          </a:xfrm>
          <a:prstGeom prst="bentConnector4">
            <a:avLst>
              <a:gd name="adj1" fmla="val -84591"/>
              <a:gd name="adj2" fmla="val 39572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1214438" y="214313"/>
            <a:ext cx="6000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4000">
                <a:latin typeface="Lucida Console" panose="020B0609040504020204" pitchFamily="49" charset="0"/>
              </a:rPr>
              <a:t>Цикл с параметром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75" y="1071563"/>
            <a:ext cx="8001000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Цикл «ДЛЯ» </a:t>
            </a:r>
            <a:r>
              <a:rPr lang="ru-RU" dirty="0">
                <a:latin typeface="Lucida Sans Unicode" pitchFamily="34" charset="0"/>
                <a:cs typeface="Lucida Sans Unicode" pitchFamily="34" charset="0"/>
              </a:rPr>
              <a:t>– это цикл выполнение которого повторяется, пока целочисленный параметр лежит в интервале между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In </a:t>
            </a:r>
            <a:r>
              <a:rPr lang="ru-RU" dirty="0">
                <a:latin typeface="Lucida Sans Unicode" pitchFamily="34" charset="0"/>
                <a:cs typeface="Lucida Sans Unicode" pitchFamily="34" charset="0"/>
              </a:rPr>
              <a:t>и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dirty="0" err="1">
                <a:latin typeface="Lucida Sans Unicode" pitchFamily="34" charset="0"/>
                <a:cs typeface="Lucida Sans Unicode" pitchFamily="34" charset="0"/>
              </a:rPr>
              <a:t>Ik</a:t>
            </a:r>
            <a:r>
              <a:rPr lang="ru-RU" dirty="0">
                <a:latin typeface="Lucida Sans Unicode" pitchFamily="34" charset="0"/>
                <a:cs typeface="Lucida Sans Unicode" pitchFamily="34" charset="0"/>
              </a:rPr>
              <a:t>.</a:t>
            </a:r>
          </a:p>
          <a:p>
            <a:pPr>
              <a:defRPr/>
            </a:pPr>
            <a:endParaRPr lang="en-US" dirty="0">
              <a:solidFill>
                <a:schemeClr val="accent4">
                  <a:lumMod val="7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На естественном языке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	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На языке блок-схем</a:t>
            </a:r>
          </a:p>
          <a:p>
            <a:pPr>
              <a:defRPr/>
            </a:pPr>
            <a:r>
              <a:rPr lang="ru-RU" sz="2000" b="1" dirty="0">
                <a:latin typeface="Lucida Sans Unicode" pitchFamily="34" charset="0"/>
                <a:cs typeface="Lucida Sans Unicode" pitchFamily="34" charset="0"/>
              </a:rPr>
              <a:t>ДЛЯ </a:t>
            </a:r>
            <a:r>
              <a:rPr lang="en-US" sz="2000" b="1" dirty="0">
                <a:latin typeface="Lucida Sans Unicode" pitchFamily="34" charset="0"/>
                <a:cs typeface="Lucida Sans Unicode" pitchFamily="34" charset="0"/>
              </a:rPr>
              <a:t>I  </a:t>
            </a:r>
            <a:r>
              <a:rPr lang="ru-RU" sz="2000" b="1" dirty="0">
                <a:latin typeface="Lucida Sans Unicode" pitchFamily="34" charset="0"/>
                <a:cs typeface="Lucida Sans Unicode" pitchFamily="34" charset="0"/>
              </a:rPr>
              <a:t>от 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In </a:t>
            </a:r>
            <a:r>
              <a:rPr lang="ru-RU" sz="2000" b="1" dirty="0">
                <a:latin typeface="Lucida Sans Unicode" pitchFamily="34" charset="0"/>
                <a:cs typeface="Lucida Sans Unicode" pitchFamily="34" charset="0"/>
              </a:rPr>
              <a:t>до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000" dirty="0" err="1">
                <a:latin typeface="Lucida Sans Unicode" pitchFamily="34" charset="0"/>
                <a:cs typeface="Lucida Sans Unicode" pitchFamily="34" charset="0"/>
              </a:rPr>
              <a:t>Ik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 </a:t>
            </a:r>
            <a:endParaRPr lang="ru-RU" sz="2000" dirty="0"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r>
              <a:rPr lang="ru-RU" sz="2000" b="1" dirty="0">
                <a:latin typeface="Lucida Sans Unicode" pitchFamily="34" charset="0"/>
                <a:cs typeface="Lucida Sans Unicode" pitchFamily="34" charset="0"/>
              </a:rPr>
              <a:t>ПОВТОРЯТЬ </a:t>
            </a:r>
          </a:p>
          <a:p>
            <a:pPr>
              <a:defRPr/>
            </a:pPr>
            <a:r>
              <a:rPr lang="ru-RU" sz="2000" b="1" dirty="0">
                <a:latin typeface="Lucida Sans Unicode" pitchFamily="34" charset="0"/>
                <a:cs typeface="Lucida Sans Unicode" pitchFamily="34" charset="0"/>
              </a:rPr>
              <a:t>НЦ</a:t>
            </a:r>
          </a:p>
          <a:p>
            <a:pPr>
              <a:defRPr/>
            </a:pPr>
            <a:r>
              <a:rPr lang="en-US" sz="2000" b="1" dirty="0">
                <a:latin typeface="Lucida Sans Unicode" pitchFamily="34" charset="0"/>
                <a:cs typeface="Lucida Sans Unicode" pitchFamily="34" charset="0"/>
              </a:rPr>
              <a:t>	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&lt;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тело цикла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&gt;</a:t>
            </a:r>
            <a:endParaRPr lang="ru-RU" sz="2000" dirty="0"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r>
              <a:rPr lang="ru-RU" sz="2000" b="1" dirty="0">
                <a:latin typeface="Lucida Sans Unicode" pitchFamily="34" charset="0"/>
                <a:cs typeface="Lucida Sans Unicode" pitchFamily="34" charset="0"/>
              </a:rPr>
              <a:t>КЦ</a:t>
            </a:r>
          </a:p>
          <a:p>
            <a:pPr>
              <a:defRPr/>
            </a:pPr>
            <a:endParaRPr lang="ru-RU" sz="2000" b="1" dirty="0"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На языке программирования			</a:t>
            </a:r>
            <a:endParaRPr lang="ru-RU" sz="2000" dirty="0"/>
          </a:p>
          <a:p>
            <a:pPr>
              <a:defRPr/>
            </a:pPr>
            <a:r>
              <a:rPr lang="en-US" sz="2000" b="1" dirty="0">
                <a:latin typeface="Lucida Sans Unicode" pitchFamily="34" charset="0"/>
                <a:cs typeface="Lucida Sans Unicode" pitchFamily="34" charset="0"/>
              </a:rPr>
              <a:t>For 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I:=In </a:t>
            </a:r>
            <a:r>
              <a:rPr lang="en-US" sz="2000" b="1" dirty="0">
                <a:latin typeface="Lucida Sans Unicode" pitchFamily="34" charset="0"/>
                <a:cs typeface="Lucida Sans Unicode" pitchFamily="34" charset="0"/>
              </a:rPr>
              <a:t>to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Ik</a:t>
            </a:r>
            <a:r>
              <a:rPr lang="en-US" sz="2000" b="1" dirty="0">
                <a:latin typeface="Lucida Sans Unicode" pitchFamily="34" charset="0"/>
                <a:cs typeface="Lucida Sans Unicode" pitchFamily="34" charset="0"/>
              </a:rPr>
              <a:t> DO </a:t>
            </a:r>
          </a:p>
          <a:p>
            <a:pPr>
              <a:defRPr/>
            </a:pPr>
            <a:r>
              <a:rPr lang="en-US" sz="2000" b="1" dirty="0">
                <a:latin typeface="Lucida Sans Unicode" pitchFamily="34" charset="0"/>
                <a:cs typeface="Lucida Sans Unicode" pitchFamily="34" charset="0"/>
              </a:rPr>
              <a:t>Begin 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&lt; 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тело цикла </a:t>
            </a:r>
            <a:r>
              <a:rPr lang="en-US" sz="2000" dirty="0">
                <a:latin typeface="Lucida Sans Unicode" pitchFamily="34" charset="0"/>
                <a:cs typeface="Lucida Sans Unicode" pitchFamily="34" charset="0"/>
              </a:rPr>
              <a:t>&gt;</a:t>
            </a:r>
            <a:endParaRPr lang="ru-RU" sz="2000" dirty="0">
              <a:latin typeface="Lucida Sans Unicode" pitchFamily="34" charset="0"/>
              <a:cs typeface="Lucida Sans Unicode" pitchFamily="34" charset="0"/>
            </a:endParaRPr>
          </a:p>
          <a:p>
            <a:pPr>
              <a:defRPr/>
            </a:pPr>
            <a:r>
              <a:rPr lang="en-US" sz="2000" b="1" dirty="0">
                <a:latin typeface="Lucida Sans Unicode" pitchFamily="34" charset="0"/>
                <a:cs typeface="Lucida Sans Unicode" pitchFamily="34" charset="0"/>
              </a:rPr>
              <a:t>End</a:t>
            </a:r>
            <a:r>
              <a:rPr lang="ru-RU" sz="2000" dirty="0">
                <a:latin typeface="Lucida Sans Unicode" pitchFamily="34" charset="0"/>
                <a:cs typeface="Lucida Sans Unicode" pitchFamily="34" charset="0"/>
              </a:rPr>
              <a:t>		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00750" y="4143375"/>
            <a:ext cx="1500188" cy="4286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Тело цикла</a:t>
            </a:r>
          </a:p>
        </p:txBody>
      </p:sp>
      <p:sp>
        <p:nvSpPr>
          <p:cNvPr id="6" name="Шестиугольник 5"/>
          <p:cNvSpPr/>
          <p:nvPr/>
        </p:nvSpPr>
        <p:spPr>
          <a:xfrm>
            <a:off x="5929313" y="3286125"/>
            <a:ext cx="1643062" cy="500063"/>
          </a:xfrm>
          <a:prstGeom prst="hexagon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I:=In , </a:t>
            </a:r>
            <a:r>
              <a:rPr lang="en-US" sz="1600" dirty="0" err="1">
                <a:solidFill>
                  <a:schemeClr val="tx1"/>
                </a:solidFill>
              </a:rPr>
              <a:t>Ik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6465094" y="3107532"/>
            <a:ext cx="357187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6536531" y="3964782"/>
            <a:ext cx="357187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6573044" y="4714081"/>
            <a:ext cx="28575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>
            <a:off x="5715000" y="4857750"/>
            <a:ext cx="1000125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4822825" y="3963988"/>
            <a:ext cx="1785937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715000" y="3071813"/>
            <a:ext cx="1000125" cy="158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hape 13"/>
          <p:cNvCxnSpPr/>
          <p:nvPr/>
        </p:nvCxnSpPr>
        <p:spPr>
          <a:xfrm flipH="1">
            <a:off x="6929438" y="3571875"/>
            <a:ext cx="571500" cy="2108200"/>
          </a:xfrm>
          <a:prstGeom prst="bentConnector4">
            <a:avLst>
              <a:gd name="adj1" fmla="val -84591"/>
              <a:gd name="adj2" fmla="val 7513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15313" y="6357938"/>
            <a:ext cx="684212" cy="50006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4" name="Rectangle 16"/>
          <p:cNvSpPr>
            <a:spLocks noGrp="1" noChangeArrowheads="1"/>
          </p:cNvSpPr>
          <p:nvPr>
            <p:ph type="title"/>
          </p:nvPr>
        </p:nvSpPr>
        <p:spPr>
          <a:xfrm>
            <a:off x="1173163" y="457200"/>
            <a:ext cx="7772400" cy="8112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Массивы</a:t>
            </a:r>
            <a:r>
              <a:rPr lang="en-US" sz="4000"/>
              <a:t/>
            </a:r>
            <a:br>
              <a:rPr lang="en-US" sz="4000"/>
            </a:br>
            <a:endParaRPr lang="ru-RU" sz="4000"/>
          </a:p>
        </p:txBody>
      </p:sp>
      <p:pic>
        <p:nvPicPr>
          <p:cNvPr id="40963" name="Picture 22" descr="j029912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940425" y="692150"/>
            <a:ext cx="2551113" cy="3455988"/>
          </a:xfrm>
        </p:spPr>
      </p:pic>
      <p:sp>
        <p:nvSpPr>
          <p:cNvPr id="40964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81750"/>
            <a:ext cx="684212" cy="4762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0965" name="Текст 5"/>
          <p:cNvSpPr>
            <a:spLocks noGrp="1"/>
          </p:cNvSpPr>
          <p:nvPr>
            <p:ph type="body" sz="half" idx="1"/>
          </p:nvPr>
        </p:nvSpPr>
        <p:spPr>
          <a:xfrm>
            <a:off x="684213" y="765175"/>
            <a:ext cx="5400675" cy="4751388"/>
          </a:xfrm>
        </p:spPr>
        <p:txBody>
          <a:bodyPr/>
          <a:lstStyle/>
          <a:p>
            <a:pPr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2000" smtClean="0"/>
              <a:t>Представление таблицы в языках программирования называется массивом.</a:t>
            </a:r>
          </a:p>
          <a:p>
            <a:pPr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2000" b="1" smtClean="0">
                <a:solidFill>
                  <a:srgbClr val="3D3953"/>
                </a:solidFill>
              </a:rPr>
              <a:t>Массив</a:t>
            </a:r>
            <a:r>
              <a:rPr lang="ru-RU" altLang="ru-RU" sz="2000" b="1" smtClean="0">
                <a:solidFill>
                  <a:schemeClr val="tx2"/>
                </a:solidFill>
              </a:rPr>
              <a:t> </a:t>
            </a:r>
            <a:r>
              <a:rPr lang="ru-RU" altLang="ru-RU" sz="2000" smtClean="0"/>
              <a:t>– это упорядоченная последовательность, состоящая из фиксированного количества величин одного типа.</a:t>
            </a:r>
          </a:p>
          <a:p>
            <a:pPr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2000" smtClean="0"/>
              <a:t>Однотипные величины называются компонентами массива.</a:t>
            </a:r>
          </a:p>
          <a:p>
            <a:pPr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2000" b="1" smtClean="0">
                <a:solidFill>
                  <a:srgbClr val="2F2B61"/>
                </a:solidFill>
              </a:rPr>
              <a:t>Массив имеет имя</a:t>
            </a:r>
            <a:r>
              <a:rPr lang="ru-RU" altLang="ru-RU" sz="2000" smtClean="0"/>
              <a:t> (Н-р: </a:t>
            </a:r>
            <a:r>
              <a:rPr lang="en-US" altLang="ru-RU" sz="2000" smtClean="0"/>
              <a:t>A, B, D, F</a:t>
            </a:r>
            <a:r>
              <a:rPr lang="ru-RU" altLang="ru-RU" sz="2000" smtClean="0"/>
              <a:t>).</a:t>
            </a:r>
          </a:p>
          <a:p>
            <a:pPr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2000" smtClean="0"/>
              <a:t>Идентификатор компоненты – переменная с индексом, где индекс может быть выражением порядкового типа (Н-р: </a:t>
            </a:r>
            <a:r>
              <a:rPr lang="en-US" altLang="ru-RU" sz="2000" smtClean="0"/>
              <a:t>A[</a:t>
            </a:r>
            <a:r>
              <a:rPr lang="ru-RU" altLang="ru-RU" sz="2000" smtClean="0"/>
              <a:t>1</a:t>
            </a:r>
            <a:r>
              <a:rPr lang="en-US" altLang="ru-RU" sz="2000" smtClean="0"/>
              <a:t>], </a:t>
            </a:r>
            <a:r>
              <a:rPr lang="ru-RU" altLang="ru-RU" sz="2000" smtClean="0"/>
              <a:t>А</a:t>
            </a:r>
            <a:r>
              <a:rPr lang="en-US" altLang="ru-RU" sz="2000" smtClean="0"/>
              <a:t>[</a:t>
            </a:r>
            <a:r>
              <a:rPr lang="ru-RU" altLang="ru-RU" sz="2000" smtClean="0"/>
              <a:t>2</a:t>
            </a:r>
            <a:r>
              <a:rPr lang="en-US" altLang="ru-RU" sz="2000" smtClean="0"/>
              <a:t>]</a:t>
            </a:r>
            <a:r>
              <a:rPr lang="ru-RU" altLang="ru-RU" sz="2000" smtClean="0"/>
              <a:t>, А</a:t>
            </a:r>
            <a:r>
              <a:rPr lang="en-US" altLang="ru-RU" sz="2000" smtClean="0"/>
              <a:t>[</a:t>
            </a:r>
            <a:r>
              <a:rPr lang="ru-RU" altLang="ru-RU" sz="2000" smtClean="0"/>
              <a:t>3</a:t>
            </a:r>
            <a:r>
              <a:rPr lang="en-US" altLang="ru-RU" sz="2000" smtClean="0"/>
              <a:t>]</a:t>
            </a:r>
            <a:r>
              <a:rPr lang="ru-RU" altLang="ru-RU" sz="2000" smtClean="0"/>
              <a:t>…).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smtClean="0"/>
              <a:t>Описание массива определяет имя, размер массива и базовый тип.</a:t>
            </a:r>
          </a:p>
        </p:txBody>
      </p:sp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501650" y="5300663"/>
            <a:ext cx="8642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 b="1">
                <a:latin typeface="Arial" panose="020B0604020202020204" pitchFamily="34" charset="0"/>
              </a:rPr>
              <a:t>Var </a:t>
            </a:r>
            <a:r>
              <a:rPr lang="en-US" altLang="ru-RU">
                <a:latin typeface="Arial" panose="020B0604020202020204" pitchFamily="34" charset="0"/>
              </a:rPr>
              <a:t>&lt;</a:t>
            </a:r>
            <a:r>
              <a:rPr lang="ru-RU" altLang="ru-RU">
                <a:latin typeface="Arial" panose="020B0604020202020204" pitchFamily="34" charset="0"/>
              </a:rPr>
              <a:t>имя массива</a:t>
            </a:r>
            <a:r>
              <a:rPr lang="en-US" altLang="ru-RU">
                <a:latin typeface="Arial" panose="020B0604020202020204" pitchFamily="34" charset="0"/>
              </a:rPr>
              <a:t>&gt;</a:t>
            </a:r>
            <a:r>
              <a:rPr lang="en-US" altLang="ru-RU" b="1">
                <a:latin typeface="Arial" panose="020B0604020202020204" pitchFamily="34" charset="0"/>
              </a:rPr>
              <a:t>: array </a:t>
            </a:r>
            <a:r>
              <a:rPr lang="en-US" altLang="ru-RU">
                <a:latin typeface="Arial" panose="020B0604020202020204" pitchFamily="34" charset="0"/>
              </a:rPr>
              <a:t>[</a:t>
            </a:r>
            <a:r>
              <a:rPr lang="ru-RU" altLang="ru-RU">
                <a:latin typeface="Arial" panose="020B0604020202020204" pitchFamily="34" charset="0"/>
              </a:rPr>
              <a:t>тип индекса</a:t>
            </a:r>
            <a:r>
              <a:rPr lang="en-US" altLang="ru-RU">
                <a:latin typeface="Arial" panose="020B0604020202020204" pitchFamily="34" charset="0"/>
              </a:rPr>
              <a:t>]</a:t>
            </a:r>
            <a:r>
              <a:rPr lang="en-US" altLang="ru-RU" b="1">
                <a:latin typeface="Arial" panose="020B0604020202020204" pitchFamily="34" charset="0"/>
              </a:rPr>
              <a:t> of </a:t>
            </a:r>
            <a:r>
              <a:rPr lang="en-US" altLang="ru-RU">
                <a:latin typeface="Arial" panose="020B0604020202020204" pitchFamily="34" charset="0"/>
              </a:rPr>
              <a:t>&lt;</a:t>
            </a:r>
            <a:r>
              <a:rPr lang="ru-RU" altLang="ru-RU">
                <a:latin typeface="Arial" panose="020B0604020202020204" pitchFamily="34" charset="0"/>
              </a:rPr>
              <a:t>базовый тип</a:t>
            </a:r>
            <a:r>
              <a:rPr lang="en-US" altLang="ru-RU">
                <a:latin typeface="Arial" panose="020B0604020202020204" pitchFamily="34" charset="0"/>
              </a:rPr>
              <a:t>&gt;</a:t>
            </a:r>
            <a:r>
              <a:rPr lang="ru-RU" altLang="ru-RU">
                <a:latin typeface="Arial" panose="020B0604020202020204" pitchFamily="34" charset="0"/>
              </a:rPr>
              <a:t>;</a:t>
            </a:r>
            <a:endParaRPr lang="ru-RU" alt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571500" y="549275"/>
            <a:ext cx="8286750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chemeClr val="accent2"/>
                </a:solidFill>
              </a:rPr>
              <a:t>Алгоритм </a:t>
            </a:r>
            <a:r>
              <a:rPr lang="ru-RU" altLang="ru-RU"/>
              <a:t>- понятное и точное предписание исполнителю выполнить конечную организованную последовательность команд, приводящую от исходных данных к искомому результату.</a:t>
            </a:r>
          </a:p>
          <a:p>
            <a:pPr eaLnBrk="1" hangingPunct="1"/>
            <a:r>
              <a:rPr lang="ru-RU" altLang="ru-RU"/>
              <a:t>Само слово </a:t>
            </a:r>
            <a:r>
              <a:rPr lang="ru-RU" altLang="ru-RU">
                <a:solidFill>
                  <a:schemeClr val="accent2"/>
                </a:solidFill>
              </a:rPr>
              <a:t>«алгоритм» </a:t>
            </a:r>
            <a:r>
              <a:rPr lang="ru-RU" altLang="ru-RU"/>
              <a:t>происходит от латинской формы написания имени великого математика </a:t>
            </a:r>
            <a:r>
              <a:rPr lang="en-US" altLang="ru-RU"/>
              <a:t>IX </a:t>
            </a:r>
            <a:r>
              <a:rPr lang="ru-RU" altLang="ru-RU"/>
              <a:t>века </a:t>
            </a:r>
          </a:p>
          <a:p>
            <a:pPr eaLnBrk="1" hangingPunct="1"/>
            <a:r>
              <a:rPr lang="ru-RU" altLang="ru-RU"/>
              <a:t>	аль-Хорезми  (</a:t>
            </a:r>
            <a:r>
              <a:rPr lang="en-US" altLang="ru-RU"/>
              <a:t>Muhammed ibn Musa al Horesmi)</a:t>
            </a:r>
            <a:r>
              <a:rPr lang="ru-RU" altLang="ru-RU"/>
              <a:t>, который сформулировал правила выполнения арифметических действий. Первоначально под алгоритмами и понимали только правила выполнения четырех арифметических действий,  а в дальнейшем это понятие стало использоваться для обозначения последовательности действий, приводящих к решению поставленной задачи.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4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1173163" y="457200"/>
            <a:ext cx="7772400" cy="8112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Массивы</a:t>
            </a:r>
            <a:r>
              <a:rPr lang="en-US" sz="4000"/>
              <a:t/>
            </a:r>
            <a:br>
              <a:rPr lang="en-US" sz="4000"/>
            </a:br>
            <a:endParaRPr lang="ru-RU" sz="4000"/>
          </a:p>
        </p:txBody>
      </p:sp>
      <p:pic>
        <p:nvPicPr>
          <p:cNvPr id="41987" name="Picture 22" descr="j029912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940425" y="765175"/>
            <a:ext cx="2763838" cy="3744913"/>
          </a:xfrm>
        </p:spPr>
      </p:pic>
      <p:sp>
        <p:nvSpPr>
          <p:cNvPr id="41988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81750"/>
            <a:ext cx="684212" cy="4762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989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900113" y="1125538"/>
            <a:ext cx="4751387" cy="5327650"/>
          </a:xfrm>
        </p:spPr>
        <p:txBody>
          <a:bodyPr/>
          <a:lstStyle/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sz="2000" smtClean="0"/>
              <a:t>Представление таблицы в языках программирования называется массивом.</a:t>
            </a:r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sz="2000" b="1" smtClean="0">
                <a:solidFill>
                  <a:schemeClr val="tx2"/>
                </a:solidFill>
              </a:rPr>
              <a:t>Массивы</a:t>
            </a:r>
            <a:r>
              <a:rPr lang="en-US" altLang="ru-RU" sz="2000" b="1" smtClean="0">
                <a:solidFill>
                  <a:schemeClr val="tx2"/>
                </a:solidFill>
              </a:rPr>
              <a:t> </a:t>
            </a:r>
            <a:r>
              <a:rPr lang="ru-RU" altLang="ru-RU" sz="2000" b="1" smtClean="0">
                <a:solidFill>
                  <a:schemeClr val="tx2"/>
                </a:solidFill>
              </a:rPr>
              <a:t>бывают:</a:t>
            </a:r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AutoNum type="arabicPeriod"/>
            </a:pPr>
            <a:r>
              <a:rPr lang="ru-RU" altLang="ru-RU" sz="2000" smtClean="0"/>
              <a:t>Одномерные (линейные) – это массив, у которого элементы – простые переменные.</a:t>
            </a:r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sz="2000" smtClean="0"/>
              <a:t>В одномерных массивах хранятся значения линейных таблиц. Примеры описания одномерных массивов:</a:t>
            </a:r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ru-RU" sz="2200" b="1" smtClean="0"/>
              <a:t>Var </a:t>
            </a:r>
            <a:r>
              <a:rPr lang="en-US" altLang="ru-RU" sz="2200" smtClean="0"/>
              <a:t>A </a:t>
            </a:r>
            <a:r>
              <a:rPr lang="en-US" altLang="ru-RU" sz="2200" b="1" smtClean="0"/>
              <a:t>: array </a:t>
            </a:r>
            <a:r>
              <a:rPr lang="en-US" altLang="ru-RU" sz="2200" smtClean="0"/>
              <a:t>[0..5]</a:t>
            </a:r>
            <a:r>
              <a:rPr lang="en-US" altLang="ru-RU" sz="2200" b="1" smtClean="0"/>
              <a:t> of </a:t>
            </a:r>
            <a:r>
              <a:rPr lang="en-US" altLang="ru-RU" sz="2200" smtClean="0"/>
              <a:t>real</a:t>
            </a:r>
            <a:r>
              <a:rPr lang="ru-RU" altLang="ru-RU" sz="2200" smtClean="0"/>
              <a:t>;</a:t>
            </a:r>
            <a:endParaRPr lang="en-US" altLang="ru-RU" sz="2200" smtClean="0"/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ru-RU" sz="2200" smtClean="0"/>
              <a:t>	 N </a:t>
            </a:r>
            <a:r>
              <a:rPr lang="en-US" altLang="ru-RU" sz="2200" b="1" smtClean="0"/>
              <a:t>: array </a:t>
            </a:r>
            <a:r>
              <a:rPr lang="en-US" altLang="ru-RU" sz="2200" smtClean="0"/>
              <a:t>[ </a:t>
            </a:r>
            <a:r>
              <a:rPr lang="en-US" altLang="ru-RU" sz="2200" smtClean="0">
                <a:cs typeface="Lucida Sans Unicode" panose="020B0602030504020204" pitchFamily="34" charset="0"/>
              </a:rPr>
              <a:t>′A′..′Z′</a:t>
            </a:r>
            <a:r>
              <a:rPr lang="en-US" altLang="ru-RU" sz="2200" smtClean="0"/>
              <a:t>]</a:t>
            </a:r>
            <a:r>
              <a:rPr lang="en-US" altLang="ru-RU" sz="2200" b="1" smtClean="0"/>
              <a:t> of </a:t>
            </a:r>
            <a:r>
              <a:rPr lang="en-US" altLang="ru-RU" sz="2200" smtClean="0"/>
              <a:t>real</a:t>
            </a:r>
            <a:r>
              <a:rPr lang="ru-RU" altLang="ru-RU" sz="2200" smtClean="0"/>
              <a:t>;</a:t>
            </a:r>
            <a:endParaRPr lang="en-US" altLang="ru-RU" sz="2200" smtClean="0"/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sz="1800" smtClean="0"/>
              <a:t>Ввод и вывод массива производится поэлементно.</a:t>
            </a:r>
            <a:endParaRPr lang="en-US" altLang="ru-RU" sz="1800" smtClean="0"/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sz="1800" smtClean="0"/>
              <a:t>Обычно для этого используется цикл с параметром.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4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1173163" y="457200"/>
            <a:ext cx="7772400" cy="8112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Массивы</a:t>
            </a:r>
            <a:r>
              <a:rPr lang="en-US" sz="4000"/>
              <a:t/>
            </a:r>
            <a:br>
              <a:rPr lang="en-US" sz="4000"/>
            </a:br>
            <a:endParaRPr lang="ru-RU" sz="4000"/>
          </a:p>
        </p:txBody>
      </p:sp>
      <p:pic>
        <p:nvPicPr>
          <p:cNvPr id="43011" name="Picture 22" descr="j029912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300788" y="692150"/>
            <a:ext cx="2520950" cy="2952750"/>
          </a:xfrm>
        </p:spPr>
      </p:pic>
      <p:sp>
        <p:nvSpPr>
          <p:cNvPr id="43012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81750"/>
            <a:ext cx="684212" cy="4762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3013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684213" y="1125538"/>
            <a:ext cx="5688012" cy="4248150"/>
          </a:xfrm>
        </p:spPr>
        <p:txBody>
          <a:bodyPr/>
          <a:lstStyle/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sz="2400" b="1" u="sng" smtClean="0">
                <a:solidFill>
                  <a:srgbClr val="2F2B61"/>
                </a:solidFill>
              </a:rPr>
              <a:t>Пример 1</a:t>
            </a:r>
            <a:r>
              <a:rPr lang="ru-RU" altLang="ru-RU" sz="2000" smtClean="0"/>
              <a:t> в программе вводится десять значений целочисленного массива А и выводятся значения вещественного массива В, содержащего 50 элементов.</a:t>
            </a:r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ru-RU" altLang="ru-RU" sz="2000" smtClean="0"/>
              <a:t>Соответствующие фрагменты программы:</a:t>
            </a:r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ru-RU" sz="2200" b="1" smtClean="0"/>
              <a:t>Var </a:t>
            </a:r>
            <a:r>
              <a:rPr lang="en-US" altLang="ru-RU" sz="2200" smtClean="0"/>
              <a:t>A </a:t>
            </a:r>
            <a:r>
              <a:rPr lang="en-US" altLang="ru-RU" sz="2200" b="1" smtClean="0"/>
              <a:t>: array </a:t>
            </a:r>
            <a:r>
              <a:rPr lang="en-US" altLang="ru-RU" sz="2200" smtClean="0"/>
              <a:t>[</a:t>
            </a:r>
            <a:r>
              <a:rPr lang="ru-RU" altLang="ru-RU" sz="2200" smtClean="0"/>
              <a:t>1</a:t>
            </a:r>
            <a:r>
              <a:rPr lang="en-US" altLang="ru-RU" sz="2200" smtClean="0"/>
              <a:t>..</a:t>
            </a:r>
            <a:r>
              <a:rPr lang="ru-RU" altLang="ru-RU" sz="2200" smtClean="0"/>
              <a:t>10</a:t>
            </a:r>
            <a:r>
              <a:rPr lang="en-US" altLang="ru-RU" sz="2200" smtClean="0"/>
              <a:t>]</a:t>
            </a:r>
            <a:r>
              <a:rPr lang="en-US" altLang="ru-RU" sz="2200" b="1" smtClean="0"/>
              <a:t> of </a:t>
            </a:r>
            <a:r>
              <a:rPr lang="en-US" altLang="ru-RU" sz="2200" smtClean="0"/>
              <a:t>integer</a:t>
            </a:r>
            <a:r>
              <a:rPr lang="ru-RU" altLang="ru-RU" sz="2200" smtClean="0"/>
              <a:t>;</a:t>
            </a:r>
            <a:endParaRPr lang="en-US" altLang="ru-RU" sz="2200" smtClean="0"/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ru-RU" sz="2200" smtClean="0"/>
              <a:t>	 B </a:t>
            </a:r>
            <a:r>
              <a:rPr lang="en-US" altLang="ru-RU" sz="2200" b="1" smtClean="0"/>
              <a:t>: array </a:t>
            </a:r>
            <a:r>
              <a:rPr lang="en-US" altLang="ru-RU" sz="2200" smtClean="0"/>
              <a:t>[1</a:t>
            </a:r>
            <a:r>
              <a:rPr lang="en-US" altLang="ru-RU" sz="2200" smtClean="0">
                <a:cs typeface="Lucida Sans Unicode" panose="020B0602030504020204" pitchFamily="34" charset="0"/>
              </a:rPr>
              <a:t>..50</a:t>
            </a:r>
            <a:r>
              <a:rPr lang="en-US" altLang="ru-RU" sz="2200" smtClean="0"/>
              <a:t>]</a:t>
            </a:r>
            <a:r>
              <a:rPr lang="en-US" altLang="ru-RU" sz="2200" b="1" smtClean="0"/>
              <a:t> of </a:t>
            </a:r>
            <a:r>
              <a:rPr lang="en-US" altLang="ru-RU" sz="2200" smtClean="0"/>
              <a:t>real</a:t>
            </a:r>
            <a:r>
              <a:rPr lang="ru-RU" altLang="ru-RU" sz="2200" smtClean="0"/>
              <a:t>; </a:t>
            </a:r>
            <a:r>
              <a:rPr lang="en-US" altLang="ru-RU" sz="2200" smtClean="0"/>
              <a:t>i : integer</a:t>
            </a:r>
            <a:r>
              <a:rPr lang="ru-RU" altLang="ru-RU" sz="2200" smtClean="0"/>
              <a:t>;</a:t>
            </a:r>
            <a:r>
              <a:rPr lang="ru-RU" altLang="ru-RU" sz="1800" smtClean="0"/>
              <a:t> </a:t>
            </a:r>
            <a:endParaRPr lang="en-US" altLang="ru-RU" sz="1800" smtClean="0"/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ru-RU" sz="2200" b="1" smtClean="0"/>
              <a:t>begin for </a:t>
            </a:r>
            <a:r>
              <a:rPr lang="en-US" altLang="ru-RU" sz="2200" smtClean="0"/>
              <a:t>i :=1</a:t>
            </a:r>
            <a:r>
              <a:rPr lang="en-US" altLang="ru-RU" sz="2200" b="1" smtClean="0"/>
              <a:t> to </a:t>
            </a:r>
            <a:r>
              <a:rPr lang="en-US" altLang="ru-RU" sz="2200" smtClean="0"/>
              <a:t>10</a:t>
            </a:r>
            <a:r>
              <a:rPr lang="en-US" altLang="ru-RU" sz="2200" b="1" smtClean="0"/>
              <a:t> do</a:t>
            </a:r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ru-RU" sz="1800" smtClean="0"/>
              <a:t>	 </a:t>
            </a:r>
            <a:r>
              <a:rPr lang="en-US" altLang="ru-RU" sz="2200" b="1" smtClean="0"/>
              <a:t>begin </a:t>
            </a:r>
            <a:r>
              <a:rPr lang="en-US" altLang="ru-RU" sz="2200" smtClean="0"/>
              <a:t>w</a:t>
            </a:r>
            <a:r>
              <a:rPr lang="en-US" altLang="ru-RU" sz="2300" smtClean="0"/>
              <a:t>rite (</a:t>
            </a:r>
            <a:r>
              <a:rPr lang="en-US" altLang="ru-RU" sz="2200" smtClean="0">
                <a:cs typeface="Lucida Sans Unicode" panose="020B0602030504020204" pitchFamily="34" charset="0"/>
              </a:rPr>
              <a:t>′A[′,i,′]=′); readln (A[i]);  </a:t>
            </a:r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ru-RU" sz="2200" b="1" smtClean="0">
                <a:cs typeface="Lucida Sans Unicode" panose="020B0602030504020204" pitchFamily="34" charset="0"/>
              </a:rPr>
              <a:t>end</a:t>
            </a:r>
            <a:r>
              <a:rPr lang="ru-RU" altLang="ru-RU" sz="2300" smtClean="0"/>
              <a:t>;</a:t>
            </a:r>
            <a:endParaRPr lang="en-US" altLang="ru-RU" sz="2300" smtClean="0"/>
          </a:p>
          <a:p>
            <a:pPr marL="547688" indent="-438150">
              <a:lnSpc>
                <a:spcPct val="90000"/>
              </a:lnSpc>
              <a:buFont typeface="Wingdings 3" panose="05040102010807070707" pitchFamily="18" charset="2"/>
              <a:buNone/>
            </a:pPr>
            <a:r>
              <a:rPr lang="en-US" altLang="ru-RU" sz="2200" b="1" smtClean="0"/>
              <a:t>……………………………………………….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 rot="10800000">
            <a:off x="179388" y="3933825"/>
            <a:ext cx="5492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u="sng">
                <a:solidFill>
                  <a:srgbClr val="2F2B61"/>
                </a:solidFill>
                <a:latin typeface="Arial" panose="020B0604020202020204" pitchFamily="34" charset="0"/>
              </a:rPr>
              <a:t>ввод</a:t>
            </a:r>
          </a:p>
        </p:txBody>
      </p:sp>
      <p:sp>
        <p:nvSpPr>
          <p:cNvPr id="43015" name="Text Box 8"/>
          <p:cNvSpPr txBox="1">
            <a:spLocks noChangeArrowheads="1"/>
          </p:cNvSpPr>
          <p:nvPr/>
        </p:nvSpPr>
        <p:spPr bwMode="auto">
          <a:xfrm rot="10800000">
            <a:off x="1187450" y="5084763"/>
            <a:ext cx="5492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u="sng">
                <a:solidFill>
                  <a:srgbClr val="2F2B61"/>
                </a:solidFill>
                <a:latin typeface="Arial" panose="020B0604020202020204" pitchFamily="34" charset="0"/>
              </a:rPr>
              <a:t>вывод</a:t>
            </a:r>
          </a:p>
        </p:txBody>
      </p:sp>
      <p:sp>
        <p:nvSpPr>
          <p:cNvPr id="43016" name="Text Box 10"/>
          <p:cNvSpPr txBox="1">
            <a:spLocks noChangeArrowheads="1"/>
          </p:cNvSpPr>
          <p:nvPr/>
        </p:nvSpPr>
        <p:spPr bwMode="auto">
          <a:xfrm>
            <a:off x="1835150" y="5157788"/>
            <a:ext cx="730885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 sz="2200" b="1">
                <a:latin typeface="Lucida Sans Unicode" panose="020B0602030504020204" pitchFamily="34" charset="0"/>
                <a:cs typeface="Lucida Sans Unicode" panose="020B0602030504020204" pitchFamily="34" charset="0"/>
              </a:rPr>
              <a:t>for</a:t>
            </a:r>
            <a:r>
              <a:rPr lang="en-US" altLang="ru-RU" sz="2200">
                <a:latin typeface="Lucida Sans Unicode" panose="020B0602030504020204" pitchFamily="34" charset="0"/>
                <a:cs typeface="Lucida Sans Unicode" panose="020B0602030504020204" pitchFamily="34" charset="0"/>
              </a:rPr>
              <a:t> i :=1 </a:t>
            </a:r>
            <a:r>
              <a:rPr lang="en-US" altLang="ru-RU" sz="2200" b="1">
                <a:latin typeface="Lucida Sans Unicode" panose="020B0602030504020204" pitchFamily="34" charset="0"/>
                <a:cs typeface="Lucida Sans Unicode" panose="020B0602030504020204" pitchFamily="34" charset="0"/>
              </a:rPr>
              <a:t>to </a:t>
            </a:r>
            <a:r>
              <a:rPr lang="ru-RU" altLang="ru-RU" sz="2200">
                <a:latin typeface="Lucida Sans Unicode" panose="020B0602030504020204" pitchFamily="34" charset="0"/>
                <a:cs typeface="Lucida Sans Unicode" panose="020B0602030504020204" pitchFamily="34" charset="0"/>
              </a:rPr>
              <a:t>5</a:t>
            </a:r>
            <a:r>
              <a:rPr lang="en-US" altLang="ru-RU" sz="2200">
                <a:latin typeface="Lucida Sans Unicode" panose="020B0602030504020204" pitchFamily="34" charset="0"/>
                <a:cs typeface="Lucida Sans Unicode" panose="020B0602030504020204" pitchFamily="34" charset="0"/>
              </a:rPr>
              <a:t>0 </a:t>
            </a:r>
            <a:r>
              <a:rPr lang="en-US" altLang="ru-RU" sz="2200" b="1">
                <a:latin typeface="Lucida Sans Unicode" panose="020B0602030504020204" pitchFamily="34" charset="0"/>
                <a:cs typeface="Lucida Sans Unicode" panose="020B0602030504020204" pitchFamily="34" charset="0"/>
              </a:rPr>
              <a:t>do</a:t>
            </a:r>
          </a:p>
          <a:p>
            <a:pPr eaLnBrk="1" hangingPunct="1"/>
            <a:r>
              <a:rPr lang="en-US" altLang="ru-RU" sz="2200">
                <a:latin typeface="Lucida Sans Unicode" panose="020B0602030504020204" pitchFamily="34" charset="0"/>
                <a:cs typeface="Lucida Sans Unicode" panose="020B0602030504020204" pitchFamily="34" charset="0"/>
              </a:rPr>
              <a:t>	 </a:t>
            </a:r>
            <a:r>
              <a:rPr lang="en-US" altLang="ru-RU" sz="2200" b="1">
                <a:latin typeface="Lucida Sans Unicode" panose="020B0602030504020204" pitchFamily="34" charset="0"/>
                <a:cs typeface="Lucida Sans Unicode" panose="020B0602030504020204" pitchFamily="34" charset="0"/>
              </a:rPr>
              <a:t>begin</a:t>
            </a:r>
            <a:r>
              <a:rPr lang="en-US" altLang="ru-RU" sz="2200">
                <a:latin typeface="Lucida Sans Unicode" panose="020B0602030504020204" pitchFamily="34" charset="0"/>
                <a:cs typeface="Lucida Sans Unicode" panose="020B0602030504020204" pitchFamily="34" charset="0"/>
              </a:rPr>
              <a:t> writeln (′B[′,i,′]=′); B[i]); </a:t>
            </a:r>
            <a:r>
              <a:rPr lang="en-US" altLang="ru-RU" sz="2200" b="1">
                <a:latin typeface="Lucida Sans Unicode" panose="020B0602030504020204" pitchFamily="34" charset="0"/>
                <a:cs typeface="Lucida Sans Unicode" panose="020B0602030504020204" pitchFamily="34" charset="0"/>
              </a:rPr>
              <a:t>end</a:t>
            </a:r>
            <a:r>
              <a:rPr lang="ru-RU" altLang="ru-RU" sz="2200">
                <a:latin typeface="Lucida Sans Unicode" panose="020B0602030504020204" pitchFamily="34" charset="0"/>
                <a:cs typeface="Lucida Sans Unicode" panose="020B0602030504020204" pitchFamily="34" charset="0"/>
              </a:rPr>
              <a:t>; </a:t>
            </a:r>
            <a:r>
              <a:rPr lang="en-US" altLang="ru-RU"/>
              <a:t>readln</a:t>
            </a:r>
            <a:r>
              <a:rPr lang="ru-RU" altLang="ru-RU"/>
              <a:t>;</a:t>
            </a:r>
            <a:r>
              <a:rPr lang="en-US" altLang="ru-RU"/>
              <a:t> </a:t>
            </a:r>
            <a:endParaRPr lang="en-US" altLang="ru-RU" sz="220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eaLnBrk="1" hangingPunct="1"/>
            <a:r>
              <a:rPr lang="en-US" altLang="ru-RU" sz="2200" b="1">
                <a:latin typeface="Lucida Sans Unicode" panose="020B0602030504020204" pitchFamily="34" charset="0"/>
                <a:cs typeface="Lucida Sans Unicode" panose="020B0602030504020204" pitchFamily="34" charset="0"/>
              </a:rPr>
              <a:t>end.</a:t>
            </a:r>
            <a:endParaRPr lang="ru-RU" altLang="ru-RU" sz="2200" b="1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4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1173163" y="457200"/>
            <a:ext cx="7772400" cy="8112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Массивы</a:t>
            </a:r>
            <a:r>
              <a:rPr lang="en-US" sz="4000"/>
              <a:t/>
            </a:r>
            <a:br>
              <a:rPr lang="en-US" sz="4000"/>
            </a:br>
            <a:endParaRPr lang="ru-RU" sz="4000"/>
          </a:p>
        </p:txBody>
      </p:sp>
      <p:pic>
        <p:nvPicPr>
          <p:cNvPr id="44035" name="Picture 22" descr="j029912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300788" y="692150"/>
            <a:ext cx="2520950" cy="2952750"/>
          </a:xfrm>
        </p:spPr>
      </p:pic>
      <p:sp>
        <p:nvSpPr>
          <p:cNvPr id="44036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81750"/>
            <a:ext cx="684212" cy="4762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4037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1042988" y="836613"/>
            <a:ext cx="5113337" cy="5329237"/>
          </a:xfrm>
        </p:spPr>
        <p:txBody>
          <a:bodyPr/>
          <a:lstStyle/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2200" b="1" u="sng" smtClean="0">
                <a:solidFill>
                  <a:srgbClr val="2F2B61"/>
                </a:solidFill>
              </a:rPr>
              <a:t>Задача</a:t>
            </a:r>
            <a:r>
              <a:rPr lang="ru-RU" altLang="ru-RU" sz="1800" smtClean="0"/>
              <a:t> (на сортировку) Дан целочисленный линейный массив. Отсортировать его элементы в порядке возрастания значений.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1800" smtClean="0"/>
              <a:t>Дано: А – линейный массив</a:t>
            </a:r>
            <a:endParaRPr lang="en-US" altLang="ru-RU" sz="1800" smtClean="0"/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en-US" altLang="ru-RU" sz="1800" smtClean="0"/>
              <a:t>N- </a:t>
            </a:r>
            <a:r>
              <a:rPr lang="ru-RU" altLang="ru-RU" sz="1800" smtClean="0"/>
              <a:t>количество элементов массива А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en-US" altLang="ru-RU" sz="1800" smtClean="0"/>
              <a:t>I - </a:t>
            </a:r>
            <a:r>
              <a:rPr lang="ru-RU" altLang="ru-RU" sz="1800" smtClean="0"/>
              <a:t>индекс элементов массива А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en-US" altLang="ru-RU" sz="1800" smtClean="0"/>
              <a:t>J – </a:t>
            </a:r>
            <a:r>
              <a:rPr lang="ru-RU" altLang="ru-RU" sz="1800" smtClean="0"/>
              <a:t>индекс элементов массива А для сортировки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1800" smtClean="0"/>
              <a:t>Р – меньшее значение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1800" smtClean="0"/>
              <a:t>Решение: 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1600" smtClean="0"/>
              <a:t>Если А</a:t>
            </a:r>
            <a:r>
              <a:rPr lang="en-US" altLang="ru-RU" sz="1600" smtClean="0"/>
              <a:t>[</a:t>
            </a:r>
            <a:r>
              <a:rPr lang="ru-RU" altLang="ru-RU" sz="1600" smtClean="0"/>
              <a:t>1</a:t>
            </a:r>
            <a:r>
              <a:rPr lang="en-US" altLang="ru-RU" sz="1600" smtClean="0"/>
              <a:t>]&lt;=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[2]</a:t>
            </a:r>
            <a:r>
              <a:rPr lang="ru-RU" altLang="ru-RU" sz="1600" smtClean="0"/>
              <a:t>, то А</a:t>
            </a:r>
            <a:r>
              <a:rPr lang="en-US" altLang="ru-RU" sz="1600" smtClean="0"/>
              <a:t>[</a:t>
            </a:r>
            <a:r>
              <a:rPr lang="ru-RU" altLang="ru-RU" sz="1600" smtClean="0"/>
              <a:t>1</a:t>
            </a:r>
            <a:r>
              <a:rPr lang="en-US" altLang="ru-RU" sz="1600" smtClean="0"/>
              <a:t>]=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</a:t>
            </a:r>
            <a:r>
              <a:rPr lang="ru-RU" altLang="ru-RU" sz="1600" smtClean="0"/>
              <a:t>1</a:t>
            </a:r>
            <a:r>
              <a:rPr lang="en-US" altLang="ru-RU" sz="1600" smtClean="0"/>
              <a:t>]</a:t>
            </a:r>
            <a:r>
              <a:rPr lang="ru-RU" altLang="ru-RU" sz="1600" smtClean="0"/>
              <a:t>, А</a:t>
            </a:r>
            <a:r>
              <a:rPr lang="en-US" altLang="ru-RU" sz="1600" smtClean="0"/>
              <a:t>[2]</a:t>
            </a:r>
            <a:r>
              <a:rPr lang="ru-RU" altLang="ru-RU" sz="1600" smtClean="0"/>
              <a:t> </a:t>
            </a:r>
            <a:r>
              <a:rPr lang="en-US" altLang="ru-RU" sz="1600" smtClean="0"/>
              <a:t>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[2]</a:t>
            </a:r>
            <a:r>
              <a:rPr lang="ru-RU" altLang="ru-RU" sz="1600" smtClean="0"/>
              <a:t>,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1600" smtClean="0"/>
              <a:t>Иначе А</a:t>
            </a:r>
            <a:r>
              <a:rPr lang="en-US" altLang="ru-RU" sz="1600" smtClean="0"/>
              <a:t>[</a:t>
            </a:r>
            <a:r>
              <a:rPr lang="ru-RU" altLang="ru-RU" sz="1600" smtClean="0"/>
              <a:t>1</a:t>
            </a:r>
            <a:r>
              <a:rPr lang="en-US" altLang="ru-RU" sz="1600" smtClean="0"/>
              <a:t>]=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</a:t>
            </a:r>
            <a:r>
              <a:rPr lang="ru-RU" altLang="ru-RU" sz="1600" smtClean="0"/>
              <a:t>2</a:t>
            </a:r>
            <a:r>
              <a:rPr lang="en-US" altLang="ru-RU" sz="1600" smtClean="0"/>
              <a:t>]</a:t>
            </a:r>
            <a:r>
              <a:rPr lang="ru-RU" altLang="ru-RU" sz="1600" smtClean="0"/>
              <a:t>, А</a:t>
            </a:r>
            <a:r>
              <a:rPr lang="en-US" altLang="ru-RU" sz="1600" smtClean="0"/>
              <a:t>[2]</a:t>
            </a:r>
            <a:r>
              <a:rPr lang="ru-RU" altLang="ru-RU" sz="1600" smtClean="0"/>
              <a:t> </a:t>
            </a:r>
            <a:r>
              <a:rPr lang="en-US" altLang="ru-RU" sz="1600" smtClean="0"/>
              <a:t>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</a:t>
            </a:r>
            <a:r>
              <a:rPr lang="ru-RU" altLang="ru-RU" sz="1600" smtClean="0"/>
              <a:t>1</a:t>
            </a:r>
            <a:r>
              <a:rPr lang="en-US" altLang="ru-RU" sz="1600" smtClean="0"/>
              <a:t>]</a:t>
            </a:r>
            <a:r>
              <a:rPr lang="ru-RU" altLang="ru-RU" sz="1600" smtClean="0"/>
              <a:t>,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1600" smtClean="0"/>
              <a:t>Если А</a:t>
            </a:r>
            <a:r>
              <a:rPr lang="en-US" altLang="ru-RU" sz="1600" smtClean="0"/>
              <a:t>[</a:t>
            </a:r>
            <a:r>
              <a:rPr lang="ru-RU" altLang="ru-RU" sz="1600" smtClean="0"/>
              <a:t>2</a:t>
            </a:r>
            <a:r>
              <a:rPr lang="en-US" altLang="ru-RU" sz="1600" smtClean="0"/>
              <a:t>]&lt;=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</a:t>
            </a:r>
            <a:r>
              <a:rPr lang="ru-RU" altLang="ru-RU" sz="1600" smtClean="0"/>
              <a:t>3</a:t>
            </a:r>
            <a:r>
              <a:rPr lang="en-US" altLang="ru-RU" sz="1600" smtClean="0"/>
              <a:t>]</a:t>
            </a:r>
            <a:r>
              <a:rPr lang="ru-RU" altLang="ru-RU" sz="1600" smtClean="0"/>
              <a:t>, то А</a:t>
            </a:r>
            <a:r>
              <a:rPr lang="en-US" altLang="ru-RU" sz="1600" smtClean="0"/>
              <a:t>[</a:t>
            </a:r>
            <a:r>
              <a:rPr lang="ru-RU" altLang="ru-RU" sz="1600" smtClean="0"/>
              <a:t>2</a:t>
            </a:r>
            <a:r>
              <a:rPr lang="en-US" altLang="ru-RU" sz="1600" smtClean="0"/>
              <a:t>]=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</a:t>
            </a:r>
            <a:r>
              <a:rPr lang="ru-RU" altLang="ru-RU" sz="1600" smtClean="0"/>
              <a:t>2</a:t>
            </a:r>
            <a:r>
              <a:rPr lang="en-US" altLang="ru-RU" sz="1600" smtClean="0"/>
              <a:t>]</a:t>
            </a:r>
            <a:r>
              <a:rPr lang="ru-RU" altLang="ru-RU" sz="1600" smtClean="0"/>
              <a:t>, А</a:t>
            </a:r>
            <a:r>
              <a:rPr lang="en-US" altLang="ru-RU" sz="1600" smtClean="0"/>
              <a:t>[</a:t>
            </a:r>
            <a:r>
              <a:rPr lang="ru-RU" altLang="ru-RU" sz="1600" smtClean="0"/>
              <a:t>3</a:t>
            </a:r>
            <a:r>
              <a:rPr lang="en-US" altLang="ru-RU" sz="1600" smtClean="0"/>
              <a:t>]</a:t>
            </a:r>
            <a:r>
              <a:rPr lang="ru-RU" altLang="ru-RU" sz="1600" smtClean="0"/>
              <a:t> </a:t>
            </a:r>
            <a:r>
              <a:rPr lang="en-US" altLang="ru-RU" sz="1600" smtClean="0"/>
              <a:t>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</a:t>
            </a:r>
            <a:r>
              <a:rPr lang="ru-RU" altLang="ru-RU" sz="1600" smtClean="0"/>
              <a:t>3</a:t>
            </a:r>
            <a:r>
              <a:rPr lang="en-US" altLang="ru-RU" sz="1600" smtClean="0"/>
              <a:t>]</a:t>
            </a:r>
            <a:r>
              <a:rPr lang="ru-RU" altLang="ru-RU" sz="1600" smtClean="0"/>
              <a:t>,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1600" smtClean="0"/>
              <a:t>Иначе А</a:t>
            </a:r>
            <a:r>
              <a:rPr lang="en-US" altLang="ru-RU" sz="1600" smtClean="0"/>
              <a:t>[</a:t>
            </a:r>
            <a:r>
              <a:rPr lang="ru-RU" altLang="ru-RU" sz="1600" smtClean="0"/>
              <a:t>3</a:t>
            </a:r>
            <a:r>
              <a:rPr lang="en-US" altLang="ru-RU" sz="1600" smtClean="0"/>
              <a:t>]=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</a:t>
            </a:r>
            <a:r>
              <a:rPr lang="ru-RU" altLang="ru-RU" sz="1600" smtClean="0"/>
              <a:t>2</a:t>
            </a:r>
            <a:r>
              <a:rPr lang="en-US" altLang="ru-RU" sz="1600" smtClean="0"/>
              <a:t>]</a:t>
            </a:r>
            <a:r>
              <a:rPr lang="ru-RU" altLang="ru-RU" sz="1600" smtClean="0"/>
              <a:t>, А</a:t>
            </a:r>
            <a:r>
              <a:rPr lang="en-US" altLang="ru-RU" sz="1600" smtClean="0"/>
              <a:t>[2]</a:t>
            </a:r>
            <a:r>
              <a:rPr lang="ru-RU" altLang="ru-RU" sz="1600" smtClean="0"/>
              <a:t> </a:t>
            </a:r>
            <a:r>
              <a:rPr lang="en-US" altLang="ru-RU" sz="1600" smtClean="0"/>
              <a:t>= </a:t>
            </a:r>
            <a:r>
              <a:rPr lang="ru-RU" altLang="ru-RU" sz="1600" smtClean="0"/>
              <a:t>А</a:t>
            </a:r>
            <a:r>
              <a:rPr lang="en-US" altLang="ru-RU" sz="1600" smtClean="0"/>
              <a:t>[</a:t>
            </a:r>
            <a:r>
              <a:rPr lang="ru-RU" altLang="ru-RU" sz="1600" smtClean="0"/>
              <a:t>3</a:t>
            </a:r>
            <a:r>
              <a:rPr lang="en-US" altLang="ru-RU" sz="1600" smtClean="0"/>
              <a:t>]</a:t>
            </a:r>
            <a:r>
              <a:rPr lang="ru-RU" altLang="ru-RU" sz="1600" smtClean="0"/>
              <a:t>,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1600" smtClean="0"/>
              <a:t>И т.д.</a:t>
            </a:r>
          </a:p>
          <a:p>
            <a:pPr marL="547688" indent="-438150">
              <a:lnSpc>
                <a:spcPct val="80000"/>
              </a:lnSpc>
              <a:buFont typeface="Wingdings 3" panose="05040102010807070707" pitchFamily="18" charset="2"/>
              <a:buNone/>
            </a:pPr>
            <a:r>
              <a:rPr lang="ru-RU" altLang="ru-RU" sz="1900" b="1" smtClean="0"/>
              <a:t>«Метод пузырька».</a:t>
            </a:r>
            <a:r>
              <a:rPr lang="ru-RU" altLang="ru-RU" sz="1900" smtClean="0"/>
              <a:t> Последовательное перемещение путем попарных перестановок наибольшего значения сначала на место </a:t>
            </a:r>
            <a:r>
              <a:rPr lang="en-US" altLang="ru-RU" sz="1900" smtClean="0"/>
              <a:t>N-</a:t>
            </a:r>
            <a:r>
              <a:rPr lang="ru-RU" altLang="ru-RU" sz="1900" smtClean="0"/>
              <a:t>го элемента, затем </a:t>
            </a:r>
            <a:r>
              <a:rPr lang="en-US" altLang="ru-RU" sz="1900" smtClean="0"/>
              <a:t>N</a:t>
            </a:r>
            <a:r>
              <a:rPr lang="ru-RU" altLang="ru-RU" sz="1900" smtClean="0"/>
              <a:t>-1–го и т.д.</a:t>
            </a:r>
            <a:r>
              <a:rPr lang="en-US" altLang="ru-RU" sz="1900" smtClean="0"/>
              <a:t>  </a:t>
            </a:r>
            <a:endParaRPr lang="ru-RU" altLang="ru-RU" sz="1900" smtClean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8353425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 b="1"/>
              <a:t>Program  Sortirovka</a:t>
            </a:r>
            <a:r>
              <a:rPr lang="en-US" altLang="ru-RU"/>
              <a:t>;</a:t>
            </a:r>
          </a:p>
          <a:p>
            <a:pPr eaLnBrk="1" hangingPunct="1"/>
            <a:r>
              <a:rPr lang="en-US" altLang="ru-RU" b="1"/>
              <a:t>Var  </a:t>
            </a:r>
            <a:r>
              <a:rPr lang="en-US" altLang="ru-RU"/>
              <a:t>N,I,J,P</a:t>
            </a:r>
            <a:r>
              <a:rPr lang="en-US" altLang="ru-RU" b="1"/>
              <a:t>: </a:t>
            </a:r>
            <a:r>
              <a:rPr lang="en-US" altLang="ru-RU"/>
              <a:t>integer</a:t>
            </a:r>
            <a:r>
              <a:rPr lang="ru-RU" altLang="ru-RU"/>
              <a:t>;</a:t>
            </a:r>
            <a:r>
              <a:rPr lang="en-US" altLang="ru-RU"/>
              <a:t> A: array [1..20] </a:t>
            </a:r>
            <a:r>
              <a:rPr lang="en-US" altLang="ru-RU" b="1"/>
              <a:t>of</a:t>
            </a:r>
            <a:r>
              <a:rPr lang="en-US" altLang="ru-RU"/>
              <a:t> integer</a:t>
            </a:r>
            <a:r>
              <a:rPr lang="ru-RU" altLang="ru-RU"/>
              <a:t>;</a:t>
            </a:r>
          </a:p>
          <a:p>
            <a:pPr eaLnBrk="1" hangingPunct="1"/>
            <a:r>
              <a:rPr lang="en-US" altLang="ru-RU" b="1"/>
              <a:t>begin </a:t>
            </a:r>
            <a:r>
              <a:rPr lang="ru-RU" altLang="ru-RU" b="1"/>
              <a:t>	</a:t>
            </a:r>
            <a:r>
              <a:rPr lang="en-US" altLang="ru-RU"/>
              <a:t>write (‘</a:t>
            </a:r>
            <a:r>
              <a:rPr lang="ru-RU" altLang="ru-RU"/>
              <a:t>введите  число элементов:‘);</a:t>
            </a:r>
            <a:r>
              <a:rPr lang="en-US" altLang="ru-RU"/>
              <a:t> readln</a:t>
            </a:r>
            <a:r>
              <a:rPr lang="en-US" altLang="ru-RU" b="1"/>
              <a:t> </a:t>
            </a:r>
            <a:r>
              <a:rPr lang="en-US" altLang="ru-RU"/>
              <a:t>(N);</a:t>
            </a:r>
          </a:p>
          <a:p>
            <a:pPr eaLnBrk="1" hangingPunct="1"/>
            <a:r>
              <a:rPr lang="en-US" altLang="ru-RU" b="1"/>
              <a:t>     for</a:t>
            </a:r>
            <a:r>
              <a:rPr lang="en-US" altLang="ru-RU"/>
              <a:t>I :=1 </a:t>
            </a:r>
            <a:r>
              <a:rPr lang="en-US" altLang="ru-RU" b="1"/>
              <a:t>to </a:t>
            </a:r>
            <a:r>
              <a:rPr lang="en-US" altLang="ru-RU"/>
              <a:t>N </a:t>
            </a:r>
            <a:r>
              <a:rPr lang="en-US" altLang="ru-RU" b="1"/>
              <a:t>do</a:t>
            </a:r>
          </a:p>
          <a:p>
            <a:pPr eaLnBrk="1" hangingPunct="1"/>
            <a:r>
              <a:rPr lang="en-US" altLang="ru-RU" b="1"/>
              <a:t>     begin</a:t>
            </a:r>
            <a:r>
              <a:rPr lang="en-US" altLang="ru-RU"/>
              <a:t> write (′ </a:t>
            </a:r>
            <a:r>
              <a:rPr lang="ru-RU" altLang="ru-RU"/>
              <a:t>введите </a:t>
            </a:r>
            <a:r>
              <a:rPr lang="en-US" altLang="ru-RU"/>
              <a:t>A[′,I,′]=′); readln  (A[I]); </a:t>
            </a:r>
            <a:r>
              <a:rPr lang="en-US" altLang="ru-RU" b="1"/>
              <a:t>end</a:t>
            </a:r>
            <a:r>
              <a:rPr lang="ru-RU" altLang="ru-RU"/>
              <a:t>; </a:t>
            </a:r>
            <a:endParaRPr lang="en-US" altLang="ru-RU"/>
          </a:p>
          <a:p>
            <a:pPr eaLnBrk="1" hangingPunct="1"/>
            <a:r>
              <a:rPr lang="en-US" altLang="ru-RU" b="1"/>
              <a:t>     for</a:t>
            </a:r>
            <a:r>
              <a:rPr lang="en-US" altLang="ru-RU"/>
              <a:t> I :=1 </a:t>
            </a:r>
            <a:r>
              <a:rPr lang="en-US" altLang="ru-RU" b="1"/>
              <a:t>to </a:t>
            </a:r>
            <a:r>
              <a:rPr lang="en-US" altLang="ru-RU"/>
              <a:t>N</a:t>
            </a:r>
            <a:r>
              <a:rPr lang="ru-RU" altLang="ru-RU"/>
              <a:t>-1</a:t>
            </a:r>
            <a:r>
              <a:rPr lang="en-US" altLang="ru-RU"/>
              <a:t> </a:t>
            </a:r>
            <a:r>
              <a:rPr lang="en-US" altLang="ru-RU" b="1"/>
              <a:t>do</a:t>
            </a:r>
          </a:p>
          <a:p>
            <a:pPr eaLnBrk="1" hangingPunct="1"/>
            <a:r>
              <a:rPr lang="en-US" altLang="ru-RU" b="1"/>
              <a:t>     begin</a:t>
            </a:r>
            <a:r>
              <a:rPr lang="en-US" altLang="ru-RU"/>
              <a:t> </a:t>
            </a:r>
            <a:r>
              <a:rPr lang="en-US" altLang="ru-RU" b="1"/>
              <a:t>for</a:t>
            </a:r>
            <a:r>
              <a:rPr lang="en-US" altLang="ru-RU"/>
              <a:t> J:=1 </a:t>
            </a:r>
            <a:r>
              <a:rPr lang="en-US" altLang="ru-RU" b="1"/>
              <a:t>to </a:t>
            </a:r>
            <a:r>
              <a:rPr lang="en-US" altLang="ru-RU"/>
              <a:t>N</a:t>
            </a:r>
            <a:r>
              <a:rPr lang="ru-RU" altLang="ru-RU"/>
              <a:t>-1</a:t>
            </a:r>
            <a:r>
              <a:rPr lang="en-US" altLang="ru-RU"/>
              <a:t> </a:t>
            </a:r>
            <a:r>
              <a:rPr lang="en-US" altLang="ru-RU" b="1"/>
              <a:t>do</a:t>
            </a:r>
          </a:p>
          <a:p>
            <a:pPr eaLnBrk="1" hangingPunct="1"/>
            <a:r>
              <a:rPr lang="en-US" altLang="ru-RU" b="1">
                <a:solidFill>
                  <a:srgbClr val="A3171E"/>
                </a:solidFill>
              </a:rPr>
              <a:t>     </a:t>
            </a:r>
            <a:r>
              <a:rPr lang="en-US" altLang="ru-RU" b="1"/>
              <a:t>if </a:t>
            </a:r>
            <a:r>
              <a:rPr lang="en-US" altLang="ru-RU"/>
              <a:t>A[J]&lt;= A[J+1]</a:t>
            </a:r>
            <a:r>
              <a:rPr lang="en-US" altLang="ru-RU" b="1"/>
              <a:t> then </a:t>
            </a:r>
          </a:p>
          <a:p>
            <a:pPr eaLnBrk="1" hangingPunct="1"/>
            <a:r>
              <a:rPr lang="en-US" altLang="ru-RU" b="1"/>
              <a:t>	begin</a:t>
            </a:r>
            <a:r>
              <a:rPr lang="en-US" altLang="ru-RU"/>
              <a:t> P:= A[J]; A[J]:= A[J+1]; A[J+1]=P </a:t>
            </a:r>
            <a:r>
              <a:rPr lang="en-US" altLang="ru-RU" b="1"/>
              <a:t>end;</a:t>
            </a:r>
          </a:p>
          <a:p>
            <a:pPr eaLnBrk="1" hangingPunct="1"/>
            <a:r>
              <a:rPr lang="en-US" altLang="ru-RU" b="1"/>
              <a:t>end;</a:t>
            </a:r>
            <a:r>
              <a:rPr lang="en-US" altLang="ru-RU"/>
              <a:t> </a:t>
            </a:r>
          </a:p>
          <a:p>
            <a:pPr eaLnBrk="1" hangingPunct="1"/>
            <a:r>
              <a:rPr lang="en-US" altLang="ru-RU" b="1"/>
              <a:t>for</a:t>
            </a:r>
            <a:r>
              <a:rPr lang="en-US" altLang="ru-RU"/>
              <a:t> I:=1 </a:t>
            </a:r>
            <a:r>
              <a:rPr lang="en-US" altLang="ru-RU" b="1"/>
              <a:t>to </a:t>
            </a:r>
            <a:r>
              <a:rPr lang="en-US" altLang="ru-RU"/>
              <a:t>N </a:t>
            </a:r>
            <a:r>
              <a:rPr lang="en-US" altLang="ru-RU" b="1"/>
              <a:t>do </a:t>
            </a:r>
            <a:r>
              <a:rPr lang="en-US" altLang="ru-RU"/>
              <a:t>write (A[I], ′ ′); </a:t>
            </a:r>
            <a:endParaRPr lang="en-US" altLang="ru-RU" b="1"/>
          </a:p>
          <a:p>
            <a:pPr eaLnBrk="1" hangingPunct="1"/>
            <a:r>
              <a:rPr lang="en-US" altLang="ru-RU" b="1"/>
              <a:t>	readln </a:t>
            </a:r>
            <a:r>
              <a:rPr lang="en-US" altLang="ru-RU"/>
              <a:t>;</a:t>
            </a:r>
          </a:p>
          <a:p>
            <a:pPr eaLnBrk="1" hangingPunct="1"/>
            <a:r>
              <a:rPr lang="en-US" altLang="ru-RU" b="1"/>
              <a:t>end.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4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1173163" y="457200"/>
            <a:ext cx="7772400" cy="8112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Массивы</a:t>
            </a:r>
            <a:r>
              <a:rPr lang="en-US" sz="4000"/>
              <a:t/>
            </a:r>
            <a:br>
              <a:rPr lang="en-US" sz="4000"/>
            </a:br>
            <a:endParaRPr lang="ru-RU" sz="4000"/>
          </a:p>
        </p:txBody>
      </p:sp>
      <p:pic>
        <p:nvPicPr>
          <p:cNvPr id="46083" name="Picture 22" descr="j029912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940425" y="765175"/>
            <a:ext cx="2763838" cy="3744913"/>
          </a:xfrm>
        </p:spPr>
      </p:pic>
      <p:sp>
        <p:nvSpPr>
          <p:cNvPr id="46084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81750"/>
            <a:ext cx="684212" cy="4762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6085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900113" y="1125538"/>
            <a:ext cx="5256212" cy="5327650"/>
          </a:xfrm>
        </p:spPr>
        <p:txBody>
          <a:bodyPr/>
          <a:lstStyle/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2000" b="1" smtClean="0">
                <a:solidFill>
                  <a:schemeClr val="tx2"/>
                </a:solidFill>
              </a:rPr>
              <a:t>Массивы</a:t>
            </a:r>
            <a:r>
              <a:rPr lang="en-US" altLang="ru-RU" sz="2000" b="1" smtClean="0">
                <a:solidFill>
                  <a:schemeClr val="tx2"/>
                </a:solidFill>
              </a:rPr>
              <a:t> </a:t>
            </a:r>
            <a:r>
              <a:rPr lang="ru-RU" altLang="ru-RU" sz="2000" b="1" smtClean="0">
                <a:solidFill>
                  <a:schemeClr val="tx2"/>
                </a:solidFill>
              </a:rPr>
              <a:t>бывают:</a:t>
            </a:r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2000" smtClean="0"/>
              <a:t>2. Двумерные.</a:t>
            </a:r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2000" smtClean="0"/>
              <a:t>Двумерные массивы – структура данных, хранящая прямоугольную матрицу. В матрице каждый элемент определяется номером строки и столбца, на пересечении которых он расположен.</a:t>
            </a:r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2000" smtClean="0"/>
              <a:t>Описание двумерных массивов:</a:t>
            </a:r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en-US" altLang="ru-RU" sz="2200" b="1" smtClean="0"/>
              <a:t>Var </a:t>
            </a:r>
            <a:r>
              <a:rPr lang="ru-RU" altLang="ru-RU" sz="2200" smtClean="0"/>
              <a:t>М</a:t>
            </a:r>
            <a:r>
              <a:rPr lang="en-US" altLang="ru-RU" sz="2200" smtClean="0"/>
              <a:t> </a:t>
            </a:r>
            <a:r>
              <a:rPr lang="en-US" altLang="ru-RU" sz="2200" b="1" smtClean="0"/>
              <a:t>: array </a:t>
            </a:r>
            <a:r>
              <a:rPr lang="en-US" altLang="ru-RU" sz="2200" smtClean="0"/>
              <a:t>[0..</a:t>
            </a:r>
            <a:r>
              <a:rPr lang="ru-RU" altLang="ru-RU" sz="2200" smtClean="0"/>
              <a:t>10</a:t>
            </a:r>
            <a:r>
              <a:rPr lang="en-US" altLang="ru-RU" sz="2200" smtClean="0"/>
              <a:t>]</a:t>
            </a:r>
            <a:r>
              <a:rPr lang="en-US" altLang="ru-RU" sz="2200" b="1" smtClean="0"/>
              <a:t> of array </a:t>
            </a:r>
            <a:r>
              <a:rPr lang="en-US" altLang="ru-RU" sz="2200" smtClean="0"/>
              <a:t>[0..</a:t>
            </a:r>
            <a:r>
              <a:rPr lang="ru-RU" altLang="ru-RU" sz="2200" smtClean="0"/>
              <a:t>20</a:t>
            </a:r>
            <a:r>
              <a:rPr lang="en-US" altLang="ru-RU" sz="2200" smtClean="0"/>
              <a:t>]</a:t>
            </a:r>
            <a:r>
              <a:rPr lang="en-US" altLang="ru-RU" sz="2200" b="1" smtClean="0"/>
              <a:t> of </a:t>
            </a:r>
            <a:r>
              <a:rPr lang="en-US" altLang="ru-RU" sz="2200" smtClean="0"/>
              <a:t>real</a:t>
            </a:r>
            <a:r>
              <a:rPr lang="ru-RU" altLang="ru-RU" sz="2200" smtClean="0"/>
              <a:t>;</a:t>
            </a:r>
            <a:r>
              <a:rPr lang="en-US" altLang="ru-RU" sz="2200" smtClean="0"/>
              <a:t>    </a:t>
            </a:r>
            <a:r>
              <a:rPr lang="ru-RU" altLang="ru-RU" sz="2200" smtClean="0"/>
              <a:t>(или)</a:t>
            </a:r>
            <a:endParaRPr lang="en-US" altLang="ru-RU" sz="2200" smtClean="0"/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en-US" altLang="ru-RU" sz="2200" b="1" smtClean="0"/>
              <a:t>Var </a:t>
            </a:r>
            <a:r>
              <a:rPr lang="ru-RU" altLang="ru-RU" sz="2200" smtClean="0"/>
              <a:t>М</a:t>
            </a:r>
            <a:r>
              <a:rPr lang="en-US" altLang="ru-RU" sz="2200" smtClean="0"/>
              <a:t> </a:t>
            </a:r>
            <a:r>
              <a:rPr lang="en-US" altLang="ru-RU" sz="2200" b="1" smtClean="0"/>
              <a:t>: array </a:t>
            </a:r>
            <a:r>
              <a:rPr lang="en-US" altLang="ru-RU" sz="2200" smtClean="0"/>
              <a:t>[0..</a:t>
            </a:r>
            <a:r>
              <a:rPr lang="ru-RU" altLang="ru-RU" sz="2200" smtClean="0"/>
              <a:t>10,0</a:t>
            </a:r>
            <a:r>
              <a:rPr lang="en-US" altLang="ru-RU" sz="2200" smtClean="0"/>
              <a:t>..</a:t>
            </a:r>
            <a:r>
              <a:rPr lang="ru-RU" altLang="ru-RU" sz="2200" smtClean="0"/>
              <a:t>20</a:t>
            </a:r>
            <a:r>
              <a:rPr lang="en-US" altLang="ru-RU" sz="2200" smtClean="0"/>
              <a:t>]</a:t>
            </a:r>
            <a:r>
              <a:rPr lang="en-US" altLang="ru-RU" sz="2200" b="1" smtClean="0"/>
              <a:t> of </a:t>
            </a:r>
            <a:r>
              <a:rPr lang="en-US" altLang="ru-RU" sz="2200" smtClean="0"/>
              <a:t>real</a:t>
            </a:r>
            <a:r>
              <a:rPr lang="ru-RU" altLang="ru-RU" sz="2200" smtClean="0"/>
              <a:t>;</a:t>
            </a:r>
            <a:endParaRPr lang="en-US" altLang="ru-RU" sz="2200" smtClean="0"/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1800" smtClean="0"/>
              <a:t>Обычно первый индекс связывают с номером строки, второй – сномером столбца.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4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1173163" y="457200"/>
            <a:ext cx="7772400" cy="8112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Массивы</a:t>
            </a:r>
            <a:r>
              <a:rPr lang="en-US" sz="4000"/>
              <a:t/>
            </a:r>
            <a:br>
              <a:rPr lang="en-US" sz="4000"/>
            </a:br>
            <a:endParaRPr lang="ru-RU" sz="4000"/>
          </a:p>
        </p:txBody>
      </p:sp>
      <p:pic>
        <p:nvPicPr>
          <p:cNvPr id="47107" name="Picture 22" descr="j029912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300788" y="692150"/>
            <a:ext cx="2520950" cy="2952750"/>
          </a:xfrm>
        </p:spPr>
      </p:pic>
      <p:sp>
        <p:nvSpPr>
          <p:cNvPr id="47108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81750"/>
            <a:ext cx="684212" cy="47625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7109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1042988" y="836613"/>
            <a:ext cx="5113337" cy="5329237"/>
          </a:xfrm>
        </p:spPr>
        <p:txBody>
          <a:bodyPr/>
          <a:lstStyle/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2600" b="1" u="sng" smtClean="0">
                <a:solidFill>
                  <a:srgbClr val="2F2B61"/>
                </a:solidFill>
              </a:rPr>
              <a:t>Задача</a:t>
            </a:r>
            <a:r>
              <a:rPr lang="ru-RU" altLang="ru-RU" sz="2000" smtClean="0"/>
              <a:t> Сформировать матрицу Пифагора (таблицу умножения в матричной форме) и вывести ее на экран. </a:t>
            </a:r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2000" smtClean="0"/>
              <a:t>Дано: </a:t>
            </a:r>
            <a:r>
              <a:rPr lang="en-US" altLang="ru-RU" sz="2000" smtClean="0"/>
              <a:t>P</a:t>
            </a:r>
            <a:r>
              <a:rPr lang="ru-RU" altLang="ru-RU" sz="2000" smtClean="0"/>
              <a:t> – двумерныый массив</a:t>
            </a:r>
            <a:endParaRPr lang="en-US" altLang="ru-RU" sz="2000" smtClean="0"/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en-US" altLang="ru-RU" sz="2000" smtClean="0"/>
              <a:t>I - </a:t>
            </a:r>
            <a:r>
              <a:rPr lang="ru-RU" altLang="ru-RU" sz="2000" smtClean="0"/>
              <a:t>индекс строк массива Р</a:t>
            </a:r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en-US" altLang="ru-RU" sz="2000" smtClean="0"/>
              <a:t>J – </a:t>
            </a:r>
            <a:r>
              <a:rPr lang="ru-RU" altLang="ru-RU" sz="2000" smtClean="0"/>
              <a:t>индекс столбцов массива Р</a:t>
            </a:r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2000" smtClean="0"/>
              <a:t>Решение: </a:t>
            </a:r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1800" smtClean="0"/>
              <a:t>Р</a:t>
            </a:r>
            <a:r>
              <a:rPr lang="en-US" altLang="ru-RU" sz="1800" smtClean="0"/>
              <a:t>[I,J]=I*J</a:t>
            </a:r>
            <a:endParaRPr lang="ru-RU" altLang="ru-RU" sz="1800" smtClean="0"/>
          </a:p>
          <a:p>
            <a:pPr marL="547688" indent="-438150">
              <a:buFont typeface="Wingdings 3" panose="05040102010807070707" pitchFamily="18" charset="2"/>
              <a:buNone/>
            </a:pPr>
            <a:r>
              <a:rPr lang="ru-RU" altLang="ru-RU" sz="2100" smtClean="0"/>
              <a:t>Вычисления и вывод матрицы производится в двух вложенных циклах. 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395288" y="404813"/>
            <a:ext cx="8353425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 b="1"/>
              <a:t>Program  Pifagor</a:t>
            </a:r>
            <a:r>
              <a:rPr lang="en-US" altLang="ru-RU"/>
              <a:t>;</a:t>
            </a:r>
          </a:p>
          <a:p>
            <a:pPr eaLnBrk="1" hangingPunct="1"/>
            <a:r>
              <a:rPr lang="en-US" altLang="ru-RU" b="1"/>
              <a:t>Var  </a:t>
            </a:r>
            <a:r>
              <a:rPr lang="en-US" altLang="ru-RU"/>
              <a:t>P</a:t>
            </a:r>
            <a:r>
              <a:rPr lang="en-US" altLang="ru-RU" b="1"/>
              <a:t>: </a:t>
            </a:r>
            <a:r>
              <a:rPr lang="en-US" altLang="ru-RU"/>
              <a:t>array [1..9,1..9] </a:t>
            </a:r>
            <a:r>
              <a:rPr lang="en-US" altLang="ru-RU" b="1"/>
              <a:t>of</a:t>
            </a:r>
            <a:r>
              <a:rPr lang="en-US" altLang="ru-RU"/>
              <a:t> integer</a:t>
            </a:r>
            <a:r>
              <a:rPr lang="ru-RU" altLang="ru-RU"/>
              <a:t>;</a:t>
            </a:r>
            <a:r>
              <a:rPr lang="en-US" altLang="ru-RU"/>
              <a:t> I,J: integer</a:t>
            </a:r>
            <a:r>
              <a:rPr lang="ru-RU" altLang="ru-RU"/>
              <a:t>;</a:t>
            </a:r>
            <a:r>
              <a:rPr lang="en-US" altLang="ru-RU"/>
              <a:t> </a:t>
            </a:r>
            <a:endParaRPr lang="ru-RU" altLang="ru-RU"/>
          </a:p>
          <a:p>
            <a:pPr eaLnBrk="1" hangingPunct="1"/>
            <a:r>
              <a:rPr lang="en-US" altLang="ru-RU" b="1"/>
              <a:t>begin </a:t>
            </a:r>
            <a:r>
              <a:rPr lang="ru-RU" altLang="ru-RU" b="1"/>
              <a:t>	</a:t>
            </a:r>
            <a:r>
              <a:rPr lang="en-US" altLang="ru-RU" b="1"/>
              <a:t> for </a:t>
            </a:r>
            <a:r>
              <a:rPr lang="en-US" altLang="ru-RU"/>
              <a:t>I :=1 </a:t>
            </a:r>
            <a:r>
              <a:rPr lang="en-US" altLang="ru-RU" b="1"/>
              <a:t>to </a:t>
            </a:r>
            <a:r>
              <a:rPr lang="en-US" altLang="ru-RU"/>
              <a:t>9 </a:t>
            </a:r>
            <a:r>
              <a:rPr lang="en-US" altLang="ru-RU" b="1"/>
              <a:t>do</a:t>
            </a:r>
          </a:p>
          <a:p>
            <a:pPr eaLnBrk="1" hangingPunct="1"/>
            <a:r>
              <a:rPr lang="en-US" altLang="ru-RU" b="1"/>
              <a:t>	for </a:t>
            </a:r>
            <a:r>
              <a:rPr lang="en-US" altLang="ru-RU"/>
              <a:t>J :=1 </a:t>
            </a:r>
            <a:r>
              <a:rPr lang="en-US" altLang="ru-RU" b="1"/>
              <a:t>to </a:t>
            </a:r>
            <a:r>
              <a:rPr lang="en-US" altLang="ru-RU"/>
              <a:t>9 </a:t>
            </a:r>
            <a:r>
              <a:rPr lang="en-US" altLang="ru-RU" b="1"/>
              <a:t>do</a:t>
            </a:r>
          </a:p>
          <a:p>
            <a:pPr eaLnBrk="1" hangingPunct="1"/>
            <a:r>
              <a:rPr lang="en-US" altLang="ru-RU" b="1"/>
              <a:t>	</a:t>
            </a:r>
            <a:r>
              <a:rPr lang="ru-RU" altLang="ru-RU">
                <a:latin typeface="Arial" panose="020B0604020202020204" pitchFamily="34" charset="0"/>
              </a:rPr>
              <a:t>Р</a:t>
            </a:r>
            <a:r>
              <a:rPr lang="en-US" altLang="ru-RU">
                <a:latin typeface="Arial" panose="020B0604020202020204" pitchFamily="34" charset="0"/>
              </a:rPr>
              <a:t>[I,J]:=I*J</a:t>
            </a:r>
            <a:endParaRPr lang="ru-RU" altLang="ru-RU">
              <a:latin typeface="Arial" panose="020B0604020202020204" pitchFamily="34" charset="0"/>
            </a:endParaRPr>
          </a:p>
          <a:p>
            <a:pPr eaLnBrk="1" hangingPunct="1"/>
            <a:r>
              <a:rPr lang="en-US" altLang="ru-RU" b="1"/>
              <a:t>	for </a:t>
            </a:r>
            <a:r>
              <a:rPr lang="en-US" altLang="ru-RU"/>
              <a:t>I :=1 </a:t>
            </a:r>
            <a:r>
              <a:rPr lang="en-US" altLang="ru-RU" b="1"/>
              <a:t>to </a:t>
            </a:r>
            <a:r>
              <a:rPr lang="en-US" altLang="ru-RU"/>
              <a:t>9 </a:t>
            </a:r>
            <a:r>
              <a:rPr lang="en-US" altLang="ru-RU" b="1"/>
              <a:t>do</a:t>
            </a:r>
          </a:p>
          <a:p>
            <a:pPr eaLnBrk="1" hangingPunct="1"/>
            <a:r>
              <a:rPr lang="en-US" altLang="ru-RU" b="1"/>
              <a:t>     begin</a:t>
            </a:r>
            <a:r>
              <a:rPr lang="en-US" altLang="ru-RU"/>
              <a:t> </a:t>
            </a:r>
            <a:r>
              <a:rPr lang="en-US" altLang="ru-RU" b="1"/>
              <a:t>for</a:t>
            </a:r>
            <a:r>
              <a:rPr lang="en-US" altLang="ru-RU"/>
              <a:t> J:=1 </a:t>
            </a:r>
            <a:r>
              <a:rPr lang="en-US" altLang="ru-RU" b="1"/>
              <a:t>to </a:t>
            </a:r>
            <a:r>
              <a:rPr lang="en-US" altLang="ru-RU"/>
              <a:t>9 </a:t>
            </a:r>
            <a:r>
              <a:rPr lang="en-US" altLang="ru-RU" b="1"/>
              <a:t>do</a:t>
            </a:r>
          </a:p>
          <a:p>
            <a:pPr eaLnBrk="1" hangingPunct="1"/>
            <a:r>
              <a:rPr lang="en-US" altLang="ru-RU" b="1">
                <a:solidFill>
                  <a:srgbClr val="A3171E"/>
                </a:solidFill>
              </a:rPr>
              <a:t>     </a:t>
            </a:r>
            <a:r>
              <a:rPr lang="en-US" altLang="ru-RU"/>
              <a:t>write (P[I,J]:4); </a:t>
            </a:r>
            <a:endParaRPr lang="en-US" altLang="ru-RU" b="1"/>
          </a:p>
          <a:p>
            <a:pPr eaLnBrk="1" hangingPunct="1"/>
            <a:r>
              <a:rPr lang="en-US" altLang="ru-RU" b="1"/>
              <a:t>	end;</a:t>
            </a:r>
          </a:p>
          <a:p>
            <a:pPr eaLnBrk="1" hangingPunct="1"/>
            <a:r>
              <a:rPr lang="en-US" altLang="ru-RU" b="1"/>
              <a:t>readln </a:t>
            </a:r>
            <a:r>
              <a:rPr lang="en-US" altLang="ru-RU"/>
              <a:t>;</a:t>
            </a:r>
          </a:p>
          <a:p>
            <a:pPr eaLnBrk="1" hangingPunct="1"/>
            <a:r>
              <a:rPr lang="en-US" altLang="ru-RU" b="1"/>
              <a:t>end.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642938" y="785813"/>
            <a:ext cx="7929562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428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/>
              <a:t>Предписание о выполнении отдельного законченного действия исполнителем называется </a:t>
            </a:r>
            <a:r>
              <a:rPr lang="ru-RU" altLang="ru-RU" sz="2800">
                <a:solidFill>
                  <a:schemeClr val="accent2"/>
                </a:solidFill>
              </a:rPr>
              <a:t>командой</a:t>
            </a:r>
            <a:r>
              <a:rPr lang="ru-RU" altLang="ru-RU" sz="2800"/>
              <a:t> алгоритма. Совокупность всех команд, которые могут быть выполнены некоторым исполнителем, образуют </a:t>
            </a:r>
            <a:r>
              <a:rPr lang="ru-RU" altLang="ru-RU" sz="2800" i="1">
                <a:solidFill>
                  <a:schemeClr val="accent2"/>
                </a:solidFill>
              </a:rPr>
              <a:t>систему команд </a:t>
            </a:r>
            <a:r>
              <a:rPr lang="ru-RU" altLang="ru-RU" sz="2800"/>
              <a:t>данного </a:t>
            </a:r>
            <a:r>
              <a:rPr lang="ru-RU" altLang="ru-RU" sz="2800" i="1">
                <a:solidFill>
                  <a:schemeClr val="accent2"/>
                </a:solidFill>
              </a:rPr>
              <a:t>исполнителя </a:t>
            </a:r>
            <a:r>
              <a:rPr lang="ru-RU" altLang="ru-RU" sz="2800"/>
              <a:t>(СКИ). Компьютер один из наиболее впечатляющих примеров исполнителей.</a:t>
            </a:r>
          </a:p>
          <a:p>
            <a:pPr eaLnBrk="1" hangingPunct="1"/>
            <a:r>
              <a:rPr lang="ru-RU" altLang="ru-RU" sz="2800"/>
              <a:t>В общем виде схему работы алгоритма можно представить следующим образом:</a:t>
            </a:r>
          </a:p>
        </p:txBody>
      </p:sp>
      <p:sp>
        <p:nvSpPr>
          <p:cNvPr id="5" name="Куб 4"/>
          <p:cNvSpPr/>
          <p:nvPr/>
        </p:nvSpPr>
        <p:spPr>
          <a:xfrm>
            <a:off x="857250" y="5072063"/>
            <a:ext cx="1928813" cy="714375"/>
          </a:xfrm>
          <a:prstGeom prst="cube">
            <a:avLst/>
          </a:prstGeom>
          <a:gradFill>
            <a:gsLst>
              <a:gs pos="0">
                <a:srgbClr val="03D4A8"/>
              </a:gs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Исходные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данные</a:t>
            </a:r>
          </a:p>
        </p:txBody>
      </p:sp>
      <p:sp>
        <p:nvSpPr>
          <p:cNvPr id="9" name="Куб 8"/>
          <p:cNvSpPr/>
          <p:nvPr/>
        </p:nvSpPr>
        <p:spPr>
          <a:xfrm>
            <a:off x="3714750" y="5072063"/>
            <a:ext cx="1928813" cy="714375"/>
          </a:xfrm>
          <a:prstGeom prst="cube">
            <a:avLst/>
          </a:prstGeom>
          <a:gradFill>
            <a:gsLst>
              <a:gs pos="0">
                <a:srgbClr val="03D4A8"/>
              </a:gs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Алгоритм</a:t>
            </a:r>
          </a:p>
        </p:txBody>
      </p:sp>
      <p:sp>
        <p:nvSpPr>
          <p:cNvPr id="10" name="Куб 9"/>
          <p:cNvSpPr/>
          <p:nvPr/>
        </p:nvSpPr>
        <p:spPr>
          <a:xfrm>
            <a:off x="6572250" y="5072063"/>
            <a:ext cx="1928813" cy="714375"/>
          </a:xfrm>
          <a:prstGeom prst="cube">
            <a:avLst/>
          </a:prstGeom>
          <a:gradFill>
            <a:gsLst>
              <a:gs pos="0">
                <a:srgbClr val="03D4A8"/>
              </a:gs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Искомый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результат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5929313" y="5429250"/>
            <a:ext cx="500062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3000375" y="5429250"/>
            <a:ext cx="500063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308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8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580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758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8080"/>
                            </p:stCondLst>
                            <p:childTnLst>
                              <p:par>
                                <p:cTn id="5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5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500063" y="612775"/>
            <a:ext cx="828675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/>
              <a:t>Для того, что бы исполнитель выполнил задание ему не требуется понимание сущности алгоритма, он должен лишь точно выполнять команды, не нарушая их последовательности.</a:t>
            </a:r>
          </a:p>
          <a:p>
            <a:pPr eaLnBrk="1" hangingPunct="1"/>
            <a:endParaRPr lang="ru-RU" altLang="ru-RU" sz="2800"/>
          </a:p>
          <a:p>
            <a:pPr eaLnBrk="1" hangingPunct="1"/>
            <a:r>
              <a:rPr lang="ru-RU" altLang="ru-RU" sz="2800" u="sng"/>
              <a:t>Алгоритм должен быть:</a:t>
            </a:r>
          </a:p>
          <a:p>
            <a:pPr lvl="1" eaLnBrk="1" hangingPunct="1">
              <a:buFontTx/>
              <a:buChar char="•"/>
            </a:pPr>
            <a:r>
              <a:rPr lang="ru-RU" altLang="ru-RU" sz="2800"/>
              <a:t>Точным (каждая команда – однозначное действие)</a:t>
            </a:r>
          </a:p>
          <a:p>
            <a:pPr lvl="1" eaLnBrk="1" hangingPunct="1">
              <a:buFontTx/>
              <a:buChar char="•"/>
            </a:pPr>
            <a:r>
              <a:rPr lang="ru-RU" altLang="ru-RU" sz="2800"/>
              <a:t>Понятным (те команды, которые выходят в систему)</a:t>
            </a:r>
          </a:p>
          <a:p>
            <a:pPr lvl="1" eaLnBrk="1" hangingPunct="1">
              <a:buFontTx/>
              <a:buChar char="•"/>
            </a:pPr>
            <a:r>
              <a:rPr lang="ru-RU" altLang="ru-RU" sz="2800"/>
              <a:t>Конечным (конечное число шагов)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Program Files\Microsoft Office\MEDIA\CAGCAT10\j0205462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215188" y="357188"/>
            <a:ext cx="1703387" cy="1571625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163" y="285728"/>
            <a:ext cx="6113481" cy="78581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Свойства  алгоритмов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14313" y="1071563"/>
            <a:ext cx="8643937" cy="5429250"/>
          </a:xfrm>
        </p:spPr>
        <p:txBody>
          <a:bodyPr/>
          <a:lstStyle/>
          <a:p>
            <a:pPr eaLnBrk="1" hangingPunct="1"/>
            <a:r>
              <a:rPr lang="ru-RU" altLang="ru-RU" sz="2000" b="1" smtClean="0">
                <a:solidFill>
                  <a:srgbClr val="2B4A76"/>
                </a:solidFill>
              </a:rPr>
              <a:t>Свойство дискретности</a:t>
            </a:r>
            <a:r>
              <a:rPr lang="ru-RU" altLang="ru-RU" sz="2000" smtClean="0">
                <a:solidFill>
                  <a:srgbClr val="2B4A76"/>
                </a:solidFill>
              </a:rPr>
              <a:t> </a:t>
            </a:r>
            <a:r>
              <a:rPr lang="ru-RU" altLang="ru-RU" sz="1600" b="1" smtClean="0"/>
              <a:t>означает, что путь решения задачи</a:t>
            </a:r>
            <a:r>
              <a:rPr lang="ru-RU" altLang="ru-RU" sz="1600" b="1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buFont typeface="Wingdings 3" panose="05040102010807070707" pitchFamily="18" charset="2"/>
              <a:buNone/>
            </a:pPr>
            <a:r>
              <a:rPr lang="ru-RU" altLang="ru-RU" sz="1600" b="1" smtClean="0">
                <a:latin typeface="Arial" panose="020B0604020202020204" pitchFamily="34" charset="0"/>
              </a:rPr>
              <a:t>	</a:t>
            </a:r>
            <a:r>
              <a:rPr lang="ru-RU" altLang="ru-RU" sz="1600" b="1" smtClean="0"/>
              <a:t>разделен на отдельные шаги (действия</a:t>
            </a:r>
            <a:r>
              <a:rPr lang="ru-RU" altLang="ru-RU" sz="1600" b="1" smtClean="0">
                <a:latin typeface="Arial" panose="020B0604020202020204" pitchFamily="34" charset="0"/>
              </a:rPr>
              <a:t>)</a:t>
            </a:r>
            <a:r>
              <a:rPr lang="ru-RU" altLang="ru-RU" sz="1600" b="1" smtClean="0"/>
              <a:t>. Каждому действию соответствует предписание (команда). Только выполнив одну команду, исполнитель может приступить к выполнению следующей.</a:t>
            </a:r>
          </a:p>
          <a:p>
            <a:pPr eaLnBrk="1" hangingPunct="1"/>
            <a:r>
              <a:rPr lang="ru-RU" altLang="ru-RU" sz="2000" b="1" smtClean="0">
                <a:solidFill>
                  <a:srgbClr val="2B4A76"/>
                </a:solidFill>
              </a:rPr>
              <a:t>Свойство понятности </a:t>
            </a:r>
            <a:r>
              <a:rPr lang="ru-RU" altLang="ru-RU" sz="1600" b="1" smtClean="0"/>
              <a:t>означает, что алгоритм состоит только из предписаний, входящих в СКИ исполнителя. То есть таких предписаний, которые исполнитель может воспринять и выполнить по ним требуемые действия.</a:t>
            </a:r>
          </a:p>
          <a:p>
            <a:pPr eaLnBrk="1" hangingPunct="1"/>
            <a:r>
              <a:rPr lang="ru-RU" altLang="ru-RU" sz="2000" b="1" smtClean="0">
                <a:solidFill>
                  <a:srgbClr val="2B4A76"/>
                </a:solidFill>
              </a:rPr>
              <a:t>Свойство определенности </a:t>
            </a:r>
            <a:r>
              <a:rPr lang="ru-RU" altLang="ru-RU" sz="1600" b="1" smtClean="0"/>
              <a:t>означает, что в алгоритме нет команд, смысл которых может быть истолкован неоднозначно; недопустимы ситуации. Когда после выполнения очередной команды исполнителю не ясно, какую команду надо выполнять на следующем шаге.</a:t>
            </a:r>
            <a:endParaRPr lang="ru-RU" altLang="ru-RU" sz="2600" b="1" smtClean="0"/>
          </a:p>
          <a:p>
            <a:pPr eaLnBrk="1" hangingPunct="1"/>
            <a:r>
              <a:rPr lang="ru-RU" altLang="ru-RU" sz="2000" b="1" smtClean="0">
                <a:solidFill>
                  <a:srgbClr val="2B4A76"/>
                </a:solidFill>
              </a:rPr>
              <a:t>Свойство результативности</a:t>
            </a:r>
            <a:r>
              <a:rPr lang="ru-RU" altLang="ru-RU" sz="2000" b="1" smtClean="0"/>
              <a:t> </a:t>
            </a:r>
            <a:r>
              <a:rPr lang="ru-RU" altLang="ru-RU" sz="1600" b="1" smtClean="0"/>
              <a:t>означает, что алгоритм должен обеспечивать возможность получения результата после конечного, возможно очень большого, числа шагов. При этом результатом считается не только обусловленный поставленной задачей ответ, но и вывод о невозможности продолжения решения данной задачи по какой-либо причине.</a:t>
            </a:r>
            <a:endParaRPr lang="ru-RU" altLang="ru-RU" sz="2600" b="1" smtClean="0"/>
          </a:p>
          <a:p>
            <a:pPr eaLnBrk="1" hangingPunct="1"/>
            <a:r>
              <a:rPr lang="ru-RU" altLang="ru-RU" sz="2000" b="1" smtClean="0">
                <a:solidFill>
                  <a:srgbClr val="2B4A76"/>
                </a:solidFill>
              </a:rPr>
              <a:t>Свойство массовости </a:t>
            </a:r>
            <a:r>
              <a:rPr lang="ru-RU" altLang="ru-RU" sz="1600" b="1" smtClean="0"/>
              <a:t>означает, что алгоритм должен обеспечивать 			возможность его применения для решения класса однотипных 			задач.</a:t>
            </a:r>
            <a:endParaRPr lang="ru-RU" altLang="ru-RU" sz="2600" b="1" smtClean="0"/>
          </a:p>
          <a:p>
            <a:pPr eaLnBrk="1" hangingPunct="1"/>
            <a:endParaRPr lang="ru-RU" altLang="ru-RU" sz="16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2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/>
              <a:t>Существуют</a:t>
            </a:r>
            <a:br>
              <a:rPr lang="ru-RU" sz="3600"/>
            </a:br>
            <a:r>
              <a:rPr lang="ru-RU" sz="3600"/>
              <a:t> три способа написания алгоритмов:</a:t>
            </a:r>
            <a:br>
              <a:rPr lang="ru-RU" sz="3600"/>
            </a:br>
            <a:endParaRPr lang="ru-RU" sz="3600"/>
          </a:p>
        </p:txBody>
      </p:sp>
      <p:sp>
        <p:nvSpPr>
          <p:cNvPr id="2048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1173163" y="1700213"/>
            <a:ext cx="5414962" cy="3097212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На естественном языке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smtClean="0"/>
              <a:t>	(с помощью описания)</a:t>
            </a:r>
          </a:p>
          <a:p>
            <a:pPr eaLnBrk="1" hangingPunct="1"/>
            <a:r>
              <a:rPr lang="ru-RU" altLang="ru-RU" sz="2400" smtClean="0"/>
              <a:t>На алгоритмическом языке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smtClean="0"/>
              <a:t>	(языке программирования)</a:t>
            </a:r>
          </a:p>
          <a:p>
            <a:pPr eaLnBrk="1" hangingPunct="1"/>
            <a:r>
              <a:rPr lang="ru-RU" altLang="ru-RU" sz="2400" smtClean="0"/>
              <a:t>На языке схем (с помощью графических объектов)</a:t>
            </a:r>
          </a:p>
        </p:txBody>
      </p:sp>
      <p:pic>
        <p:nvPicPr>
          <p:cNvPr id="22532" name="Picture 12" descr="j019538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42038" y="3122613"/>
            <a:ext cx="1797050" cy="18319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anose="05040102010807070707" pitchFamily="18" charset="2"/>
              <a:buNone/>
              <a:defRPr/>
            </a:pPr>
            <a:r>
              <a:rPr lang="ru-RU" dirty="0" smtClean="0"/>
              <a:t>Алгоритм на естественном языке выглядит в виде описания последовательности шагов.</a:t>
            </a:r>
          </a:p>
          <a:p>
            <a:pPr eaLnBrk="1" hangingPunct="1">
              <a:buFont typeface="Wingdings 3" panose="05040102010807070707" pitchFamily="18" charset="2"/>
              <a:buNone/>
              <a:defRPr/>
            </a:pPr>
            <a:endParaRPr lang="ru-RU" dirty="0" smtClean="0"/>
          </a:p>
          <a:p>
            <a:pPr eaLnBrk="1" hangingPunct="1">
              <a:buFont typeface="Wingdings 3" panose="05040102010807070707" pitchFamily="18" charset="2"/>
              <a:buNone/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Например: </a:t>
            </a:r>
            <a:r>
              <a:rPr lang="ru-RU" sz="3200" dirty="0" smtClean="0"/>
              <a:t>алгоритм открывания двери</a:t>
            </a:r>
          </a:p>
          <a:p>
            <a:pPr eaLnBrk="1" hangingPunct="1"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1.Взять ключ;</a:t>
            </a:r>
          </a:p>
          <a:p>
            <a:pPr eaLnBrk="1" hangingPunct="1"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2. Вставить ключ в замочную скважину;</a:t>
            </a:r>
          </a:p>
          <a:p>
            <a:pPr eaLnBrk="1" hangingPunct="1"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3. Сделать ключом необходимое количество     оборотов;</a:t>
            </a:r>
          </a:p>
          <a:p>
            <a:pPr eaLnBrk="1" hangingPunct="1"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4. Вынуть ключ из замочной скважины;</a:t>
            </a:r>
          </a:p>
          <a:p>
            <a:pPr eaLnBrk="1" hangingPunct="1">
              <a:buFont typeface="Wingdings 3" panose="05040102010807070707" pitchFamily="18" charset="2"/>
              <a:buNone/>
              <a:defRPr/>
            </a:pPr>
            <a:r>
              <a:rPr lang="ru-RU" sz="2400" dirty="0" smtClean="0"/>
              <a:t>5. Открыть дверь.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Алгоритм</a:t>
            </a:r>
            <a:br>
              <a:rPr lang="ru-RU" dirty="0" smtClean="0"/>
            </a:br>
            <a:r>
              <a:rPr lang="ru-RU" dirty="0" smtClean="0"/>
              <a:t>на естественном языке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Алгоритм </a:t>
            </a:r>
            <a:br>
              <a:rPr lang="ru-RU" dirty="0" smtClean="0"/>
            </a:br>
            <a:r>
              <a:rPr lang="ru-RU" dirty="0" smtClean="0"/>
              <a:t>на языке программирования</a:t>
            </a:r>
            <a:endParaRPr lang="ru-RU" dirty="0"/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285750" y="1500188"/>
            <a:ext cx="8643938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000" b="1"/>
              <a:t>Записанный на языке программирования алгоритм называется </a:t>
            </a:r>
            <a:r>
              <a:rPr lang="ru-RU" altLang="ru-RU" sz="2000" b="1" i="1">
                <a:solidFill>
                  <a:srgbClr val="A3171E"/>
                </a:solidFill>
              </a:rPr>
              <a:t>программой</a:t>
            </a:r>
            <a:r>
              <a:rPr lang="ru-RU" altLang="ru-RU" sz="2000" b="1"/>
              <a:t>. </a:t>
            </a:r>
            <a:r>
              <a:rPr lang="ru-RU" altLang="ru-RU" sz="2000" b="1" i="1">
                <a:solidFill>
                  <a:srgbClr val="A3171E"/>
                </a:solidFill>
              </a:rPr>
              <a:t>Система программирования </a:t>
            </a:r>
            <a:r>
              <a:rPr lang="ru-RU" altLang="ru-RU" sz="2000" b="1"/>
              <a:t>– это программное обеспечение ПК , предназначенное для разработки, отладки и выполнения программ на некотором языке программирования.</a:t>
            </a:r>
          </a:p>
          <a:p>
            <a:pPr eaLnBrk="1" hangingPunct="1"/>
            <a:r>
              <a:rPr lang="ru-RU" altLang="ru-RU" sz="2000" b="1"/>
              <a:t>Из используемых процедурных языков программирования в настоящее время наиболее распространенными являются Паскаль, Делфи, Бейсик и СИ. </a:t>
            </a:r>
          </a:p>
          <a:p>
            <a:pPr eaLnBrk="1" hangingPunct="1"/>
            <a:r>
              <a:rPr lang="ru-RU" altLang="ru-RU" sz="2000" b="1"/>
              <a:t>Чаще всего именно эти языки изучаются на уроках информатики.</a:t>
            </a:r>
          </a:p>
          <a:p>
            <a:pPr eaLnBrk="1" hangingPunct="1"/>
            <a:r>
              <a:rPr lang="ru-RU" altLang="ru-RU" sz="2000" b="1"/>
              <a:t>Наиболее подходящим языком для первоначального освоения программирования является язык Паскаль. Как известно, автор Паскаля </a:t>
            </a:r>
          </a:p>
          <a:p>
            <a:pPr eaLnBrk="1" hangingPunct="1"/>
            <a:r>
              <a:rPr lang="ru-RU" altLang="ru-RU" sz="2000" b="1"/>
              <a:t>Н. Вирт  создавал его прежде всего как учебный язык. Позднее фирмой </a:t>
            </a:r>
            <a:r>
              <a:rPr lang="en-US" altLang="ru-RU" sz="2000" b="1"/>
              <a:t>Borland </a:t>
            </a:r>
            <a:r>
              <a:rPr lang="ru-RU" altLang="ru-RU" sz="2000" b="1"/>
              <a:t>была разработана система программирования Турбо-Паскаль, расширившая область применения языка и развившая сам язык программирования.</a:t>
            </a:r>
            <a:r>
              <a:rPr lang="en-US" altLang="ru-RU" sz="2000" b="1"/>
              <a:t> </a:t>
            </a:r>
            <a:r>
              <a:rPr lang="ru-RU" altLang="ru-RU" sz="2000" b="1"/>
              <a:t>Современные версии Турбо-Паскаля достаточно широко распространены в компьютерных классах учебных заведений.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1982</TotalTime>
  <Words>1927</Words>
  <Application>Microsoft Office PowerPoint</Application>
  <PresentationFormat>Экран (4:3)</PresentationFormat>
  <Paragraphs>492</Paragraphs>
  <Slides>36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Открытая</vt:lpstr>
      <vt:lpstr>Формула</vt:lpstr>
      <vt:lpstr>        </vt:lpstr>
      <vt:lpstr>Понятие алгоритма</vt:lpstr>
      <vt:lpstr>Слайд 3</vt:lpstr>
      <vt:lpstr>Слайд 4</vt:lpstr>
      <vt:lpstr>Слайд 5</vt:lpstr>
      <vt:lpstr>Свойства  алгоритмов</vt:lpstr>
      <vt:lpstr>Существуют  три способа написания алгоритмов: </vt:lpstr>
      <vt:lpstr>Алгоритм на естественном языке</vt:lpstr>
      <vt:lpstr>Алгоритм  на языке программирования</vt:lpstr>
      <vt:lpstr>Слайд 10</vt:lpstr>
      <vt:lpstr>Арифметические операции и стандартные математические функции</vt:lpstr>
      <vt:lpstr>Слайд 12</vt:lpstr>
      <vt:lpstr>Программирование на языке Турбо-Паскаль</vt:lpstr>
      <vt:lpstr>Структура программы на Паскале</vt:lpstr>
      <vt:lpstr>Алгоритм на языке схем</vt:lpstr>
      <vt:lpstr>Условные графические обозначения в схемах алгоритмов.</vt:lpstr>
      <vt:lpstr>Решение задач на компьютере</vt:lpstr>
      <vt:lpstr>Линейные алгоритмы </vt:lpstr>
      <vt:lpstr>Задача</vt:lpstr>
      <vt:lpstr>Слайд 20</vt:lpstr>
      <vt:lpstr>Разветвляющиеся алгоритмы</vt:lpstr>
      <vt:lpstr>Существуют две формы условного оператора:</vt:lpstr>
      <vt:lpstr>Задача</vt:lpstr>
      <vt:lpstr>Слайд 24</vt:lpstr>
      <vt:lpstr>Циклические алгоритмы</vt:lpstr>
      <vt:lpstr>Цикл с предусловием</vt:lpstr>
      <vt:lpstr>Слайд 27</vt:lpstr>
      <vt:lpstr>Слайд 28</vt:lpstr>
      <vt:lpstr>Массивы </vt:lpstr>
      <vt:lpstr>Массивы </vt:lpstr>
      <vt:lpstr>Массивы </vt:lpstr>
      <vt:lpstr>Массивы </vt:lpstr>
      <vt:lpstr>Слайд 33</vt:lpstr>
      <vt:lpstr>Массивы </vt:lpstr>
      <vt:lpstr>Массивы </vt:lpstr>
      <vt:lpstr>Слайд 36</vt:lpstr>
    </vt:vector>
  </TitlesOfParts>
  <Company>ИВК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alexxx1130</cp:lastModifiedBy>
  <cp:revision>138</cp:revision>
  <dcterms:created xsi:type="dcterms:W3CDTF">2008-02-05T05:43:49Z</dcterms:created>
  <dcterms:modified xsi:type="dcterms:W3CDTF">2025-05-13T07:33:11Z</dcterms:modified>
</cp:coreProperties>
</file>