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diagrams/quickStyle3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1" r:id="rId4"/>
    <p:sldId id="260" r:id="rId5"/>
    <p:sldId id="258" r:id="rId6"/>
    <p:sldId id="259" r:id="rId7"/>
    <p:sldId id="263" r:id="rId8"/>
    <p:sldId id="264" r:id="rId9"/>
    <p:sldId id="272" r:id="rId10"/>
    <p:sldId id="268" r:id="rId11"/>
    <p:sldId id="267" r:id="rId12"/>
    <p:sldId id="269" r:id="rId13"/>
    <p:sldId id="270" r:id="rId14"/>
    <p:sldId id="271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737" autoAdjust="0"/>
  </p:normalViewPr>
  <p:slideViewPr>
    <p:cSldViewPr>
      <p:cViewPr varScale="1">
        <p:scale>
          <a:sx n="69" d="100"/>
          <a:sy n="69" d="100"/>
        </p:scale>
        <p:origin x="-119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B633A0C-04E0-4548-9BA2-EBAE85B70819}" type="doc">
      <dgm:prSet loTypeId="urn:microsoft.com/office/officeart/2005/8/layout/vProcess5" loCatId="process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9C45B6E5-A196-4849-A88B-E4D7443D9B6A}">
      <dgm:prSet phldrT="[Текст]" custT="1"/>
      <dgm:spPr/>
      <dgm:t>
        <a:bodyPr/>
        <a:lstStyle/>
        <a:p>
          <a:r>
            <a:rPr lang="en-US" sz="4800" b="1" dirty="0" smtClean="0">
              <a:latin typeface="PT Serif Drofa" pitchFamily="18" charset="-52"/>
            </a:rPr>
            <a:t>y=a</a:t>
          </a:r>
          <a:r>
            <a:rPr lang="en-US" sz="4800" b="1" baseline="30000" dirty="0" smtClean="0">
              <a:latin typeface="PT Serif Drofa" pitchFamily="18" charset="-52"/>
            </a:rPr>
            <a:t>x</a:t>
          </a:r>
          <a:endParaRPr lang="ru-RU" sz="4800" b="1" baseline="30000" dirty="0">
            <a:latin typeface="PT Serif Drofa" pitchFamily="18" charset="-52"/>
          </a:endParaRPr>
        </a:p>
      </dgm:t>
    </dgm:pt>
    <dgm:pt modelId="{EF2EC567-BFAD-44F4-9BF7-34DE9B8F423A}" type="parTrans" cxnId="{036E6721-FE5E-4987-AD46-26C7BA8A0701}">
      <dgm:prSet/>
      <dgm:spPr/>
      <dgm:t>
        <a:bodyPr/>
        <a:lstStyle/>
        <a:p>
          <a:endParaRPr lang="ru-RU"/>
        </a:p>
      </dgm:t>
    </dgm:pt>
    <dgm:pt modelId="{31C6C653-E50D-4157-BE05-253C39AFB545}" type="sibTrans" cxnId="{036E6721-FE5E-4987-AD46-26C7BA8A0701}">
      <dgm:prSet/>
      <dgm:spPr/>
      <dgm:t>
        <a:bodyPr/>
        <a:lstStyle/>
        <a:p>
          <a:endParaRPr lang="ru-RU"/>
        </a:p>
      </dgm:t>
    </dgm:pt>
    <dgm:pt modelId="{F141916A-8CB1-4F04-B352-5639A1FB935A}" type="pres">
      <dgm:prSet presAssocID="{1B633A0C-04E0-4548-9BA2-EBAE85B70819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76C9B84-8719-4049-BC22-4054119E3C0A}" type="pres">
      <dgm:prSet presAssocID="{1B633A0C-04E0-4548-9BA2-EBAE85B70819}" presName="dummyMaxCanvas" presStyleCnt="0">
        <dgm:presLayoutVars/>
      </dgm:prSet>
      <dgm:spPr/>
    </dgm:pt>
    <dgm:pt modelId="{EEEC18AA-B4B9-4574-9EF3-B4E62BF2C5BE}" type="pres">
      <dgm:prSet presAssocID="{1B633A0C-04E0-4548-9BA2-EBAE85B70819}" presName="OneNode_1" presStyleLbl="node1" presStyleIdx="0" presStyleCnt="1" custScaleY="14545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80CF0AD-5D3C-4392-8301-8D7874DA4FBB}" type="presOf" srcId="{9C45B6E5-A196-4849-A88B-E4D7443D9B6A}" destId="{EEEC18AA-B4B9-4574-9EF3-B4E62BF2C5BE}" srcOrd="0" destOrd="0" presId="urn:microsoft.com/office/officeart/2005/8/layout/vProcess5"/>
    <dgm:cxn modelId="{036E6721-FE5E-4987-AD46-26C7BA8A0701}" srcId="{1B633A0C-04E0-4548-9BA2-EBAE85B70819}" destId="{9C45B6E5-A196-4849-A88B-E4D7443D9B6A}" srcOrd="0" destOrd="0" parTransId="{EF2EC567-BFAD-44F4-9BF7-34DE9B8F423A}" sibTransId="{31C6C653-E50D-4157-BE05-253C39AFB545}"/>
    <dgm:cxn modelId="{882EEEDB-1016-4D45-89E4-DB54A6A45E89}" type="presOf" srcId="{1B633A0C-04E0-4548-9BA2-EBAE85B70819}" destId="{F141916A-8CB1-4F04-B352-5639A1FB935A}" srcOrd="0" destOrd="0" presId="urn:microsoft.com/office/officeart/2005/8/layout/vProcess5"/>
    <dgm:cxn modelId="{03A8F873-FBD9-4377-A386-1E357AC3B18E}" type="presParOf" srcId="{F141916A-8CB1-4F04-B352-5639A1FB935A}" destId="{776C9B84-8719-4049-BC22-4054119E3C0A}" srcOrd="0" destOrd="0" presId="urn:microsoft.com/office/officeart/2005/8/layout/vProcess5"/>
    <dgm:cxn modelId="{AF377FBD-52F9-49A6-9A3E-709165D71168}" type="presParOf" srcId="{F141916A-8CB1-4F04-B352-5639A1FB935A}" destId="{EEEC18AA-B4B9-4574-9EF3-B4E62BF2C5BE}" srcOrd="1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B633A0C-04E0-4548-9BA2-EBAE85B70819}" type="doc">
      <dgm:prSet loTypeId="urn:microsoft.com/office/officeart/2005/8/layout/vProcess5" loCatId="process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9C45B6E5-A196-4849-A88B-E4D7443D9B6A}">
      <dgm:prSet phldrT="[Текст]" custT="1"/>
      <dgm:spPr/>
      <dgm:t>
        <a:bodyPr/>
        <a:lstStyle/>
        <a:p>
          <a:r>
            <a:rPr lang="en-US" sz="4800" b="1" dirty="0" smtClean="0">
              <a:latin typeface="PT Serif Drofa" pitchFamily="18" charset="-52"/>
            </a:rPr>
            <a:t>N=e</a:t>
          </a:r>
          <a:r>
            <a:rPr lang="en-US" sz="4800" b="1" baseline="30000" dirty="0" smtClean="0">
              <a:latin typeface="PT Serif Drofa" pitchFamily="18" charset="-52"/>
            </a:rPr>
            <a:t>t</a:t>
          </a:r>
          <a:endParaRPr lang="ru-RU" sz="4800" b="1" baseline="30000" dirty="0">
            <a:latin typeface="PT Serif Drofa" pitchFamily="18" charset="-52"/>
          </a:endParaRPr>
        </a:p>
      </dgm:t>
    </dgm:pt>
    <dgm:pt modelId="{EF2EC567-BFAD-44F4-9BF7-34DE9B8F423A}" type="parTrans" cxnId="{036E6721-FE5E-4987-AD46-26C7BA8A0701}">
      <dgm:prSet/>
      <dgm:spPr/>
      <dgm:t>
        <a:bodyPr/>
        <a:lstStyle/>
        <a:p>
          <a:endParaRPr lang="ru-RU"/>
        </a:p>
      </dgm:t>
    </dgm:pt>
    <dgm:pt modelId="{31C6C653-E50D-4157-BE05-253C39AFB545}" type="sibTrans" cxnId="{036E6721-FE5E-4987-AD46-26C7BA8A0701}">
      <dgm:prSet/>
      <dgm:spPr/>
      <dgm:t>
        <a:bodyPr/>
        <a:lstStyle/>
        <a:p>
          <a:endParaRPr lang="ru-RU"/>
        </a:p>
      </dgm:t>
    </dgm:pt>
    <dgm:pt modelId="{F141916A-8CB1-4F04-B352-5639A1FB935A}" type="pres">
      <dgm:prSet presAssocID="{1B633A0C-04E0-4548-9BA2-EBAE85B70819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76C9B84-8719-4049-BC22-4054119E3C0A}" type="pres">
      <dgm:prSet presAssocID="{1B633A0C-04E0-4548-9BA2-EBAE85B70819}" presName="dummyMaxCanvas" presStyleCnt="0">
        <dgm:presLayoutVars/>
      </dgm:prSet>
      <dgm:spPr/>
    </dgm:pt>
    <dgm:pt modelId="{EEEC18AA-B4B9-4574-9EF3-B4E62BF2C5BE}" type="pres">
      <dgm:prSet presAssocID="{1B633A0C-04E0-4548-9BA2-EBAE85B70819}" presName="OneNode_1" presStyleLbl="node1" presStyleIdx="0" presStyleCnt="1" custScaleY="14545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5C20567-D500-41F4-8EF9-D29E59BC5FA9}" type="presOf" srcId="{1B633A0C-04E0-4548-9BA2-EBAE85B70819}" destId="{F141916A-8CB1-4F04-B352-5639A1FB935A}" srcOrd="0" destOrd="0" presId="urn:microsoft.com/office/officeart/2005/8/layout/vProcess5"/>
    <dgm:cxn modelId="{C8C1E893-040F-4679-8410-F963B8975BEE}" type="presOf" srcId="{9C45B6E5-A196-4849-A88B-E4D7443D9B6A}" destId="{EEEC18AA-B4B9-4574-9EF3-B4E62BF2C5BE}" srcOrd="0" destOrd="0" presId="urn:microsoft.com/office/officeart/2005/8/layout/vProcess5"/>
    <dgm:cxn modelId="{036E6721-FE5E-4987-AD46-26C7BA8A0701}" srcId="{1B633A0C-04E0-4548-9BA2-EBAE85B70819}" destId="{9C45B6E5-A196-4849-A88B-E4D7443D9B6A}" srcOrd="0" destOrd="0" parTransId="{EF2EC567-BFAD-44F4-9BF7-34DE9B8F423A}" sibTransId="{31C6C653-E50D-4157-BE05-253C39AFB545}"/>
    <dgm:cxn modelId="{61DCA07C-3D64-4B46-B4BD-C1A2BA8000B0}" type="presParOf" srcId="{F141916A-8CB1-4F04-B352-5639A1FB935A}" destId="{776C9B84-8719-4049-BC22-4054119E3C0A}" srcOrd="0" destOrd="0" presId="urn:microsoft.com/office/officeart/2005/8/layout/vProcess5"/>
    <dgm:cxn modelId="{F8CBA3A7-E32A-44A0-AE24-F66C0AF097C4}" type="presParOf" srcId="{F141916A-8CB1-4F04-B352-5639A1FB935A}" destId="{EEEC18AA-B4B9-4574-9EF3-B4E62BF2C5BE}" srcOrd="1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B633A0C-04E0-4548-9BA2-EBAE85B70819}" type="doc">
      <dgm:prSet loTypeId="urn:microsoft.com/office/officeart/2005/8/layout/vProcess5" loCatId="process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9C45B6E5-A196-4849-A88B-E4D7443D9B6A}">
      <dgm:prSet phldrT="[Текст]" custT="1"/>
      <dgm:spPr/>
      <dgm:t>
        <a:bodyPr/>
        <a:lstStyle/>
        <a:p>
          <a:r>
            <a:rPr lang="en-US" sz="4800" b="1" smtClean="0">
              <a:latin typeface="PT Serif Drofa" pitchFamily="18" charset="-52"/>
            </a:rPr>
            <a:t>N=N</a:t>
          </a:r>
          <a:r>
            <a:rPr lang="en-US" sz="4800" b="1" baseline="-25000" smtClean="0">
              <a:latin typeface="PT Serif Drofa" pitchFamily="18" charset="-52"/>
            </a:rPr>
            <a:t>0</a:t>
          </a:r>
          <a:r>
            <a:rPr lang="en-US" sz="4800" b="1" smtClean="0">
              <a:latin typeface="PT Serif Drofa" pitchFamily="18" charset="-52"/>
            </a:rPr>
            <a:t>e</a:t>
          </a:r>
          <a:r>
            <a:rPr lang="en-US" sz="4800" b="1" baseline="30000" smtClean="0">
              <a:latin typeface="PT Serif Drofa" pitchFamily="18" charset="-52"/>
            </a:rPr>
            <a:t>t</a:t>
          </a:r>
          <a:endParaRPr lang="ru-RU" sz="4800" b="1" baseline="30000" dirty="0">
            <a:latin typeface="PT Serif Drofa" pitchFamily="18" charset="-52"/>
          </a:endParaRPr>
        </a:p>
      </dgm:t>
    </dgm:pt>
    <dgm:pt modelId="{EF2EC567-BFAD-44F4-9BF7-34DE9B8F423A}" type="parTrans" cxnId="{036E6721-FE5E-4987-AD46-26C7BA8A0701}">
      <dgm:prSet/>
      <dgm:spPr/>
      <dgm:t>
        <a:bodyPr/>
        <a:lstStyle/>
        <a:p>
          <a:endParaRPr lang="ru-RU"/>
        </a:p>
      </dgm:t>
    </dgm:pt>
    <dgm:pt modelId="{31C6C653-E50D-4157-BE05-253C39AFB545}" type="sibTrans" cxnId="{036E6721-FE5E-4987-AD46-26C7BA8A0701}">
      <dgm:prSet/>
      <dgm:spPr/>
      <dgm:t>
        <a:bodyPr/>
        <a:lstStyle/>
        <a:p>
          <a:endParaRPr lang="ru-RU"/>
        </a:p>
      </dgm:t>
    </dgm:pt>
    <dgm:pt modelId="{F141916A-8CB1-4F04-B352-5639A1FB935A}" type="pres">
      <dgm:prSet presAssocID="{1B633A0C-04E0-4548-9BA2-EBAE85B70819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76C9B84-8719-4049-BC22-4054119E3C0A}" type="pres">
      <dgm:prSet presAssocID="{1B633A0C-04E0-4548-9BA2-EBAE85B70819}" presName="dummyMaxCanvas" presStyleCnt="0">
        <dgm:presLayoutVars/>
      </dgm:prSet>
      <dgm:spPr/>
    </dgm:pt>
    <dgm:pt modelId="{EEEC18AA-B4B9-4574-9EF3-B4E62BF2C5BE}" type="pres">
      <dgm:prSet presAssocID="{1B633A0C-04E0-4548-9BA2-EBAE85B70819}" presName="OneNode_1" presStyleLbl="node1" presStyleIdx="0" presStyleCnt="1" custScaleY="14545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36E6721-FE5E-4987-AD46-26C7BA8A0701}" srcId="{1B633A0C-04E0-4548-9BA2-EBAE85B70819}" destId="{9C45B6E5-A196-4849-A88B-E4D7443D9B6A}" srcOrd="0" destOrd="0" parTransId="{EF2EC567-BFAD-44F4-9BF7-34DE9B8F423A}" sibTransId="{31C6C653-E50D-4157-BE05-253C39AFB545}"/>
    <dgm:cxn modelId="{E0067CEE-8F13-42DA-9A34-247095428738}" type="presOf" srcId="{1B633A0C-04E0-4548-9BA2-EBAE85B70819}" destId="{F141916A-8CB1-4F04-B352-5639A1FB935A}" srcOrd="0" destOrd="0" presId="urn:microsoft.com/office/officeart/2005/8/layout/vProcess5"/>
    <dgm:cxn modelId="{3DB4145C-E6AC-45EB-8518-B9F9466F8B1B}" type="presOf" srcId="{9C45B6E5-A196-4849-A88B-E4D7443D9B6A}" destId="{EEEC18AA-B4B9-4574-9EF3-B4E62BF2C5BE}" srcOrd="0" destOrd="0" presId="urn:microsoft.com/office/officeart/2005/8/layout/vProcess5"/>
    <dgm:cxn modelId="{F4D13F23-A28C-45C4-841C-1C3C2A84D897}" type="presParOf" srcId="{F141916A-8CB1-4F04-B352-5639A1FB935A}" destId="{776C9B84-8719-4049-BC22-4054119E3C0A}" srcOrd="0" destOrd="0" presId="urn:microsoft.com/office/officeart/2005/8/layout/vProcess5"/>
    <dgm:cxn modelId="{D4AA265A-3413-4172-8CF0-8BDFFC50DCF7}" type="presParOf" srcId="{F141916A-8CB1-4F04-B352-5639A1FB935A}" destId="{EEEC18AA-B4B9-4574-9EF3-B4E62BF2C5BE}" srcOrd="1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xmlns="" relId="rId1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B633A0C-04E0-4548-9BA2-EBAE85B70819}" type="doc">
      <dgm:prSet loTypeId="urn:microsoft.com/office/officeart/2005/8/layout/vProcess5" loCatId="process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9C45B6E5-A196-4849-A88B-E4D7443D9B6A}">
      <dgm:prSet phldrT="[Текст]" custT="1"/>
      <dgm:spPr/>
      <dgm:t>
        <a:bodyPr/>
        <a:lstStyle/>
        <a:p>
          <a:r>
            <a:rPr lang="en-US" sz="4800" b="1" dirty="0" smtClean="0">
              <a:latin typeface="PT Serif Drofa" pitchFamily="18" charset="-52"/>
            </a:rPr>
            <a:t>N=N</a:t>
          </a:r>
          <a:r>
            <a:rPr lang="en-US" sz="4800" b="1" baseline="-25000" dirty="0" smtClean="0">
              <a:latin typeface="PT Serif Drofa" pitchFamily="18" charset="-52"/>
            </a:rPr>
            <a:t>0</a:t>
          </a:r>
          <a:r>
            <a:rPr lang="en-US" sz="4800" b="1" dirty="0" smtClean="0">
              <a:latin typeface="PT Serif Drofa" pitchFamily="18" charset="-52"/>
            </a:rPr>
            <a:t>e</a:t>
          </a:r>
          <a:r>
            <a:rPr lang="en-US" sz="4800" b="1" baseline="30000" dirty="0" smtClean="0">
              <a:latin typeface="PT Serif Drofa" pitchFamily="18" charset="-52"/>
            </a:rPr>
            <a:t>kt</a:t>
          </a:r>
          <a:endParaRPr lang="ru-RU" sz="4800" b="1" baseline="30000" dirty="0">
            <a:latin typeface="PT Serif Drofa" pitchFamily="18" charset="-52"/>
          </a:endParaRPr>
        </a:p>
      </dgm:t>
    </dgm:pt>
    <dgm:pt modelId="{EF2EC567-BFAD-44F4-9BF7-34DE9B8F423A}" type="parTrans" cxnId="{036E6721-FE5E-4987-AD46-26C7BA8A0701}">
      <dgm:prSet/>
      <dgm:spPr/>
      <dgm:t>
        <a:bodyPr/>
        <a:lstStyle/>
        <a:p>
          <a:endParaRPr lang="ru-RU"/>
        </a:p>
      </dgm:t>
    </dgm:pt>
    <dgm:pt modelId="{31C6C653-E50D-4157-BE05-253C39AFB545}" type="sibTrans" cxnId="{036E6721-FE5E-4987-AD46-26C7BA8A0701}">
      <dgm:prSet/>
      <dgm:spPr/>
      <dgm:t>
        <a:bodyPr/>
        <a:lstStyle/>
        <a:p>
          <a:endParaRPr lang="ru-RU"/>
        </a:p>
      </dgm:t>
    </dgm:pt>
    <dgm:pt modelId="{F141916A-8CB1-4F04-B352-5639A1FB935A}" type="pres">
      <dgm:prSet presAssocID="{1B633A0C-04E0-4548-9BA2-EBAE85B70819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76C9B84-8719-4049-BC22-4054119E3C0A}" type="pres">
      <dgm:prSet presAssocID="{1B633A0C-04E0-4548-9BA2-EBAE85B70819}" presName="dummyMaxCanvas" presStyleCnt="0">
        <dgm:presLayoutVars/>
      </dgm:prSet>
      <dgm:spPr/>
    </dgm:pt>
    <dgm:pt modelId="{EEEC18AA-B4B9-4574-9EF3-B4E62BF2C5BE}" type="pres">
      <dgm:prSet presAssocID="{1B633A0C-04E0-4548-9BA2-EBAE85B70819}" presName="OneNode_1" presStyleLbl="node1" presStyleIdx="0" presStyleCnt="1" custScaleY="14545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2A13A0B-B7F0-40D6-AE86-7422DEF8E8B6}" type="presOf" srcId="{1B633A0C-04E0-4548-9BA2-EBAE85B70819}" destId="{F141916A-8CB1-4F04-B352-5639A1FB935A}" srcOrd="0" destOrd="0" presId="urn:microsoft.com/office/officeart/2005/8/layout/vProcess5"/>
    <dgm:cxn modelId="{036E6721-FE5E-4987-AD46-26C7BA8A0701}" srcId="{1B633A0C-04E0-4548-9BA2-EBAE85B70819}" destId="{9C45B6E5-A196-4849-A88B-E4D7443D9B6A}" srcOrd="0" destOrd="0" parTransId="{EF2EC567-BFAD-44F4-9BF7-34DE9B8F423A}" sibTransId="{31C6C653-E50D-4157-BE05-253C39AFB545}"/>
    <dgm:cxn modelId="{4B8EA246-21CA-4785-A014-24CCAAE6EF9C}" type="presOf" srcId="{9C45B6E5-A196-4849-A88B-E4D7443D9B6A}" destId="{EEEC18AA-B4B9-4574-9EF3-B4E62BF2C5BE}" srcOrd="0" destOrd="0" presId="urn:microsoft.com/office/officeart/2005/8/layout/vProcess5"/>
    <dgm:cxn modelId="{EA54A589-3ED2-47C9-8468-519C2C3A2CA2}" type="presParOf" srcId="{F141916A-8CB1-4F04-B352-5639A1FB935A}" destId="{776C9B84-8719-4049-BC22-4054119E3C0A}" srcOrd="0" destOrd="0" presId="urn:microsoft.com/office/officeart/2005/8/layout/vProcess5"/>
    <dgm:cxn modelId="{4C87E16A-714C-43C6-8E94-555CB4497113}" type="presParOf" srcId="{F141916A-8CB1-4F04-B352-5639A1FB935A}" destId="{EEEC18AA-B4B9-4574-9EF3-B4E62BF2C5BE}" srcOrd="1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xmlns="" relId="rId2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EEC18AA-B4B9-4574-9EF3-B4E62BF2C5BE}">
      <dsp:nvSpPr>
        <dsp:cNvPr id="0" name=""/>
        <dsp:cNvSpPr/>
      </dsp:nvSpPr>
      <dsp:spPr>
        <a:xfrm>
          <a:off x="0" y="216022"/>
          <a:ext cx="4536504" cy="115213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2880" tIns="182880" rIns="182880" bIns="18288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800" b="1" kern="1200" dirty="0" smtClean="0">
              <a:latin typeface="PT Serif Drofa" pitchFamily="18" charset="-52"/>
            </a:rPr>
            <a:t>y=a</a:t>
          </a:r>
          <a:r>
            <a:rPr lang="en-US" sz="4800" b="1" kern="1200" baseline="30000" dirty="0" smtClean="0">
              <a:latin typeface="PT Serif Drofa" pitchFamily="18" charset="-52"/>
            </a:rPr>
            <a:t>x</a:t>
          </a:r>
          <a:endParaRPr lang="ru-RU" sz="4800" b="1" kern="1200" baseline="30000" dirty="0">
            <a:latin typeface="PT Serif Drofa" pitchFamily="18" charset="-52"/>
          </a:endParaRPr>
        </a:p>
      </dsp:txBody>
      <dsp:txXfrm>
        <a:off x="0" y="216022"/>
        <a:ext cx="4536504" cy="1152131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EEC18AA-B4B9-4574-9EF3-B4E62BF2C5BE}">
      <dsp:nvSpPr>
        <dsp:cNvPr id="0" name=""/>
        <dsp:cNvSpPr/>
      </dsp:nvSpPr>
      <dsp:spPr>
        <a:xfrm>
          <a:off x="0" y="216022"/>
          <a:ext cx="4536504" cy="115213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2880" tIns="182880" rIns="182880" bIns="18288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800" b="1" kern="1200" dirty="0" smtClean="0">
              <a:latin typeface="PT Serif Drofa" pitchFamily="18" charset="-52"/>
            </a:rPr>
            <a:t>N=e</a:t>
          </a:r>
          <a:r>
            <a:rPr lang="en-US" sz="4800" b="1" kern="1200" baseline="30000" dirty="0" smtClean="0">
              <a:latin typeface="PT Serif Drofa" pitchFamily="18" charset="-52"/>
            </a:rPr>
            <a:t>t</a:t>
          </a:r>
          <a:endParaRPr lang="ru-RU" sz="4800" b="1" kern="1200" baseline="30000" dirty="0">
            <a:latin typeface="PT Serif Drofa" pitchFamily="18" charset="-52"/>
          </a:endParaRPr>
        </a:p>
      </dsp:txBody>
      <dsp:txXfrm>
        <a:off x="0" y="216022"/>
        <a:ext cx="4536504" cy="1152131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EEC18AA-B4B9-4574-9EF3-B4E62BF2C5BE}">
      <dsp:nvSpPr>
        <dsp:cNvPr id="0" name=""/>
        <dsp:cNvSpPr/>
      </dsp:nvSpPr>
      <dsp:spPr>
        <a:xfrm>
          <a:off x="0" y="213735"/>
          <a:ext cx="4536504" cy="1139936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2880" tIns="182880" rIns="182880" bIns="18288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800" b="1" kern="1200" smtClean="0">
              <a:latin typeface="PT Serif Drofa" pitchFamily="18" charset="-52"/>
            </a:rPr>
            <a:t>N=N</a:t>
          </a:r>
          <a:r>
            <a:rPr lang="en-US" sz="4800" b="1" kern="1200" baseline="-25000" smtClean="0">
              <a:latin typeface="PT Serif Drofa" pitchFamily="18" charset="-52"/>
            </a:rPr>
            <a:t>0</a:t>
          </a:r>
          <a:r>
            <a:rPr lang="en-US" sz="4800" b="1" kern="1200" smtClean="0">
              <a:latin typeface="PT Serif Drofa" pitchFamily="18" charset="-52"/>
            </a:rPr>
            <a:t>e</a:t>
          </a:r>
          <a:r>
            <a:rPr lang="en-US" sz="4800" b="1" kern="1200" baseline="30000" smtClean="0">
              <a:latin typeface="PT Serif Drofa" pitchFamily="18" charset="-52"/>
            </a:rPr>
            <a:t>t</a:t>
          </a:r>
          <a:endParaRPr lang="ru-RU" sz="4800" b="1" kern="1200" baseline="30000" dirty="0">
            <a:latin typeface="PT Serif Drofa" pitchFamily="18" charset="-52"/>
          </a:endParaRPr>
        </a:p>
      </dsp:txBody>
      <dsp:txXfrm>
        <a:off x="0" y="213735"/>
        <a:ext cx="4536504" cy="1139936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EEC18AA-B4B9-4574-9EF3-B4E62BF2C5BE}">
      <dsp:nvSpPr>
        <dsp:cNvPr id="0" name=""/>
        <dsp:cNvSpPr/>
      </dsp:nvSpPr>
      <dsp:spPr>
        <a:xfrm>
          <a:off x="0" y="216022"/>
          <a:ext cx="4536504" cy="115213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2880" tIns="182880" rIns="182880" bIns="18288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800" b="1" kern="1200" dirty="0" smtClean="0">
              <a:latin typeface="PT Serif Drofa" pitchFamily="18" charset="-52"/>
            </a:rPr>
            <a:t>N=N</a:t>
          </a:r>
          <a:r>
            <a:rPr lang="en-US" sz="4800" b="1" kern="1200" baseline="-25000" dirty="0" smtClean="0">
              <a:latin typeface="PT Serif Drofa" pitchFamily="18" charset="-52"/>
            </a:rPr>
            <a:t>0</a:t>
          </a:r>
          <a:r>
            <a:rPr lang="en-US" sz="4800" b="1" kern="1200" dirty="0" smtClean="0">
              <a:latin typeface="PT Serif Drofa" pitchFamily="18" charset="-52"/>
            </a:rPr>
            <a:t>e</a:t>
          </a:r>
          <a:r>
            <a:rPr lang="en-US" sz="4800" b="1" kern="1200" baseline="30000" dirty="0" smtClean="0">
              <a:latin typeface="PT Serif Drofa" pitchFamily="18" charset="-52"/>
            </a:rPr>
            <a:t>kt</a:t>
          </a:r>
          <a:endParaRPr lang="ru-RU" sz="4800" b="1" kern="1200" baseline="30000" dirty="0">
            <a:latin typeface="PT Serif Drofa" pitchFamily="18" charset="-52"/>
          </a:endParaRPr>
        </a:p>
      </dsp:txBody>
      <dsp:txXfrm>
        <a:off x="0" y="216022"/>
        <a:ext cx="4536504" cy="115213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pPr/>
              <a:t>24.02.2020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24.02.2020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24.02.2020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24.02.2020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24.02.2020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24.02.2020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pPr/>
              <a:t>24.02.2020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pPr/>
              <a:t>24.02.2020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hyperlink" Target="https://www.vesti.ru/doc.html?id=3242619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s://pressa.tv/uploads/posts/2020-01/thumbs/1580190107_pressa_tv_3a.jpg" TargetMode="External"/><Relationship Id="rId3" Type="http://schemas.openxmlformats.org/officeDocument/2006/relationships/hyperlink" Target="https://my-china.ru/img/map_big.gif" TargetMode="External"/><Relationship Id="rId7" Type="http://schemas.openxmlformats.org/officeDocument/2006/relationships/hyperlink" Target="http://&#1087;&#1088;&#1086;&#1092;-&#1086;&#1073;&#1088;.&#1088;&#1092;/_sf/2/71482180.jpg" TargetMode="External"/><Relationship Id="rId2" Type="http://schemas.openxmlformats.org/officeDocument/2006/relationships/hyperlink" Target="https://www.wallpaperup.com/uploads/wallpapers/2016/03/03/903856/ca8fb87e67960224b2ad504d155ee2a0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newizv.ru/attachments/6dd0030c3386df11719196dd1f6bf3701e071181/store/limit/700/393/95/3fb354df84d64266d0bed1c71e0b879c550cd7b565ebf5238f59e6a58224/%D0%BF%D0%B5%D0%BD%D1%8C1.jpg" TargetMode="External"/><Relationship Id="rId5" Type="http://schemas.openxmlformats.org/officeDocument/2006/relationships/hyperlink" Target="https://pressa.tv/uploads/posts/2016-09/thumbs/1474281156_c10.jpg" TargetMode="External"/><Relationship Id="rId10" Type="http://schemas.openxmlformats.org/officeDocument/2006/relationships/hyperlink" Target="http://china-ru.net/karta/karta-kitaya-na-russkom-yazyke-s-gorodami.jpg" TargetMode="External"/><Relationship Id="rId4" Type="http://schemas.openxmlformats.org/officeDocument/2006/relationships/hyperlink" Target="https://static.360tv.ru/media/uploads/article_images/2020/01/60627_23311.jpg" TargetMode="External"/><Relationship Id="rId9" Type="http://schemas.openxmlformats.org/officeDocument/2006/relationships/hyperlink" Target="https://ykl-res.azureedge.net/70c09c7b-cef6-4d47-a709-064930ffa871/eksponent.bmp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hyperlink" Target="https://my-china.ru/img/map_big.gif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hyperlink" Target="https://my-china.ru/img/map_big.gif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hyperlink" Target="https://static.360tv.ru/media/uploads/article_images/2020/01/60627_23311.jpg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&#1087;&#1088;&#1086;&#1092;-&#1086;&#1073;&#1088;.&#1088;&#1092;/_sf/2/71482180.jpg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s://pressa.tv/uploads/posts/2020-01/thumbs/1580190107_pressa_tv_3a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gif"/><Relationship Id="rId4" Type="http://schemas.openxmlformats.org/officeDocument/2006/relationships/hyperlink" Target="&#1058;&#1072;&#1073;&#1083;&#1080;&#1094;&#1072;_&#1085;&#1072;&#1095;&#1072;&#1083;&#1086;_&#1047;&#1072;&#1073;&#1086;&#1083;&#1077;&#1074;.png" TargetMode="Externa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diagramLayout" Target="../diagrams/layout3.xml"/><Relationship Id="rId18" Type="http://schemas.openxmlformats.org/officeDocument/2006/relationships/diagramLayout" Target="../diagrams/layout4.xml"/><Relationship Id="rId3" Type="http://schemas.openxmlformats.org/officeDocument/2006/relationships/diagramLayout" Target="../diagrams/layout1.xml"/><Relationship Id="rId21" Type="http://schemas.microsoft.com/office/2007/relationships/diagramDrawing" Target="../diagrams/drawing4.xml"/><Relationship Id="rId7" Type="http://schemas.openxmlformats.org/officeDocument/2006/relationships/diagramData" Target="../diagrams/data2.xml"/><Relationship Id="rId12" Type="http://schemas.openxmlformats.org/officeDocument/2006/relationships/diagramData" Target="../diagrams/data3.xml"/><Relationship Id="rId17" Type="http://schemas.openxmlformats.org/officeDocument/2006/relationships/diagramData" Target="../diagrams/data4.xml"/><Relationship Id="rId2" Type="http://schemas.openxmlformats.org/officeDocument/2006/relationships/diagramData" Target="../diagrams/data1.xml"/><Relationship Id="rId16" Type="http://schemas.microsoft.com/office/2007/relationships/diagramDrawing" Target="../diagrams/drawing3.xml"/><Relationship Id="rId20" Type="http://schemas.openxmlformats.org/officeDocument/2006/relationships/diagramColors" Target="../diagrams/colors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5" Type="http://schemas.openxmlformats.org/officeDocument/2006/relationships/diagramColors" Target="../diagrams/colors3.xml"/><Relationship Id="rId23" Type="http://schemas.openxmlformats.org/officeDocument/2006/relationships/image" Target="../media/image10.jpeg"/><Relationship Id="rId10" Type="http://schemas.openxmlformats.org/officeDocument/2006/relationships/diagramColors" Target="../diagrams/colors2.xml"/><Relationship Id="rId19" Type="http://schemas.openxmlformats.org/officeDocument/2006/relationships/diagramQuickStyle" Target="../diagrams/quickStyle4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diagramQuickStyle" Target="../diagrams/quickStyle3.xml"/><Relationship Id="rId22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hyperlink" Target="https://www.tehpodderzka.ru/2020/02/zaraza.html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476672"/>
            <a:ext cx="7772400" cy="518457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effectLst/>
              </a:rPr>
              <a:t/>
            </a:r>
            <a:br>
              <a:rPr lang="ru-RU" dirty="0" smtClean="0">
                <a:effectLst/>
              </a:rPr>
            </a:b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r>
              <a:rPr lang="ru-RU" dirty="0" smtClean="0">
                <a:effectLst/>
              </a:rPr>
              <a:t/>
            </a:r>
            <a:br>
              <a:rPr lang="ru-RU" dirty="0" smtClean="0">
                <a:effectLst/>
              </a:rPr>
            </a:br>
            <a:r>
              <a:rPr lang="ru-RU" sz="5300" dirty="0" smtClean="0">
                <a:effectLst/>
                <a:latin typeface="PT Serif Drofa" pitchFamily="18" charset="-52"/>
              </a:rPr>
              <a:t>Математика</a:t>
            </a:r>
            <a:r>
              <a:rPr lang="ru-RU" sz="5300" dirty="0">
                <a:effectLst/>
                <a:latin typeface="PT Serif Drofa" pitchFamily="18" charset="-52"/>
              </a:rPr>
              <a:t>, 10 класс</a:t>
            </a:r>
            <a:r>
              <a:rPr lang="ru-RU" sz="5300" dirty="0">
                <a:effectLst/>
              </a:rPr>
              <a:t/>
            </a:r>
            <a:br>
              <a:rPr lang="ru-RU" sz="5300" dirty="0">
                <a:effectLst/>
              </a:rPr>
            </a:br>
            <a:r>
              <a:rPr lang="ru-RU" sz="3600" dirty="0" smtClean="0">
                <a:effectLst/>
              </a:rPr>
              <a:t/>
            </a:r>
            <a:br>
              <a:rPr lang="ru-RU" sz="3600" dirty="0" smtClean="0">
                <a:effectLst/>
              </a:rPr>
            </a:br>
            <a:r>
              <a:rPr lang="ru-RU" sz="3600" dirty="0" smtClean="0">
                <a:effectLst/>
              </a:rPr>
              <a:t/>
            </a:r>
            <a:br>
              <a:rPr lang="ru-RU" sz="3600" dirty="0" smtClean="0">
                <a:effectLst/>
              </a:rPr>
            </a:br>
            <a:r>
              <a:rPr lang="ru-RU" sz="3100" dirty="0" err="1" smtClean="0">
                <a:effectLst/>
                <a:latin typeface="PT Serif Drofa" pitchFamily="18" charset="-52"/>
              </a:rPr>
              <a:t>Казазаев</a:t>
            </a:r>
            <a:r>
              <a:rPr lang="ru-RU" sz="3100" dirty="0" smtClean="0">
                <a:effectLst/>
                <a:latin typeface="PT Serif Drofa" pitchFamily="18" charset="-52"/>
              </a:rPr>
              <a:t> </a:t>
            </a:r>
            <a:r>
              <a:rPr lang="ru-RU" sz="3100" dirty="0">
                <a:effectLst/>
                <a:latin typeface="PT Serif Drofa" pitchFamily="18" charset="-52"/>
              </a:rPr>
              <a:t>Владимир Геннадьевич</a:t>
            </a:r>
            <a:br>
              <a:rPr lang="ru-RU" sz="3100" dirty="0">
                <a:effectLst/>
                <a:latin typeface="PT Serif Drofa" pitchFamily="18" charset="-52"/>
              </a:rPr>
            </a:br>
            <a:r>
              <a:rPr lang="ru-RU" sz="3100" dirty="0">
                <a:effectLst/>
                <a:latin typeface="PT Serif Drofa" pitchFamily="18" charset="-52"/>
              </a:rPr>
              <a:t>МБОУ «СШ им. Д.И. </a:t>
            </a:r>
            <a:r>
              <a:rPr lang="ru-RU" sz="3100" dirty="0" err="1">
                <a:effectLst/>
                <a:latin typeface="PT Serif Drofa" pitchFamily="18" charset="-52"/>
              </a:rPr>
              <a:t>Коротчаева</a:t>
            </a:r>
            <a:r>
              <a:rPr lang="ru-RU" sz="3100" dirty="0">
                <a:effectLst/>
                <a:latin typeface="PT Serif Drofa" pitchFamily="18" charset="-52"/>
              </a:rPr>
              <a:t>»</a:t>
            </a:r>
            <a:br>
              <a:rPr lang="ru-RU" sz="3100" dirty="0">
                <a:effectLst/>
                <a:latin typeface="PT Serif Drofa" pitchFamily="18" charset="-52"/>
              </a:rPr>
            </a:br>
            <a:endParaRPr lang="ru-RU" sz="3100" dirty="0"/>
          </a:p>
        </p:txBody>
      </p:sp>
    </p:spTree>
    <p:extLst>
      <p:ext uri="{BB962C8B-B14F-4D97-AF65-F5344CB8AC3E}">
        <p14:creationId xmlns:p14="http://schemas.microsoft.com/office/powerpoint/2010/main" xmlns="" val="23274918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4468449"/>
              </p:ext>
            </p:extLst>
          </p:nvPr>
        </p:nvGraphicFramePr>
        <p:xfrm>
          <a:off x="899592" y="24125"/>
          <a:ext cx="7056778" cy="6266933"/>
        </p:xfrm>
        <a:graphic>
          <a:graphicData uri="http://schemas.openxmlformats.org/drawingml/2006/table">
            <a:tbl>
              <a:tblPr firstRow="1" firstCol="1" bandRow="1"/>
              <a:tblGrid>
                <a:gridCol w="585834"/>
                <a:gridCol w="340576"/>
                <a:gridCol w="340576"/>
                <a:gridCol w="340576"/>
                <a:gridCol w="340576"/>
                <a:gridCol w="340576"/>
                <a:gridCol w="340576"/>
                <a:gridCol w="340576"/>
                <a:gridCol w="340576"/>
                <a:gridCol w="340576"/>
                <a:gridCol w="340576"/>
                <a:gridCol w="340576"/>
                <a:gridCol w="340576"/>
                <a:gridCol w="340576"/>
                <a:gridCol w="340576"/>
                <a:gridCol w="340576"/>
                <a:gridCol w="340576"/>
                <a:gridCol w="340576"/>
                <a:gridCol w="340576"/>
                <a:gridCol w="340576"/>
              </a:tblGrid>
              <a:tr h="313235">
                <a:tc rowSpan="19"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C00000"/>
                          </a:solidFill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Количество инфицированных  вирусом </a:t>
                      </a:r>
                      <a:r>
                        <a:rPr lang="en-US" sz="1600" b="1" dirty="0">
                          <a:solidFill>
                            <a:srgbClr val="C00000"/>
                          </a:solidFill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CONVID-19</a:t>
                      </a:r>
                      <a:endParaRPr lang="ru-RU" sz="16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>
                    <a:lnL>
                      <a:noFill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323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323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323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323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323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323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323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323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323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323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323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323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323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323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323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323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323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323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32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19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C00000"/>
                          </a:solidFill>
                          <a:effectLst/>
                          <a:latin typeface="PT Serif Drofa"/>
                          <a:ea typeface="Calibri"/>
                          <a:cs typeface="Times New Roman"/>
                        </a:rPr>
                        <a:t>Число исследуемых дней</a:t>
                      </a:r>
                      <a:endParaRPr lang="ru-RU" sz="18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35565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rgbClr val="C00000"/>
                </a:solidFill>
                <a:effectLst/>
                <a:latin typeface="PT Serif Drofa" pitchFamily="18" charset="-52"/>
              </a:rPr>
              <a:t>Построим график</a:t>
            </a:r>
            <a:endParaRPr lang="ru-RU" sz="4000" dirty="0">
              <a:solidFill>
                <a:srgbClr val="C00000"/>
              </a:solidFill>
              <a:effectLst/>
              <a:latin typeface="PT Serif Drofa" pitchFamily="18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862562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2617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dirty="0" smtClean="0">
                <a:solidFill>
                  <a:srgbClr val="C00000"/>
                </a:solidFill>
                <a:effectLst/>
                <a:latin typeface="PT Serif Drofa" pitchFamily="18" charset="-52"/>
              </a:rPr>
              <a:t>Последние данные об инфицированных</a:t>
            </a:r>
            <a:endParaRPr lang="ru-RU" sz="4400" dirty="0">
              <a:solidFill>
                <a:srgbClr val="C00000"/>
              </a:solidFill>
              <a:effectLst/>
              <a:latin typeface="PT Serif Drofa" pitchFamily="18" charset="-52"/>
            </a:endParaRPr>
          </a:p>
        </p:txBody>
      </p:sp>
      <p:sp>
        <p:nvSpPr>
          <p:cNvPr id="6" name="Управляющая кнопка: далее 5">
            <a:hlinkClick r:id="rId2" highlightClick="1"/>
          </p:cNvPr>
          <p:cNvSpPr/>
          <p:nvPr/>
        </p:nvSpPr>
        <p:spPr>
          <a:xfrm>
            <a:off x="5580112" y="5301208"/>
            <a:ext cx="2952328" cy="864096"/>
          </a:xfrm>
          <a:prstGeom prst="actionButtonForwardNex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PT Serif Drofa" pitchFamily="18" charset="-52"/>
              </a:rPr>
              <a:t>ВОСПРОИЗВЕСТИ</a:t>
            </a:r>
            <a:endParaRPr lang="ru-RU" sz="2400" b="1" dirty="0">
              <a:solidFill>
                <a:srgbClr val="7030A0"/>
              </a:solidFill>
              <a:latin typeface="PT Serif Drofa" pitchFamily="18" charset="-5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9512" y="1885474"/>
            <a:ext cx="41764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PT Serif Drofa" pitchFamily="18" charset="-52"/>
              </a:rPr>
              <a:t>Отсканируйте </a:t>
            </a:r>
            <a:r>
              <a:rPr lang="en-US" sz="2800" b="1" dirty="0" smtClean="0">
                <a:latin typeface="PT Serif Drofa" pitchFamily="18" charset="-52"/>
              </a:rPr>
              <a:t>QR</a:t>
            </a:r>
            <a:r>
              <a:rPr lang="ru-RU" sz="2800" b="1" dirty="0" smtClean="0">
                <a:latin typeface="PT Serif Drofa" pitchFamily="18" charset="-52"/>
              </a:rPr>
              <a:t>-код</a:t>
            </a:r>
            <a:endParaRPr lang="ru-RU" sz="2800" b="1" dirty="0">
              <a:latin typeface="PT Serif Drofa" pitchFamily="18" charset="-52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3284984"/>
            <a:ext cx="3099355" cy="3036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066951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t114\Desktop\УГ-2020\Презентация\Карта\1.map_big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5008" y="260648"/>
            <a:ext cx="8928992" cy="6074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329845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 rot="19282698">
            <a:off x="12903" y="2967335"/>
            <a:ext cx="911820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СПАСИБО ЗА ВНИМАНИЕ!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6550981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548680"/>
            <a:ext cx="8229600" cy="6309320"/>
          </a:xfrm>
        </p:spPr>
        <p:txBody>
          <a:bodyPr>
            <a:normAutofit/>
          </a:bodyPr>
          <a:lstStyle/>
          <a:p>
            <a:pPr marL="452628" indent="-342900">
              <a:buFont typeface="+mj-lt"/>
              <a:buAutoNum type="arabicPeriod"/>
            </a:pPr>
            <a:r>
              <a:rPr lang="en-US" sz="1400" dirty="0">
                <a:latin typeface="PT Serif Drofa" pitchFamily="18" charset="-52"/>
                <a:hlinkClick r:id="rId2"/>
              </a:rPr>
              <a:t>https://</a:t>
            </a:r>
            <a:r>
              <a:rPr lang="en-US" sz="1400" dirty="0" smtClean="0">
                <a:latin typeface="PT Serif Drofa" pitchFamily="18" charset="-52"/>
                <a:hlinkClick r:id="rId2"/>
              </a:rPr>
              <a:t>www.wallpaperup.com/uploads/wallpapers/2016/03/03/903856/ca8fb87e67960224b2ad504d155ee2a0.jpg</a:t>
            </a:r>
            <a:endParaRPr lang="ru-RU" sz="1400" dirty="0" smtClean="0">
              <a:latin typeface="PT Serif Drofa" pitchFamily="18" charset="-52"/>
            </a:endParaRPr>
          </a:p>
          <a:p>
            <a:pPr marL="452628" indent="-342900">
              <a:buFont typeface="+mj-lt"/>
              <a:buAutoNum type="arabicPeriod"/>
            </a:pPr>
            <a:r>
              <a:rPr lang="en-US" sz="1400" dirty="0">
                <a:latin typeface="PT Serif Drofa" pitchFamily="18" charset="-52"/>
                <a:hlinkClick r:id="rId3"/>
              </a:rPr>
              <a:t>https://</a:t>
            </a:r>
            <a:r>
              <a:rPr lang="en-US" sz="1400" dirty="0" smtClean="0">
                <a:latin typeface="PT Serif Drofa" pitchFamily="18" charset="-52"/>
                <a:hlinkClick r:id="rId3"/>
              </a:rPr>
              <a:t>my-china.ru/img/map_big.gif</a:t>
            </a:r>
            <a:endParaRPr lang="ru-RU" sz="1400" dirty="0" smtClean="0">
              <a:latin typeface="PT Serif Drofa" pitchFamily="18" charset="-52"/>
            </a:endParaRPr>
          </a:p>
          <a:p>
            <a:pPr marL="452628" indent="-342900">
              <a:buFont typeface="+mj-lt"/>
              <a:buAutoNum type="arabicPeriod"/>
            </a:pPr>
            <a:r>
              <a:rPr lang="en-US" sz="1400" dirty="0">
                <a:latin typeface="PT Serif Drofa" pitchFamily="18" charset="-52"/>
                <a:hlinkClick r:id="rId4"/>
              </a:rPr>
              <a:t>https://</a:t>
            </a:r>
            <a:r>
              <a:rPr lang="en-US" sz="1400" dirty="0" smtClean="0">
                <a:latin typeface="PT Serif Drofa" pitchFamily="18" charset="-52"/>
                <a:hlinkClick r:id="rId4"/>
              </a:rPr>
              <a:t>static.360tv.ru/media/uploads/article_images/2020/01/60627_23311.jpg</a:t>
            </a:r>
            <a:endParaRPr lang="ru-RU" sz="1400" dirty="0" smtClean="0">
              <a:latin typeface="PT Serif Drofa" pitchFamily="18" charset="-52"/>
            </a:endParaRPr>
          </a:p>
          <a:p>
            <a:pPr marL="452628" indent="-342900">
              <a:buFont typeface="+mj-lt"/>
              <a:buAutoNum type="arabicPeriod"/>
            </a:pPr>
            <a:r>
              <a:rPr lang="ru-RU" sz="1400" u="sng" dirty="0">
                <a:hlinkClick r:id="rId5"/>
              </a:rPr>
              <a:t>https://</a:t>
            </a:r>
            <a:r>
              <a:rPr lang="ru-RU" sz="1400" u="sng" dirty="0" smtClean="0">
                <a:hlinkClick r:id="rId5"/>
              </a:rPr>
              <a:t>pressa.tv/uploads/posts/2016-09/thumbs/1474281156_c10.jpg</a:t>
            </a:r>
            <a:endParaRPr lang="ru-RU" sz="1400" u="sng" dirty="0" smtClean="0"/>
          </a:p>
          <a:p>
            <a:pPr marL="452628" indent="-342900">
              <a:buFont typeface="+mj-lt"/>
              <a:buAutoNum type="arabicPeriod"/>
            </a:pPr>
            <a:r>
              <a:rPr lang="ru-RU" sz="1400" u="sng" dirty="0">
                <a:hlinkClick r:id="rId6"/>
              </a:rPr>
              <a:t>https://newizv.ru/attachments/6dd0030c3386df11719196dd1f6bf3701e071181/store/limit/700/393/95/3fb354df84d64266d0bed1c71e0b879c550cd7b565ebf5238f59e6a58224/%</a:t>
            </a:r>
            <a:r>
              <a:rPr lang="ru-RU" sz="1400" u="sng" dirty="0" smtClean="0">
                <a:hlinkClick r:id="rId6"/>
              </a:rPr>
              <a:t>D0%BF%D0%B5%D0%BD%D1%8C1.jpg</a:t>
            </a:r>
            <a:endParaRPr lang="ru-RU" sz="1400" u="sng" dirty="0" smtClean="0"/>
          </a:p>
          <a:p>
            <a:pPr marL="452628" indent="-342900">
              <a:buFont typeface="+mj-lt"/>
              <a:buAutoNum type="arabicPeriod"/>
            </a:pPr>
            <a:r>
              <a:rPr lang="ru-RU" sz="1400" u="sng" dirty="0">
                <a:hlinkClick r:id="rId7"/>
              </a:rPr>
              <a:t>http://xn----btb1bbcge2a.xn--p1ai/_</a:t>
            </a:r>
            <a:r>
              <a:rPr lang="ru-RU" sz="1400" u="sng" dirty="0" smtClean="0">
                <a:hlinkClick r:id="rId7"/>
              </a:rPr>
              <a:t>sf/2/71482180.jpg</a:t>
            </a:r>
            <a:endParaRPr lang="ru-RU" sz="1400" u="sng" dirty="0" smtClean="0"/>
          </a:p>
          <a:p>
            <a:pPr marL="452628" indent="-342900">
              <a:buFont typeface="+mj-lt"/>
              <a:buAutoNum type="arabicPeriod"/>
            </a:pPr>
            <a:r>
              <a:rPr lang="ru-RU" sz="1400" u="sng" dirty="0">
                <a:hlinkClick r:id="rId8"/>
              </a:rPr>
              <a:t>https://</a:t>
            </a:r>
            <a:r>
              <a:rPr lang="ru-RU" sz="1400" u="sng" dirty="0" smtClean="0">
                <a:hlinkClick r:id="rId8"/>
              </a:rPr>
              <a:t>pressa.tv/uploads/posts/2020-01/thumbs/1580190107_pressa_tv_3a.jpg</a:t>
            </a:r>
            <a:endParaRPr lang="ru-RU" sz="1400" u="sng" dirty="0" smtClean="0"/>
          </a:p>
          <a:p>
            <a:pPr marL="452628" indent="-342900">
              <a:buFont typeface="+mj-lt"/>
              <a:buAutoNum type="arabicPeriod"/>
            </a:pPr>
            <a:r>
              <a:rPr lang="ru-RU" sz="1400" u="sng" dirty="0">
                <a:hlinkClick r:id="rId9"/>
              </a:rPr>
              <a:t>https://</a:t>
            </a:r>
            <a:r>
              <a:rPr lang="ru-RU" sz="1400" u="sng" dirty="0" smtClean="0">
                <a:hlinkClick r:id="rId9"/>
              </a:rPr>
              <a:t>ykl-res.azureedge.net/70c09c7b-cef6-4d47-a709-064930ffa871/eksponent.bmp</a:t>
            </a:r>
            <a:endParaRPr lang="ru-RU" sz="1400" u="sng" dirty="0" smtClean="0"/>
          </a:p>
          <a:p>
            <a:pPr marL="452628" indent="-342900">
              <a:buFont typeface="+mj-lt"/>
              <a:buAutoNum type="arabicPeriod"/>
            </a:pPr>
            <a:r>
              <a:rPr lang="en-US" sz="1400" u="sng" dirty="0">
                <a:hlinkClick r:id="rId10"/>
              </a:rPr>
              <a:t>http</a:t>
            </a:r>
            <a:r>
              <a:rPr lang="ru-RU" sz="1400" u="sng" dirty="0">
                <a:hlinkClick r:id="rId10"/>
              </a:rPr>
              <a:t>://</a:t>
            </a:r>
            <a:r>
              <a:rPr lang="en-US" sz="1400" u="sng" dirty="0">
                <a:hlinkClick r:id="rId10"/>
              </a:rPr>
              <a:t>china</a:t>
            </a:r>
            <a:r>
              <a:rPr lang="ru-RU" sz="1400" u="sng" dirty="0">
                <a:hlinkClick r:id="rId10"/>
              </a:rPr>
              <a:t>-</a:t>
            </a:r>
            <a:r>
              <a:rPr lang="en-US" sz="1400" u="sng" dirty="0" err="1">
                <a:hlinkClick r:id="rId10"/>
              </a:rPr>
              <a:t>ru</a:t>
            </a:r>
            <a:r>
              <a:rPr lang="ru-RU" sz="1400" u="sng" dirty="0">
                <a:hlinkClick r:id="rId10"/>
              </a:rPr>
              <a:t>.</a:t>
            </a:r>
            <a:r>
              <a:rPr lang="en-US" sz="1400" u="sng" dirty="0">
                <a:hlinkClick r:id="rId10"/>
              </a:rPr>
              <a:t>net</a:t>
            </a:r>
            <a:r>
              <a:rPr lang="ru-RU" sz="1400" u="sng" dirty="0">
                <a:hlinkClick r:id="rId10"/>
              </a:rPr>
              <a:t>/</a:t>
            </a:r>
            <a:r>
              <a:rPr lang="en-US" sz="1400" u="sng" dirty="0" err="1">
                <a:hlinkClick r:id="rId10"/>
              </a:rPr>
              <a:t>karta</a:t>
            </a:r>
            <a:r>
              <a:rPr lang="ru-RU" sz="1400" u="sng" dirty="0">
                <a:hlinkClick r:id="rId10"/>
              </a:rPr>
              <a:t>/</a:t>
            </a:r>
            <a:r>
              <a:rPr lang="en-US" sz="1400" u="sng" dirty="0" err="1">
                <a:hlinkClick r:id="rId10"/>
              </a:rPr>
              <a:t>karta</a:t>
            </a:r>
            <a:r>
              <a:rPr lang="ru-RU" sz="1400" u="sng" dirty="0">
                <a:hlinkClick r:id="rId10"/>
              </a:rPr>
              <a:t>-</a:t>
            </a:r>
            <a:r>
              <a:rPr lang="en-US" sz="1400" u="sng" dirty="0" err="1">
                <a:hlinkClick r:id="rId10"/>
              </a:rPr>
              <a:t>kitaya</a:t>
            </a:r>
            <a:r>
              <a:rPr lang="ru-RU" sz="1400" u="sng" dirty="0" smtClean="0">
                <a:hlinkClick r:id="rId10"/>
              </a:rPr>
              <a:t>-na-russkom-yazyke-s-gorodami.jpg</a:t>
            </a:r>
            <a:endParaRPr lang="ru-RU" sz="1400" u="sng" dirty="0" smtClean="0"/>
          </a:p>
          <a:p>
            <a:pPr marL="452628" indent="-342900">
              <a:buFont typeface="+mj-lt"/>
              <a:buAutoNum type="arabicPeriod"/>
            </a:pPr>
            <a:endParaRPr lang="ru-RU" sz="1400" u="sng" dirty="0" smtClean="0"/>
          </a:p>
          <a:p>
            <a:pPr marL="452628" indent="-342900">
              <a:buFont typeface="+mj-lt"/>
              <a:buAutoNum type="arabicPeriod"/>
            </a:pPr>
            <a:endParaRPr lang="ru-RU" sz="1400" u="sng" dirty="0" smtClean="0"/>
          </a:p>
          <a:p>
            <a:pPr marL="452628" indent="-342900">
              <a:buFont typeface="+mj-lt"/>
              <a:buAutoNum type="arabicPeriod"/>
            </a:pPr>
            <a:endParaRPr lang="ru-RU" sz="1400" dirty="0" smtClean="0">
              <a:latin typeface="PT Serif Drofa" pitchFamily="18" charset="-52"/>
            </a:endParaRPr>
          </a:p>
          <a:p>
            <a:pPr marL="452628" indent="-342900">
              <a:buFont typeface="+mj-lt"/>
              <a:buAutoNum type="arabicPeriod"/>
            </a:pPr>
            <a:endParaRPr lang="ru-RU" sz="1400" dirty="0">
              <a:latin typeface="PT Serif Drofa" pitchFamily="18" charset="-52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20688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PT Serif Drofa" pitchFamily="18" charset="-52"/>
              </a:rPr>
              <a:t>Список литературы и интернет-источников</a:t>
            </a:r>
            <a:endParaRPr lang="ru-RU" sz="2800" dirty="0">
              <a:latin typeface="PT Serif Drofa" pitchFamily="18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333748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69269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dirty="0" smtClean="0">
                <a:solidFill>
                  <a:srgbClr val="C00000"/>
                </a:solidFill>
                <a:effectLst/>
                <a:latin typeface="PT Serif Drofa" pitchFamily="18" charset="-52"/>
                <a:cs typeface="Aharoni" pitchFamily="2" charset="-79"/>
              </a:rPr>
              <a:t>Физическая карта какого </a:t>
            </a:r>
            <a:br>
              <a:rPr lang="ru-RU" sz="3200" dirty="0" smtClean="0">
                <a:solidFill>
                  <a:srgbClr val="C00000"/>
                </a:solidFill>
                <a:effectLst/>
                <a:latin typeface="PT Serif Drofa" pitchFamily="18" charset="-52"/>
                <a:cs typeface="Aharoni" pitchFamily="2" charset="-79"/>
              </a:rPr>
            </a:br>
            <a:r>
              <a:rPr lang="ru-RU" sz="3200" dirty="0" smtClean="0">
                <a:solidFill>
                  <a:srgbClr val="C00000"/>
                </a:solidFill>
                <a:effectLst/>
                <a:latin typeface="PT Serif Drofa" pitchFamily="18" charset="-52"/>
                <a:cs typeface="Aharoni" pitchFamily="2" charset="-79"/>
              </a:rPr>
              <a:t>государства изображена?</a:t>
            </a:r>
            <a:endParaRPr lang="ru-RU" sz="3200" dirty="0">
              <a:solidFill>
                <a:srgbClr val="C00000"/>
              </a:solidFill>
              <a:effectLst/>
              <a:latin typeface="PT Serif Drofa" pitchFamily="18" charset="-52"/>
              <a:cs typeface="Aharoni" pitchFamily="2" charset="-79"/>
            </a:endParaRPr>
          </a:p>
        </p:txBody>
      </p:sp>
      <p:pic>
        <p:nvPicPr>
          <p:cNvPr id="1026" name="Picture 2" descr="C:\Users\t114\Desktop\УГ-2020\Презентация\Карта\1.map_big.gif">
            <a:hlinkClick r:id="rId2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818680"/>
            <a:ext cx="8877213" cy="6039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032590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t114\Desktop\УГ-2020\Презентация\Карта\1.map_big.gif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197" y="729458"/>
            <a:ext cx="9008361" cy="6128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46224" y="-106580"/>
            <a:ext cx="8229600" cy="850106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C00000"/>
                </a:solidFill>
                <a:effectLst/>
                <a:latin typeface="PT Serif Drofa" pitchFamily="18" charset="-52"/>
              </a:rPr>
              <a:t>Какое событие происходит в Китае?</a:t>
            </a:r>
            <a:endParaRPr lang="ru-RU" sz="3200" dirty="0">
              <a:solidFill>
                <a:srgbClr val="C00000"/>
              </a:solidFill>
              <a:effectLst/>
              <a:latin typeface="PT Serif Drofa" pitchFamily="18" charset="-52"/>
            </a:endParaRPr>
          </a:p>
        </p:txBody>
      </p:sp>
      <p:pic>
        <p:nvPicPr>
          <p:cNvPr id="2054" name="Picture 6" descr="C:\Users\t114\Desktop\УГ-2020\Презентация\Коронавирус\10. Фото_Цветное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196" y="729458"/>
            <a:ext cx="9023657" cy="50758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6883605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dirty="0" smtClean="0">
                <a:solidFill>
                  <a:srgbClr val="C00000"/>
                </a:solidFill>
                <a:effectLst/>
                <a:latin typeface="PT Serif Drofa" pitchFamily="18" charset="-52"/>
              </a:rPr>
              <a:t>Отсканируйте </a:t>
            </a:r>
            <a:r>
              <a:rPr lang="en-US" sz="4800" dirty="0" smtClean="0">
                <a:solidFill>
                  <a:srgbClr val="C00000"/>
                </a:solidFill>
                <a:effectLst/>
                <a:latin typeface="PT Serif Drofa" pitchFamily="18" charset="-52"/>
              </a:rPr>
              <a:t>QR</a:t>
            </a:r>
            <a:r>
              <a:rPr lang="ru-RU" sz="4800" dirty="0" smtClean="0">
                <a:solidFill>
                  <a:srgbClr val="C00000"/>
                </a:solidFill>
                <a:effectLst/>
                <a:latin typeface="PT Serif Drofa" pitchFamily="18" charset="-52"/>
              </a:rPr>
              <a:t>-код1</a:t>
            </a:r>
            <a:endParaRPr lang="ru-RU" sz="4800" dirty="0">
              <a:solidFill>
                <a:srgbClr val="C00000"/>
              </a:solidFill>
              <a:effectLst/>
              <a:latin typeface="PT Serif Drofa" pitchFamily="18" charset="-52"/>
            </a:endParaRPr>
          </a:p>
        </p:txBody>
      </p:sp>
      <p:pic>
        <p:nvPicPr>
          <p:cNvPr id="6146" name="Picture 2" descr="C:\Users\t114\Desktop\УГ-2020\Презентация\Коронавирус\09.02.2020_код_матем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556792"/>
            <a:ext cx="4680520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393772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t114\Desktop\УГ-2020\Презентация\Экспонента\21. Функция.jpg">
            <a:hlinkClick r:id="rId2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700809"/>
            <a:ext cx="9168340" cy="5157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  <a:effectLst/>
                <a:latin typeface="PT Serif Drofa" pitchFamily="18" charset="-52"/>
              </a:rPr>
              <a:t>Функции </a:t>
            </a:r>
            <a:r>
              <a:rPr lang="ru-RU" dirty="0">
                <a:solidFill>
                  <a:srgbClr val="C00000"/>
                </a:solidFill>
                <a:effectLst/>
                <a:latin typeface="PT Serif Drofa" pitchFamily="18" charset="-52"/>
              </a:rPr>
              <a:t>как инструмент описания реальных процессов</a:t>
            </a:r>
            <a:endParaRPr lang="ru-RU" dirty="0">
              <a:solidFill>
                <a:srgbClr val="C00000"/>
              </a:solidFill>
              <a:latin typeface="PT Serif Drofa" pitchFamily="18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847297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09833" y="1052736"/>
            <a:ext cx="8229600" cy="4525963"/>
          </a:xfrm>
        </p:spPr>
        <p:txBody>
          <a:bodyPr>
            <a:normAutofit/>
          </a:bodyPr>
          <a:lstStyle/>
          <a:p>
            <a:pPr marL="109728" indent="0" algn="ctr">
              <a:buNone/>
            </a:pPr>
            <a:r>
              <a:rPr lang="ru-RU" sz="4800" dirty="0" smtClean="0">
                <a:latin typeface="PT Serif Drofa" pitchFamily="18" charset="-52"/>
              </a:rPr>
              <a:t>Функция вида </a:t>
            </a:r>
            <a:r>
              <a:rPr lang="en-US" sz="4800" dirty="0" smtClean="0">
                <a:latin typeface="PT Serif Drofa" pitchFamily="18" charset="-52"/>
              </a:rPr>
              <a:t>y=a</a:t>
            </a:r>
            <a:r>
              <a:rPr lang="en-US" sz="4800" baseline="30000" dirty="0" smtClean="0">
                <a:latin typeface="PT Serif Drofa" pitchFamily="18" charset="-52"/>
              </a:rPr>
              <a:t>x</a:t>
            </a:r>
            <a:endParaRPr lang="ru-RU" sz="4800" baseline="30000" dirty="0">
              <a:latin typeface="PT Serif Drofa" pitchFamily="18" charset="-52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09833" y="35812"/>
            <a:ext cx="8229600" cy="1189322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>
                <a:solidFill>
                  <a:srgbClr val="C00000"/>
                </a:solidFill>
                <a:effectLst/>
                <a:latin typeface="PT Serif Drofa" pitchFamily="18" charset="-52"/>
              </a:rPr>
              <a:t>Показательная функция </a:t>
            </a:r>
            <a:endParaRPr lang="ru-RU" sz="4800" baseline="30000" dirty="0">
              <a:solidFill>
                <a:srgbClr val="C00000"/>
              </a:solidFill>
              <a:effectLst/>
              <a:latin typeface="PT Serif Drofa" pitchFamily="18" charset="-52"/>
            </a:endParaRPr>
          </a:p>
        </p:txBody>
      </p:sp>
      <p:pic>
        <p:nvPicPr>
          <p:cNvPr id="5125" name="Picture 5" descr="C:\Users\t114\Desktop\УГ-2020\Презентация\img1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687" y="1916832"/>
            <a:ext cx="9025892" cy="4581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833493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2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C:\Users\t114\Desktop\УГ-2020\Презентация\Коронавирус\19. pressa_tv_3a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16632"/>
            <a:ext cx="6768752" cy="6768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09728" indent="0" algn="ctr">
              <a:buNone/>
            </a:pPr>
            <a:endParaRPr lang="ru-RU" sz="1800" dirty="0" smtClean="0">
              <a:latin typeface="PT Serif Drofa" pitchFamily="18" charset="-52"/>
            </a:endParaRPr>
          </a:p>
          <a:p>
            <a:pPr marL="109728" indent="0" algn="ctr">
              <a:buNone/>
            </a:pPr>
            <a:endParaRPr lang="ru-RU" sz="1800" dirty="0">
              <a:latin typeface="PT Serif Drofa" pitchFamily="18" charset="-52"/>
            </a:endParaRPr>
          </a:p>
          <a:p>
            <a:pPr marL="109728" indent="0" algn="ctr">
              <a:buNone/>
            </a:pPr>
            <a:endParaRPr lang="ru-RU" sz="1800" dirty="0" smtClean="0">
              <a:latin typeface="PT Serif Drofa" pitchFamily="18" charset="-52"/>
            </a:endParaRPr>
          </a:p>
          <a:p>
            <a:pPr marL="109728" indent="0" algn="ctr">
              <a:buNone/>
            </a:pPr>
            <a:endParaRPr lang="ru-RU" sz="1800" dirty="0">
              <a:latin typeface="PT Serif Drofa" pitchFamily="18" charset="-52"/>
            </a:endParaRPr>
          </a:p>
          <a:p>
            <a:pPr marL="109728" indent="0" algn="ctr">
              <a:buNone/>
            </a:pPr>
            <a:r>
              <a:rPr lang="ru-RU" sz="1800" dirty="0" smtClean="0">
                <a:latin typeface="PT Serif Drofa" pitchFamily="18" charset="-52"/>
              </a:rPr>
              <a:t>Начальное число заболевших</a:t>
            </a:r>
            <a:endParaRPr lang="ru-RU" sz="1800" dirty="0">
              <a:latin typeface="PT Serif Drofa" pitchFamily="18" charset="-52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>
                <a:solidFill>
                  <a:srgbClr val="C00000"/>
                </a:solidFill>
                <a:effectLst/>
                <a:latin typeface="PT Serif Drofa" pitchFamily="18" charset="-52"/>
              </a:rPr>
              <a:t>Отсканируйте </a:t>
            </a:r>
            <a:r>
              <a:rPr lang="en-US" sz="4800" dirty="0" smtClean="0">
                <a:solidFill>
                  <a:srgbClr val="C00000"/>
                </a:solidFill>
                <a:effectLst/>
                <a:latin typeface="PT Serif Drofa" pitchFamily="18" charset="-52"/>
              </a:rPr>
              <a:t>QR-</a:t>
            </a:r>
            <a:r>
              <a:rPr lang="ru-RU" sz="4800" dirty="0" smtClean="0">
                <a:solidFill>
                  <a:srgbClr val="C00000"/>
                </a:solidFill>
                <a:effectLst/>
                <a:latin typeface="PT Serif Drofa" pitchFamily="18" charset="-52"/>
              </a:rPr>
              <a:t>код2</a:t>
            </a:r>
            <a:endParaRPr lang="ru-RU" sz="4800" dirty="0">
              <a:solidFill>
                <a:srgbClr val="C00000"/>
              </a:solidFill>
              <a:effectLst/>
              <a:latin typeface="PT Serif Drofa" pitchFamily="18" charset="-52"/>
            </a:endParaRPr>
          </a:p>
        </p:txBody>
      </p:sp>
      <p:pic>
        <p:nvPicPr>
          <p:cNvPr id="3074" name="Picture 2" descr="C:\Users\t114\Desktop\УГ-2020\Презентация\Коронавирус\13.02.2020_Заболевшие вначале.gif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43708" y="1268760"/>
            <a:ext cx="5112568" cy="5112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700207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980728"/>
            <a:ext cx="8229600" cy="5328592"/>
          </a:xfrm>
        </p:spPr>
        <p:txBody>
          <a:bodyPr>
            <a:normAutofit/>
          </a:bodyPr>
          <a:lstStyle/>
          <a:p>
            <a:pPr marL="109728" indent="0" algn="just">
              <a:buNone/>
            </a:pPr>
            <a:endParaRPr lang="ru-RU" sz="3200" b="1" dirty="0" smtClean="0">
              <a:solidFill>
                <a:schemeClr val="tx2"/>
              </a:solidFill>
              <a:latin typeface="PT Serif Drofa" pitchFamily="18" charset="-52"/>
            </a:endParaRPr>
          </a:p>
          <a:p>
            <a:pPr marL="109728" indent="0" algn="ctr">
              <a:buNone/>
            </a:pPr>
            <a:endParaRPr lang="ru-RU" sz="4800" b="1" baseline="30000" dirty="0">
              <a:solidFill>
                <a:schemeClr val="tx2"/>
              </a:solidFill>
              <a:latin typeface="PT Serif Drofa" pitchFamily="18" charset="-52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576064"/>
          </a:xfrm>
        </p:spPr>
        <p:txBody>
          <a:bodyPr>
            <a:noAutofit/>
          </a:bodyPr>
          <a:lstStyle/>
          <a:p>
            <a:pPr algn="ctr"/>
            <a:r>
              <a:rPr lang="ru-RU" sz="4800" dirty="0" smtClean="0">
                <a:solidFill>
                  <a:srgbClr val="C00000"/>
                </a:solidFill>
                <a:effectLst/>
                <a:latin typeface="PT Serif Drofa" pitchFamily="18" charset="-52"/>
              </a:rPr>
              <a:t>Вывод формулы</a:t>
            </a:r>
            <a:endParaRPr lang="ru-RU" sz="4800" dirty="0">
              <a:solidFill>
                <a:srgbClr val="C00000"/>
              </a:solidFill>
              <a:effectLst/>
              <a:latin typeface="PT Serif Drofa" pitchFamily="18" charset="-52"/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xmlns="" val="1859627396"/>
              </p:ext>
            </p:extLst>
          </p:nvPr>
        </p:nvGraphicFramePr>
        <p:xfrm>
          <a:off x="827584" y="1026274"/>
          <a:ext cx="4536504" cy="15841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xmlns="" val="844854443"/>
              </p:ext>
            </p:extLst>
          </p:nvPr>
        </p:nvGraphicFramePr>
        <p:xfrm>
          <a:off x="1907704" y="2492896"/>
          <a:ext cx="4536504" cy="15841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xmlns="" val="1006940292"/>
              </p:ext>
            </p:extLst>
          </p:nvPr>
        </p:nvGraphicFramePr>
        <p:xfrm>
          <a:off x="3059832" y="3861048"/>
          <a:ext cx="4536504" cy="15674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xmlns="" val="3670074256"/>
              </p:ext>
            </p:extLst>
          </p:nvPr>
        </p:nvGraphicFramePr>
        <p:xfrm>
          <a:off x="3995936" y="5238408"/>
          <a:ext cx="4536504" cy="15841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  <p:pic>
        <p:nvPicPr>
          <p:cNvPr id="9" name="Picture 5" descr="https://cdn-st3.rtr-vesti.ru/p/xw_1772274.jpg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5085184"/>
            <a:ext cx="3032711" cy="1784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t114\Desktop\УГ-2020\Презентация\Коронавирус\kitaj-pandemiya.jpg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80112" y="764704"/>
            <a:ext cx="3383868" cy="1845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2" name="Группа 11"/>
          <p:cNvGrpSpPr/>
          <p:nvPr/>
        </p:nvGrpSpPr>
        <p:grpSpPr>
          <a:xfrm>
            <a:off x="7062987" y="2821995"/>
            <a:ext cx="1954562" cy="1008112"/>
            <a:chOff x="-2356765" y="-482288"/>
            <a:chExt cx="6859879" cy="1802571"/>
          </a:xfrm>
        </p:grpSpPr>
        <p:sp>
          <p:nvSpPr>
            <p:cNvPr id="13" name="Скругленный прямоугольник 12"/>
            <p:cNvSpPr/>
            <p:nvPr/>
          </p:nvSpPr>
          <p:spPr>
            <a:xfrm>
              <a:off x="-2356765" y="-482288"/>
              <a:ext cx="6314732" cy="1802571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pPr algn="ctr"/>
              <a:r>
                <a:rPr lang="en-US" sz="4400" b="1" dirty="0" smtClean="0">
                  <a:latin typeface="PT Serif Drofa" pitchFamily="18" charset="-52"/>
                </a:rPr>
                <a:t>e≈2,7</a:t>
              </a:r>
              <a:endParaRPr lang="ru-RU" sz="4400" b="1" dirty="0">
                <a:latin typeface="PT Serif Drofa" pitchFamily="18" charset="-52"/>
              </a:endParaRPr>
            </a:p>
          </p:txBody>
        </p:sp>
        <p:sp>
          <p:nvSpPr>
            <p:cNvPr id="14" name="Скругленный прямоугольник 4"/>
            <p:cNvSpPr/>
            <p:nvPr/>
          </p:nvSpPr>
          <p:spPr>
            <a:xfrm>
              <a:off x="33387" y="429759"/>
              <a:ext cx="4469727" cy="89052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82880" tIns="182880" rIns="182880" bIns="182880" numCol="1" spcCol="1270" anchor="ctr" anchorCtr="0">
              <a:noAutofit/>
            </a:bodyPr>
            <a:lstStyle/>
            <a:p>
              <a:pPr lvl="0" algn="ctr" defTabSz="2133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4800" kern="1200" baseline="30000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789258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Graphic spid="6" grpId="0">
        <p:bldAsOne/>
      </p:bldGraphic>
      <p:bldGraphic spid="7" grpId="0">
        <p:bldAsOne/>
      </p:bldGraphic>
      <p:bldGraphic spid="8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  <a:effectLst/>
                <a:latin typeface="PT Serif Drofa" pitchFamily="18" charset="-52"/>
              </a:rPr>
              <a:t>Отсканируйте </a:t>
            </a:r>
            <a:r>
              <a:rPr lang="en-US" dirty="0" smtClean="0">
                <a:solidFill>
                  <a:srgbClr val="C00000"/>
                </a:solidFill>
                <a:effectLst/>
                <a:latin typeface="PT Serif Drofa" pitchFamily="18" charset="-52"/>
              </a:rPr>
              <a:t>QR-</a:t>
            </a:r>
            <a:r>
              <a:rPr lang="ru-RU" dirty="0" smtClean="0">
                <a:solidFill>
                  <a:srgbClr val="C00000"/>
                </a:solidFill>
                <a:effectLst/>
                <a:latin typeface="PT Serif Drofa" pitchFamily="18" charset="-52"/>
              </a:rPr>
              <a:t>код3</a:t>
            </a:r>
            <a:endParaRPr lang="ru-RU" dirty="0">
              <a:solidFill>
                <a:srgbClr val="C00000"/>
              </a:solidFill>
              <a:effectLst/>
              <a:latin typeface="PT Serif Drofa" pitchFamily="18" charset="-52"/>
            </a:endParaRPr>
          </a:p>
        </p:txBody>
      </p:sp>
      <p:pic>
        <p:nvPicPr>
          <p:cNvPr id="1026" name="Picture 2" descr="C:\Users\t114\Desktop\УГ-2020\Презентация\Коронавирус\ТЕХподдержка.gif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97406" y="1772816"/>
            <a:ext cx="4248472" cy="424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363443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920</TotalTime>
  <Words>112</Words>
  <Application>Microsoft Office PowerPoint</Application>
  <PresentationFormat>Экран (4:3)</PresentationFormat>
  <Paragraphs>401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Открытая</vt:lpstr>
      <vt:lpstr>   Математика, 10 класс   Казазаев Владимир Геннадьевич МБОУ «СШ им. Д.И. Коротчаева» </vt:lpstr>
      <vt:lpstr>Физическая карта какого  государства изображена?</vt:lpstr>
      <vt:lpstr>Какое событие происходит в Китае?</vt:lpstr>
      <vt:lpstr>Отсканируйте QR-код1</vt:lpstr>
      <vt:lpstr>Функции как инструмент описания реальных процессов</vt:lpstr>
      <vt:lpstr>Показательная функция </vt:lpstr>
      <vt:lpstr>Отсканируйте QR-код2</vt:lpstr>
      <vt:lpstr>Вывод формулы</vt:lpstr>
      <vt:lpstr>Отсканируйте QR-код3</vt:lpstr>
      <vt:lpstr>Построим график</vt:lpstr>
      <vt:lpstr>Последние данные об инфицированных</vt:lpstr>
      <vt:lpstr>Слайд 12</vt:lpstr>
      <vt:lpstr>Слайд 13</vt:lpstr>
      <vt:lpstr>Список литературы и интернет-источников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Учитель: Казазаев Владимир Геннадьевич МБОУ «СШ им. Д.И. Коротчаева» Математика, 10 класс</dc:title>
  <dc:creator>t114</dc:creator>
  <cp:lastModifiedBy>Дом</cp:lastModifiedBy>
  <cp:revision>47</cp:revision>
  <dcterms:created xsi:type="dcterms:W3CDTF">2020-02-13T05:49:00Z</dcterms:created>
  <dcterms:modified xsi:type="dcterms:W3CDTF">2020-02-24T15:07:30Z</dcterms:modified>
</cp:coreProperties>
</file>