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8" r:id="rId1"/>
  </p:sldMasterIdLst>
  <p:notesMasterIdLst>
    <p:notesMasterId r:id="rId21"/>
  </p:notesMasterIdLst>
  <p:handoutMasterIdLst>
    <p:handoutMasterId r:id="rId22"/>
  </p:handoutMasterIdLst>
  <p:sldIdLst>
    <p:sldId id="806" r:id="rId2"/>
    <p:sldId id="815" r:id="rId3"/>
    <p:sldId id="826" r:id="rId4"/>
    <p:sldId id="830" r:id="rId5"/>
    <p:sldId id="832" r:id="rId6"/>
    <p:sldId id="827" r:id="rId7"/>
    <p:sldId id="833" r:id="rId8"/>
    <p:sldId id="835" r:id="rId9"/>
    <p:sldId id="836" r:id="rId10"/>
    <p:sldId id="847" r:id="rId11"/>
    <p:sldId id="848" r:id="rId12"/>
    <p:sldId id="839" r:id="rId13"/>
    <p:sldId id="840" r:id="rId14"/>
    <p:sldId id="841" r:id="rId15"/>
    <p:sldId id="842" r:id="rId16"/>
    <p:sldId id="843" r:id="rId17"/>
    <p:sldId id="844" r:id="rId18"/>
    <p:sldId id="845" r:id="rId19"/>
    <p:sldId id="846" r:id="rId20"/>
  </p:sldIdLst>
  <p:sldSz cx="12195175" cy="6859588"/>
  <p:notesSz cx="9928225" cy="67976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542925" indent="-8572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1087438" indent="-173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631950" indent="-26035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2176463" indent="-3476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9644"/>
    <a:srgbClr val="F6E7E6"/>
    <a:srgbClr val="FF5050"/>
    <a:srgbClr val="FFFF93"/>
    <a:srgbClr val="ECF9E7"/>
    <a:srgbClr val="F0F3EA"/>
    <a:srgbClr val="FFFFEB"/>
    <a:srgbClr val="DCE6D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938" autoAdjust="0"/>
    <p:restoredTop sz="96947" autoAdjust="0"/>
  </p:normalViewPr>
  <p:slideViewPr>
    <p:cSldViewPr>
      <p:cViewPr>
        <p:scale>
          <a:sx n="79" d="100"/>
          <a:sy n="79" d="100"/>
        </p:scale>
        <p:origin x="-312" y="-654"/>
      </p:cViewPr>
      <p:guideLst>
        <p:guide orient="horz" pos="2161"/>
        <p:guide pos="3841"/>
      </p:guideLst>
    </p:cSldViewPr>
  </p:slideViewPr>
  <p:outlineViewPr>
    <p:cViewPr>
      <p:scale>
        <a:sx n="33" d="100"/>
        <a:sy n="33" d="100"/>
      </p:scale>
      <p:origin x="0" y="189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339725"/>
          </a:xfrm>
          <a:prstGeom prst="rect">
            <a:avLst/>
          </a:prstGeom>
        </p:spPr>
        <p:txBody>
          <a:bodyPr vert="horz" lIns="91010" tIns="45505" rIns="91010" bIns="4550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4513" y="0"/>
            <a:ext cx="4302125" cy="339725"/>
          </a:xfrm>
          <a:prstGeom prst="rect">
            <a:avLst/>
          </a:prstGeom>
        </p:spPr>
        <p:txBody>
          <a:bodyPr vert="horz" lIns="91010" tIns="45505" rIns="91010" bIns="4550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810DA86-6017-4449-892C-80FB91827FCD}" type="datetimeFigureOut">
              <a:rPr lang="ru-RU"/>
              <a:pPr>
                <a:defRPr/>
              </a:pPr>
              <a:t>24.04.2024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56363"/>
            <a:ext cx="4302125" cy="339725"/>
          </a:xfrm>
          <a:prstGeom prst="rect">
            <a:avLst/>
          </a:prstGeom>
        </p:spPr>
        <p:txBody>
          <a:bodyPr vert="horz" lIns="91010" tIns="45505" rIns="91010" bIns="4550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4513" y="6456363"/>
            <a:ext cx="4302125" cy="339725"/>
          </a:xfrm>
          <a:prstGeom prst="rect">
            <a:avLst/>
          </a:prstGeom>
        </p:spPr>
        <p:txBody>
          <a:bodyPr vert="horz" lIns="91010" tIns="45505" rIns="91010" bIns="4550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DD88982-BE8C-4F1F-9CC5-FBDC95D3AE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557989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2125" cy="3397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010" tIns="45505" rIns="91010" bIns="45505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b="1">
                <a:solidFill>
                  <a:srgbClr val="FF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4513" y="0"/>
            <a:ext cx="4302125" cy="3397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010" tIns="45505" rIns="91010" bIns="45505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1">
                <a:solidFill>
                  <a:srgbClr val="FF0000"/>
                </a:solidFill>
              </a:defRPr>
            </a:lvl1pPr>
          </a:lstStyle>
          <a:p>
            <a:pPr>
              <a:defRPr/>
            </a:pPr>
            <a:fld id="{91597AC3-1AC2-426B-BFC6-44923AC7AF45}" type="datetimeFigureOut">
              <a:rPr lang="ru-RU"/>
              <a:pPr>
                <a:defRPr/>
              </a:pPr>
              <a:t>24.04.2024</a:t>
            </a:fld>
            <a:endParaRPr lang="ru-RU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698750" y="509588"/>
            <a:ext cx="4530725" cy="2549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3775" y="3228975"/>
            <a:ext cx="7942263" cy="30591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010" tIns="45505" rIns="91010" bIns="4550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56363"/>
            <a:ext cx="4302125" cy="3397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010" tIns="45505" rIns="91010" bIns="45505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1">
                <a:solidFill>
                  <a:srgbClr val="FF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4513" y="6456363"/>
            <a:ext cx="4302125" cy="3397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010" tIns="45505" rIns="91010" bIns="45505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1">
                <a:solidFill>
                  <a:srgbClr val="FF0000"/>
                </a:solidFill>
              </a:defRPr>
            </a:lvl1pPr>
          </a:lstStyle>
          <a:p>
            <a:pPr>
              <a:defRPr/>
            </a:pPr>
            <a:fld id="{05450B1A-0108-4407-968D-C393466D27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595837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542925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1087438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63195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2176463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721940" algn="l" defTabSz="108877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6328" algn="l" defTabSz="108877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10716" algn="l" defTabSz="108877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5104" algn="l" defTabSz="108877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450B1A-0108-4407-968D-C393466D274F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85979" y="5351141"/>
            <a:ext cx="11509196" cy="2382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878" tIns="54439" rIns="108878" bIns="54439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508132" y="4854535"/>
            <a:ext cx="11280537" cy="1222658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08132" y="3887100"/>
            <a:ext cx="11280537" cy="914612"/>
          </a:xfrm>
        </p:spPr>
        <p:txBody>
          <a:bodyPr anchor="b"/>
          <a:lstStyle>
            <a:lvl1pPr marL="0" indent="0" algn="l">
              <a:buNone/>
              <a:defRPr sz="2900">
                <a:solidFill>
                  <a:schemeClr val="tx2">
                    <a:shade val="75000"/>
                  </a:schemeClr>
                </a:solidFill>
              </a:defRPr>
            </a:lvl1pPr>
            <a:lvl2pPr marL="544388" indent="0" algn="ctr">
              <a:buNone/>
            </a:lvl2pPr>
            <a:lvl3pPr marL="1088776" indent="0" algn="ctr">
              <a:buNone/>
            </a:lvl3pPr>
            <a:lvl4pPr marL="1633164" indent="0" algn="ctr">
              <a:buNone/>
            </a:lvl4pPr>
            <a:lvl5pPr marL="2177552" indent="0" algn="ctr">
              <a:buNone/>
            </a:lvl5pPr>
            <a:lvl6pPr marL="2721940" indent="0" algn="ctr">
              <a:buNone/>
            </a:lvl6pPr>
            <a:lvl7pPr marL="3266328" indent="0" algn="ctr">
              <a:buNone/>
            </a:lvl7pPr>
            <a:lvl8pPr marL="3810716" indent="0" algn="ctr">
              <a:buNone/>
            </a:lvl8pPr>
            <a:lvl9pPr marL="4355104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D094CFE-8612-4167-BE30-150BFCCDF997}" type="datetimeFigureOut">
              <a:rPr lang="ru-RU" smtClean="0"/>
              <a:pPr>
                <a:defRPr/>
              </a:pPr>
              <a:t>24.04.2024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10975657" y="6475451"/>
            <a:ext cx="1012200" cy="246945"/>
          </a:xfrm>
        </p:spPr>
        <p:txBody>
          <a:bodyPr/>
          <a:lstStyle/>
          <a:p>
            <a:pPr>
              <a:defRPr/>
            </a:pPr>
            <a:fld id="{F6185E99-A63F-435D-A777-4DAA474F9BB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10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EEA901-9F90-4C75-BF9C-EC253D9C4AC7}" type="datetimeFigureOut">
              <a:rPr lang="ru-RU" smtClean="0"/>
              <a:pPr>
                <a:defRPr/>
              </a:pPr>
              <a:t>24.04.2024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B323FA-AFFA-4115-BD3A-3F3803D8BD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10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46381" y="549404"/>
            <a:ext cx="2439035" cy="585288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759" y="549404"/>
            <a:ext cx="8333370" cy="585288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7CBEF92-7E47-498D-A5CF-B51377BCB9F2}" type="datetimeFigureOut">
              <a:rPr lang="ru-RU" smtClean="0"/>
              <a:pPr>
                <a:defRPr/>
              </a:pPr>
              <a:t>24.04.2024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6DBE55-7186-4499-A474-E6D7D36D90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10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079F0A-DD65-4CB1-AC56-F8C5A5379600}" type="datetimeFigureOut">
              <a:rPr lang="ru-RU" smtClean="0"/>
              <a:pPr>
                <a:defRPr/>
              </a:pPr>
              <a:t>24.04.2024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4776444" y="76218"/>
            <a:ext cx="3861805" cy="28899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10975657" y="6475451"/>
            <a:ext cx="1012200" cy="246945"/>
          </a:xfrm>
        </p:spPr>
        <p:txBody>
          <a:bodyPr/>
          <a:lstStyle/>
          <a:p>
            <a:pPr>
              <a:defRPr/>
            </a:pPr>
            <a:fld id="{D0BC535B-843E-4785-8FAF-19F552B33A1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10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85979" y="3445700"/>
            <a:ext cx="11509196" cy="2382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878" tIns="54439" rIns="108878" bIns="54439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508132" y="1676788"/>
            <a:ext cx="11280537" cy="1219482"/>
          </a:xfrm>
        </p:spPr>
        <p:txBody>
          <a:bodyPr anchor="b"/>
          <a:lstStyle>
            <a:lvl1pPr marL="0" indent="0" algn="r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C0A74C0-4321-4025-AC96-25AA23B223C8}" type="datetimeFigureOut">
              <a:rPr lang="ru-RU" smtClean="0"/>
              <a:pPr>
                <a:defRPr/>
              </a:pPr>
              <a:t>24.04.2024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87D00C-EDD2-44BB-AC2E-E92D301F795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40696" y="2947768"/>
            <a:ext cx="11585416" cy="1185099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Tm="10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402441" y="457306"/>
            <a:ext cx="11585416" cy="841443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406506" y="1600571"/>
            <a:ext cx="5589455" cy="4725494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6199214" y="1600571"/>
            <a:ext cx="5792708" cy="4725494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0F4BB35-DF24-409D-B4D8-1901B80BF509}" type="datetimeFigureOut">
              <a:rPr lang="ru-RU" smtClean="0"/>
              <a:pPr>
                <a:defRPr/>
              </a:pPr>
              <a:t>24.04.2024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B64D72-7BAB-4A37-8E8D-81F2C7B9A0A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10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406506" y="5411453"/>
            <a:ext cx="11483790" cy="882854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75356" y="666904"/>
            <a:ext cx="5722231" cy="639910"/>
          </a:xfrm>
        </p:spPr>
        <p:txBody>
          <a:bodyPr anchor="ctr"/>
          <a:lstStyle>
            <a:lvl1pPr marL="0" indent="0">
              <a:buNone/>
              <a:defRPr sz="21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400" b="1"/>
            </a:lvl2pPr>
            <a:lvl3pPr>
              <a:buNone/>
              <a:defRPr sz="2100" b="1"/>
            </a:lvl3pPr>
            <a:lvl4pPr>
              <a:buNone/>
              <a:defRPr sz="1900" b="1"/>
            </a:lvl4pPr>
            <a:lvl5pPr>
              <a:buNone/>
              <a:defRPr sz="19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6194980" y="666904"/>
            <a:ext cx="5724478" cy="639910"/>
          </a:xfrm>
        </p:spPr>
        <p:txBody>
          <a:bodyPr anchor="ctr"/>
          <a:lstStyle>
            <a:lvl1pPr marL="0" indent="0">
              <a:buNone/>
              <a:defRPr sz="21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400" b="1"/>
            </a:lvl2pPr>
            <a:lvl3pPr>
              <a:buNone/>
              <a:defRPr sz="2100" b="1"/>
            </a:lvl3pPr>
            <a:lvl4pPr>
              <a:buNone/>
              <a:defRPr sz="1900" b="1"/>
            </a:lvl4pPr>
            <a:lvl5pPr>
              <a:buNone/>
              <a:defRPr sz="19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375356" y="1316342"/>
            <a:ext cx="5722231" cy="3942676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6199921" y="1316342"/>
            <a:ext cx="5719537" cy="3942676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F16B200-35F8-4312-BB8B-479DD445B17A}" type="datetimeFigureOut">
              <a:rPr lang="ru-RU" smtClean="0"/>
              <a:pPr>
                <a:defRPr/>
              </a:pPr>
              <a:t>24.04.2024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975657" y="6478500"/>
            <a:ext cx="1016265" cy="246945"/>
          </a:xfrm>
        </p:spPr>
        <p:txBody>
          <a:bodyPr/>
          <a:lstStyle/>
          <a:p>
            <a:pPr>
              <a:defRPr/>
            </a:pPr>
            <a:fld id="{71EB29FA-CC17-4B36-B73D-05BCF84A012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685979" y="6021194"/>
            <a:ext cx="11509196" cy="2382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878" tIns="54439" rIns="108878" bIns="54439" anchor="t" compatLnSpc="1"/>
          <a:lstStyle/>
          <a:p>
            <a:endParaRPr kumimoji="0" lang="en-US"/>
          </a:p>
        </p:txBody>
      </p:sp>
    </p:spTree>
  </p:cSld>
  <p:clrMapOvr>
    <a:masterClrMapping/>
  </p:clrMapOvr>
  <p:transition advTm="10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402441" y="457306"/>
            <a:ext cx="11585416" cy="841443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75A2A2D-00D2-40E9-BB62-37316E34B6F7}" type="datetimeFigureOut">
              <a:rPr lang="ru-RU" smtClean="0"/>
              <a:pPr>
                <a:defRPr/>
              </a:pPr>
              <a:t>24.04.2024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9C4346-E0AF-4374-953F-E71132644E9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10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CC0A350-81AF-493D-9D8B-80189AA9902D}" type="datetimeFigureOut">
              <a:rPr lang="ru-RU" smtClean="0"/>
              <a:pPr>
                <a:defRPr/>
              </a:pPr>
              <a:t>24.04.2024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5C3CCA-4918-4726-83EC-6C86ED0226F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10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85979" y="5850472"/>
            <a:ext cx="11509196" cy="2382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878" tIns="54439" rIns="108878" bIns="54439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609759" y="5487670"/>
            <a:ext cx="11280537" cy="520821"/>
          </a:xfrm>
        </p:spPr>
        <p:txBody>
          <a:bodyPr anchor="ctr"/>
          <a:lstStyle>
            <a:lvl1pPr algn="l">
              <a:buNone/>
              <a:defRPr sz="24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609759" y="609741"/>
            <a:ext cx="4012129" cy="4801712"/>
          </a:xfrm>
        </p:spPr>
        <p:txBody>
          <a:bodyPr/>
          <a:lstStyle>
            <a:lvl1pPr marL="0" indent="0">
              <a:buNone/>
              <a:defRPr sz="1700"/>
            </a:lvl1pPr>
            <a:lvl2pPr>
              <a:buNone/>
              <a:defRPr sz="1400"/>
            </a:lvl2pPr>
            <a:lvl3pPr>
              <a:buNone/>
              <a:defRPr sz="12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4767975" y="609741"/>
            <a:ext cx="7122321" cy="4801712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F8C51B1-DCFA-47A2-9E70-523C55C15ACA}" type="datetimeFigureOut">
              <a:rPr lang="ru-RU" smtClean="0"/>
              <a:pPr>
                <a:defRPr/>
              </a:pPr>
              <a:t>24.04.2024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C696DE-8F74-4D84-8692-50D03720DBA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10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4674817" y="616777"/>
            <a:ext cx="6707346" cy="3658447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8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C654227-EFFF-49C9-8A92-FD1B07ED63E1}" type="datetimeFigureOut">
              <a:rPr lang="ru-RU" smtClean="0"/>
              <a:pPr>
                <a:defRPr/>
              </a:pPr>
              <a:t>24.04.2024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B1CBC5-A0F5-4D48-9064-3F4EBBBA72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08132" y="4994916"/>
            <a:ext cx="7825237" cy="522409"/>
          </a:xfrm>
        </p:spPr>
        <p:txBody>
          <a:bodyPr anchor="ctr"/>
          <a:lstStyle>
            <a:lvl1pPr algn="l">
              <a:buNone/>
              <a:defRPr sz="24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508132" y="5534499"/>
            <a:ext cx="7825237" cy="768528"/>
          </a:xfrm>
        </p:spPr>
        <p:txBody>
          <a:bodyPr lIns="130653" tIns="0"/>
          <a:lstStyle>
            <a:lvl1pPr marL="0" indent="0">
              <a:buNone/>
              <a:defRPr sz="17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advTm="10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85979" y="1051142"/>
            <a:ext cx="11509196" cy="2382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878" tIns="54439" rIns="108878" bIns="54439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406506" y="1554522"/>
            <a:ext cx="11585416" cy="4527011"/>
          </a:xfrm>
          <a:prstGeom prst="rect">
            <a:avLst/>
          </a:prstGeom>
        </p:spPr>
        <p:txBody>
          <a:bodyPr vert="horz" lIns="108878" tIns="54439" rIns="108878" bIns="54439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8638249" y="76218"/>
            <a:ext cx="3353673" cy="288992"/>
          </a:xfrm>
          <a:prstGeom prst="rect">
            <a:avLst/>
          </a:prstGeom>
        </p:spPr>
        <p:txBody>
          <a:bodyPr vert="horz" lIns="108878" tIns="54439" rIns="108878" bIns="54439"/>
          <a:lstStyle>
            <a:lvl1pPr algn="l" eaLnBrk="1" latinLnBrk="0" hangingPunct="1">
              <a:defRPr kumimoji="0" sz="14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6C24AE48-A810-43B1-BBD3-BF46BCC3DDE9}" type="datetimeFigureOut">
              <a:rPr lang="ru-RU" smtClean="0"/>
              <a:pPr>
                <a:defRPr/>
              </a:pPr>
              <a:t>24.04.2024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4166685" y="76218"/>
            <a:ext cx="4471564" cy="288992"/>
          </a:xfrm>
          <a:prstGeom prst="rect">
            <a:avLst/>
          </a:prstGeom>
        </p:spPr>
        <p:txBody>
          <a:bodyPr vert="horz" lIns="108878" tIns="54439" rIns="108878" bIns="54439"/>
          <a:lstStyle>
            <a:lvl1pPr algn="r" eaLnBrk="1" latinLnBrk="0" hangingPunct="1">
              <a:defRPr kumimoji="0" sz="14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10975657" y="6478500"/>
            <a:ext cx="1016265" cy="244532"/>
          </a:xfrm>
          <a:prstGeom prst="rect">
            <a:avLst/>
          </a:prstGeom>
        </p:spPr>
        <p:txBody>
          <a:bodyPr vert="horz" lIns="108878" tIns="54439" rIns="108878" bIns="54439"/>
          <a:lstStyle>
            <a:lvl1pPr algn="r" eaLnBrk="1" latinLnBrk="0" hangingPunct="1">
              <a:defRPr kumimoji="0" sz="14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76FA990B-3533-4A68-9858-A59DD20FEB5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06506" y="457306"/>
            <a:ext cx="11585416" cy="838394"/>
          </a:xfrm>
          <a:prstGeom prst="rect">
            <a:avLst/>
          </a:prstGeom>
        </p:spPr>
        <p:txBody>
          <a:bodyPr vert="horz" lIns="108878" tIns="54439" rIns="108878" bIns="54439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85979" y="1051142"/>
            <a:ext cx="11509196" cy="2382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878" tIns="54439" rIns="108878" bIns="54439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685979" y="1058231"/>
            <a:ext cx="11509196" cy="2382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878" tIns="54439" rIns="108878" bIns="54439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9" r:id="rId1"/>
    <p:sldLayoutId id="2147483920" r:id="rId2"/>
    <p:sldLayoutId id="2147483921" r:id="rId3"/>
    <p:sldLayoutId id="2147483922" r:id="rId4"/>
    <p:sldLayoutId id="2147483923" r:id="rId5"/>
    <p:sldLayoutId id="2147483924" r:id="rId6"/>
    <p:sldLayoutId id="2147483925" r:id="rId7"/>
    <p:sldLayoutId id="2147483926" r:id="rId8"/>
    <p:sldLayoutId id="2147483927" r:id="rId9"/>
    <p:sldLayoutId id="2147483928" r:id="rId10"/>
    <p:sldLayoutId id="2147483929" r:id="rId11"/>
  </p:sldLayoutIdLst>
  <p:transition advTm="10000"/>
  <p:txStyles>
    <p:titleStyle>
      <a:lvl1pPr algn="l" rtl="0" eaLnBrk="1" latinLnBrk="0" hangingPunct="1">
        <a:spcBef>
          <a:spcPct val="0"/>
        </a:spcBef>
        <a:buNone/>
        <a:defRPr kumimoji="0" sz="43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408291" indent="-408291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800" kern="1200">
          <a:solidFill>
            <a:schemeClr val="tx2"/>
          </a:solidFill>
          <a:latin typeface="+mn-lt"/>
          <a:ea typeface="+mn-ea"/>
          <a:cs typeface="+mn-cs"/>
        </a:defRPr>
      </a:lvl1pPr>
      <a:lvl2pPr marL="884631" indent="-340243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3300" kern="1200">
          <a:solidFill>
            <a:schemeClr val="tx2"/>
          </a:solidFill>
          <a:latin typeface="+mn-lt"/>
          <a:ea typeface="+mn-ea"/>
          <a:cs typeface="+mn-cs"/>
        </a:defRPr>
      </a:lvl2pPr>
      <a:lvl3pPr marL="1360970" indent="-272194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900" kern="1200">
          <a:solidFill>
            <a:schemeClr val="tx2"/>
          </a:solidFill>
          <a:latin typeface="+mn-lt"/>
          <a:ea typeface="+mn-ea"/>
          <a:cs typeface="+mn-cs"/>
        </a:defRPr>
      </a:lvl3pPr>
      <a:lvl4pPr marL="1905358" indent="-272194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4pPr>
      <a:lvl5pPr marL="2449746" indent="-272194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2100" kern="1200">
          <a:solidFill>
            <a:schemeClr val="tx2"/>
          </a:solidFill>
          <a:latin typeface="+mn-lt"/>
          <a:ea typeface="+mn-ea"/>
          <a:cs typeface="+mn-cs"/>
        </a:defRPr>
      </a:lvl5pPr>
      <a:lvl6pPr marL="2994134" indent="-272194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2100" kern="1200">
          <a:solidFill>
            <a:schemeClr val="tx2"/>
          </a:solidFill>
          <a:latin typeface="+mn-lt"/>
          <a:ea typeface="+mn-ea"/>
          <a:cs typeface="+mn-cs"/>
        </a:defRPr>
      </a:lvl6pPr>
      <a:lvl7pPr marL="3538522" indent="-272194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900" kern="1200">
          <a:solidFill>
            <a:schemeClr val="tx2"/>
          </a:solidFill>
          <a:latin typeface="+mn-lt"/>
          <a:ea typeface="+mn-ea"/>
          <a:cs typeface="+mn-cs"/>
        </a:defRPr>
      </a:lvl7pPr>
      <a:lvl8pPr marL="4082910" indent="-272194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9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627298" indent="-272194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7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4438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8877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63316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17755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72194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26632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81071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35510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s://vk.com/photo605145164_457243333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Прямоугольник 1"/>
          <p:cNvSpPr>
            <a:spLocks noChangeArrowheads="1"/>
          </p:cNvSpPr>
          <p:nvPr/>
        </p:nvSpPr>
        <p:spPr bwMode="auto">
          <a:xfrm>
            <a:off x="7938" y="1412875"/>
            <a:ext cx="121872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000" b="1">
              <a:solidFill>
                <a:srgbClr val="00B050"/>
              </a:solidFill>
              <a:latin typeface="Arial" charset="0"/>
            </a:endParaRPr>
          </a:p>
        </p:txBody>
      </p:sp>
      <p:sp>
        <p:nvSpPr>
          <p:cNvPr id="18434" name="Прямоугольник 2"/>
          <p:cNvSpPr>
            <a:spLocks noChangeArrowheads="1"/>
          </p:cNvSpPr>
          <p:nvPr/>
        </p:nvSpPr>
        <p:spPr bwMode="auto">
          <a:xfrm>
            <a:off x="1057275" y="477838"/>
            <a:ext cx="109855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 </a:t>
            </a:r>
            <a:endParaRPr lang="ru-RU" sz="3200" dirty="0">
              <a:solidFill>
                <a:srgbClr val="FF0000"/>
              </a:solidFill>
            </a:endParaRPr>
          </a:p>
          <a:p>
            <a:pPr algn="ctr"/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</a:rPr>
              <a:t> </a:t>
            </a:r>
          </a:p>
          <a:p>
            <a:pPr algn="ctr"/>
            <a:endParaRPr lang="ru-RU" sz="2000" dirty="0">
              <a:solidFill>
                <a:srgbClr val="002060"/>
              </a:solidFill>
              <a:latin typeface="Times New Roman" pitchFamily="18" charset="0"/>
            </a:endParaRPr>
          </a:p>
          <a:p>
            <a:pPr algn="ctr"/>
            <a:endParaRPr lang="ru-RU" sz="2000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82614" y="1786720"/>
            <a:ext cx="106442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3175" y="0"/>
            <a:ext cx="12192000" cy="6858001"/>
          </a:xfrm>
          <a:prstGeom prst="rect">
            <a:avLst/>
          </a:prstGeom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454381" y="429398"/>
            <a:ext cx="759778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596861" y="1929596"/>
            <a:ext cx="1107289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lang="ru-RU" sz="66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Сайфуллин</a:t>
            </a:r>
            <a:r>
              <a:rPr lang="ru-RU" sz="6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Винер </a:t>
            </a:r>
            <a:r>
              <a:rPr lang="ru-RU" sz="66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Идрисович</a:t>
            </a:r>
            <a:r>
              <a:rPr lang="ru-RU" sz="6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– Герой села Верхние Киги Республики Башкортостан</a:t>
            </a:r>
            <a:endParaRPr kumimoji="0" lang="ru-RU" sz="66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2"/>
          <p:cNvSpPr>
            <a:spLocks noChangeArrowheads="1"/>
          </p:cNvSpPr>
          <p:nvPr/>
        </p:nvSpPr>
        <p:spPr bwMode="auto">
          <a:xfrm>
            <a:off x="1057275" y="477838"/>
            <a:ext cx="109855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 </a:t>
            </a:r>
            <a:endParaRPr lang="ru-RU" sz="3200" dirty="0">
              <a:solidFill>
                <a:srgbClr val="FF0000"/>
              </a:solidFill>
            </a:endParaRPr>
          </a:p>
          <a:p>
            <a:pPr algn="ctr"/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</a:rPr>
              <a:t> </a:t>
            </a:r>
          </a:p>
          <a:p>
            <a:pPr algn="ctr"/>
            <a:endParaRPr lang="ru-RU" sz="2000" dirty="0">
              <a:solidFill>
                <a:srgbClr val="002060"/>
              </a:solidFill>
              <a:latin typeface="Times New Roman" pitchFamily="18" charset="0"/>
            </a:endParaRPr>
          </a:p>
          <a:p>
            <a:pPr algn="ctr"/>
            <a:endParaRPr lang="ru-RU" sz="2000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82614" y="1786720"/>
            <a:ext cx="106442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Google Shape;1295;p52"/>
          <p:cNvSpPr/>
          <p:nvPr/>
        </p:nvSpPr>
        <p:spPr>
          <a:xfrm>
            <a:off x="0" y="4929992"/>
            <a:ext cx="12195175" cy="1929596"/>
          </a:xfrm>
          <a:custGeom>
            <a:avLst/>
            <a:gdLst/>
            <a:ahLst/>
            <a:cxnLst/>
            <a:rect l="l" t="t" r="r" b="b"/>
            <a:pathLst>
              <a:path w="285750" h="67903" extrusionOk="0">
                <a:moveTo>
                  <a:pt x="275415" y="1"/>
                </a:moveTo>
                <a:lnTo>
                  <a:pt x="254675" y="23456"/>
                </a:lnTo>
                <a:lnTo>
                  <a:pt x="254675" y="32386"/>
                </a:lnTo>
                <a:lnTo>
                  <a:pt x="237661" y="32386"/>
                </a:lnTo>
                <a:lnTo>
                  <a:pt x="235125" y="40542"/>
                </a:lnTo>
                <a:lnTo>
                  <a:pt x="213943" y="40542"/>
                </a:lnTo>
                <a:lnTo>
                  <a:pt x="227695" y="24909"/>
                </a:lnTo>
                <a:lnTo>
                  <a:pt x="218980" y="22837"/>
                </a:lnTo>
                <a:lnTo>
                  <a:pt x="202406" y="40542"/>
                </a:lnTo>
                <a:lnTo>
                  <a:pt x="189726" y="40542"/>
                </a:lnTo>
                <a:lnTo>
                  <a:pt x="184749" y="20765"/>
                </a:lnTo>
                <a:lnTo>
                  <a:pt x="169426" y="20646"/>
                </a:lnTo>
                <a:lnTo>
                  <a:pt x="164830" y="38017"/>
                </a:lnTo>
                <a:lnTo>
                  <a:pt x="162342" y="28683"/>
                </a:lnTo>
                <a:lnTo>
                  <a:pt x="140529" y="26814"/>
                </a:lnTo>
                <a:lnTo>
                  <a:pt x="129754" y="38017"/>
                </a:lnTo>
                <a:lnTo>
                  <a:pt x="94774" y="34755"/>
                </a:lnTo>
                <a:lnTo>
                  <a:pt x="86011" y="18920"/>
                </a:lnTo>
                <a:lnTo>
                  <a:pt x="66199" y="16574"/>
                </a:lnTo>
                <a:lnTo>
                  <a:pt x="57162" y="28683"/>
                </a:lnTo>
                <a:lnTo>
                  <a:pt x="36624" y="28683"/>
                </a:lnTo>
                <a:lnTo>
                  <a:pt x="36624" y="12217"/>
                </a:lnTo>
                <a:lnTo>
                  <a:pt x="0" y="179"/>
                </a:lnTo>
                <a:lnTo>
                  <a:pt x="0" y="46554"/>
                </a:lnTo>
                <a:lnTo>
                  <a:pt x="0" y="67902"/>
                </a:lnTo>
                <a:lnTo>
                  <a:pt x="285750" y="67902"/>
                </a:lnTo>
                <a:lnTo>
                  <a:pt x="285750" y="60615"/>
                </a:lnTo>
                <a:lnTo>
                  <a:pt x="285333" y="60615"/>
                </a:lnTo>
                <a:lnTo>
                  <a:pt x="285333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11109" y="429398"/>
            <a:ext cx="1074105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6A64A422-9F9B-4DE9-B11A-7F9C2FBFB8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621" y="4787116"/>
            <a:ext cx="2286016" cy="191544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3" name="Объект 4">
            <a:extLst>
              <a:ext uri="{FF2B5EF4-FFF2-40B4-BE49-F238E27FC236}">
                <a16:creationId xmlns="" xmlns:a16="http://schemas.microsoft.com/office/drawing/2014/main" id="{3543D3FD-52F2-4411-A980-7A8A7C22C4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3537" y="215084"/>
            <a:ext cx="1936491" cy="1610116"/>
          </a:xfrm>
          <a:prstGeom prst="rect">
            <a:avLst/>
          </a:prstGeom>
        </p:spPr>
      </p:pic>
      <p:pic>
        <p:nvPicPr>
          <p:cNvPr id="14" name="Рисунок 13" descr="D:\Сертификаты отборочного этапа МГ 2024\К ПРОЕКТУ\Моя Россия\7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6861" y="215084"/>
            <a:ext cx="5143536" cy="47863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TextBox 14"/>
          <p:cNvSpPr txBox="1"/>
          <p:nvPr/>
        </p:nvSpPr>
        <p:spPr>
          <a:xfrm>
            <a:off x="6454777" y="1858158"/>
            <a:ext cx="514353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Преподаватель Даянова А.Ф. приняла участие в Республиканском конкурсе «Лучшая методическая разработка внеклассного мероприятия «Моя Россия» и заняла почетное III место.  Внеклассное мероприятие  посвящено  теме «Герои СВО нашего филиала».</a:t>
            </a:r>
          </a:p>
          <a:p>
            <a:endParaRPr lang="ru-RU" dirty="0"/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2"/>
          <p:cNvSpPr>
            <a:spLocks noChangeArrowheads="1"/>
          </p:cNvSpPr>
          <p:nvPr/>
        </p:nvSpPr>
        <p:spPr bwMode="auto">
          <a:xfrm>
            <a:off x="1057275" y="477838"/>
            <a:ext cx="109855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 </a:t>
            </a:r>
            <a:endParaRPr lang="ru-RU" sz="3200" dirty="0">
              <a:solidFill>
                <a:srgbClr val="FF0000"/>
              </a:solidFill>
            </a:endParaRPr>
          </a:p>
          <a:p>
            <a:pPr algn="ctr"/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</a:rPr>
              <a:t> </a:t>
            </a:r>
          </a:p>
          <a:p>
            <a:pPr algn="ctr"/>
            <a:endParaRPr lang="ru-RU" sz="2000" dirty="0">
              <a:solidFill>
                <a:srgbClr val="002060"/>
              </a:solidFill>
              <a:latin typeface="Times New Roman" pitchFamily="18" charset="0"/>
            </a:endParaRPr>
          </a:p>
          <a:p>
            <a:pPr algn="ctr"/>
            <a:endParaRPr lang="ru-RU" sz="2000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82614" y="1786720"/>
            <a:ext cx="106442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Google Shape;1295;p52"/>
          <p:cNvSpPr/>
          <p:nvPr/>
        </p:nvSpPr>
        <p:spPr>
          <a:xfrm>
            <a:off x="0" y="4929992"/>
            <a:ext cx="12195175" cy="1929596"/>
          </a:xfrm>
          <a:custGeom>
            <a:avLst/>
            <a:gdLst/>
            <a:ahLst/>
            <a:cxnLst/>
            <a:rect l="l" t="t" r="r" b="b"/>
            <a:pathLst>
              <a:path w="285750" h="67903" extrusionOk="0">
                <a:moveTo>
                  <a:pt x="275415" y="1"/>
                </a:moveTo>
                <a:lnTo>
                  <a:pt x="254675" y="23456"/>
                </a:lnTo>
                <a:lnTo>
                  <a:pt x="254675" y="32386"/>
                </a:lnTo>
                <a:lnTo>
                  <a:pt x="237661" y="32386"/>
                </a:lnTo>
                <a:lnTo>
                  <a:pt x="235125" y="40542"/>
                </a:lnTo>
                <a:lnTo>
                  <a:pt x="213943" y="40542"/>
                </a:lnTo>
                <a:lnTo>
                  <a:pt x="227695" y="24909"/>
                </a:lnTo>
                <a:lnTo>
                  <a:pt x="218980" y="22837"/>
                </a:lnTo>
                <a:lnTo>
                  <a:pt x="202406" y="40542"/>
                </a:lnTo>
                <a:lnTo>
                  <a:pt x="189726" y="40542"/>
                </a:lnTo>
                <a:lnTo>
                  <a:pt x="184749" y="20765"/>
                </a:lnTo>
                <a:lnTo>
                  <a:pt x="169426" y="20646"/>
                </a:lnTo>
                <a:lnTo>
                  <a:pt x="164830" y="38017"/>
                </a:lnTo>
                <a:lnTo>
                  <a:pt x="162342" y="28683"/>
                </a:lnTo>
                <a:lnTo>
                  <a:pt x="140529" y="26814"/>
                </a:lnTo>
                <a:lnTo>
                  <a:pt x="129754" y="38017"/>
                </a:lnTo>
                <a:lnTo>
                  <a:pt x="94774" y="34755"/>
                </a:lnTo>
                <a:lnTo>
                  <a:pt x="86011" y="18920"/>
                </a:lnTo>
                <a:lnTo>
                  <a:pt x="66199" y="16574"/>
                </a:lnTo>
                <a:lnTo>
                  <a:pt x="57162" y="28683"/>
                </a:lnTo>
                <a:lnTo>
                  <a:pt x="36624" y="28683"/>
                </a:lnTo>
                <a:lnTo>
                  <a:pt x="36624" y="12217"/>
                </a:lnTo>
                <a:lnTo>
                  <a:pt x="0" y="179"/>
                </a:lnTo>
                <a:lnTo>
                  <a:pt x="0" y="46554"/>
                </a:lnTo>
                <a:lnTo>
                  <a:pt x="0" y="67902"/>
                </a:lnTo>
                <a:lnTo>
                  <a:pt x="285750" y="67902"/>
                </a:lnTo>
                <a:lnTo>
                  <a:pt x="285750" y="60615"/>
                </a:lnTo>
                <a:lnTo>
                  <a:pt x="285333" y="60615"/>
                </a:lnTo>
                <a:lnTo>
                  <a:pt x="285333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11109" y="429398"/>
            <a:ext cx="1074105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6A64A422-9F9B-4DE9-B11A-7F9C2FBFB8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621" y="4787116"/>
            <a:ext cx="2286016" cy="191544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3" name="Объект 4">
            <a:extLst>
              <a:ext uri="{FF2B5EF4-FFF2-40B4-BE49-F238E27FC236}">
                <a16:creationId xmlns="" xmlns:a16="http://schemas.microsoft.com/office/drawing/2014/main" id="{3543D3FD-52F2-4411-A980-7A8A7C22C4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3537" y="215084"/>
            <a:ext cx="1936491" cy="161011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454777" y="1858158"/>
            <a:ext cx="5143536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Преподаватель Даянова А.Ф. приняла участие в Всероссийском конкурсе «Лучшая методическая разработка внеклассного мероприятия «Герои СВО нашего филиала» и заняла призовое I место</a:t>
            </a:r>
            <a:r>
              <a:rPr lang="ru-RU" sz="2800" dirty="0" smtClean="0"/>
              <a:t>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dirty="0"/>
          </a:p>
        </p:txBody>
      </p:sp>
      <p:pic>
        <p:nvPicPr>
          <p:cNvPr id="10" name="Рисунок 9" descr="C:\Users\student\Downloads\contest_diploma_522615_page-000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2613" y="215084"/>
            <a:ext cx="4357718" cy="62151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2"/>
          <p:cNvSpPr>
            <a:spLocks noChangeArrowheads="1"/>
          </p:cNvSpPr>
          <p:nvPr/>
        </p:nvSpPr>
        <p:spPr bwMode="auto">
          <a:xfrm>
            <a:off x="1057275" y="477838"/>
            <a:ext cx="109855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 </a:t>
            </a:r>
            <a:endParaRPr lang="ru-RU" sz="3200" dirty="0">
              <a:solidFill>
                <a:srgbClr val="FF0000"/>
              </a:solidFill>
            </a:endParaRPr>
          </a:p>
          <a:p>
            <a:pPr algn="ctr"/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</a:rPr>
              <a:t> </a:t>
            </a:r>
          </a:p>
          <a:p>
            <a:pPr algn="ctr"/>
            <a:endParaRPr lang="ru-RU" sz="2000" dirty="0">
              <a:solidFill>
                <a:srgbClr val="002060"/>
              </a:solidFill>
              <a:latin typeface="Times New Roman" pitchFamily="18" charset="0"/>
            </a:endParaRPr>
          </a:p>
          <a:p>
            <a:pPr algn="ctr"/>
            <a:endParaRPr lang="ru-RU" sz="2000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82614" y="1786720"/>
            <a:ext cx="106442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Google Shape;1295;p52"/>
          <p:cNvSpPr/>
          <p:nvPr/>
        </p:nvSpPr>
        <p:spPr>
          <a:xfrm>
            <a:off x="0" y="4929992"/>
            <a:ext cx="12195175" cy="1929596"/>
          </a:xfrm>
          <a:custGeom>
            <a:avLst/>
            <a:gdLst/>
            <a:ahLst/>
            <a:cxnLst/>
            <a:rect l="l" t="t" r="r" b="b"/>
            <a:pathLst>
              <a:path w="285750" h="67903" extrusionOk="0">
                <a:moveTo>
                  <a:pt x="275415" y="1"/>
                </a:moveTo>
                <a:lnTo>
                  <a:pt x="254675" y="23456"/>
                </a:lnTo>
                <a:lnTo>
                  <a:pt x="254675" y="32386"/>
                </a:lnTo>
                <a:lnTo>
                  <a:pt x="237661" y="32386"/>
                </a:lnTo>
                <a:lnTo>
                  <a:pt x="235125" y="40542"/>
                </a:lnTo>
                <a:lnTo>
                  <a:pt x="213943" y="40542"/>
                </a:lnTo>
                <a:lnTo>
                  <a:pt x="227695" y="24909"/>
                </a:lnTo>
                <a:lnTo>
                  <a:pt x="218980" y="22837"/>
                </a:lnTo>
                <a:lnTo>
                  <a:pt x="202406" y="40542"/>
                </a:lnTo>
                <a:lnTo>
                  <a:pt x="189726" y="40542"/>
                </a:lnTo>
                <a:lnTo>
                  <a:pt x="184749" y="20765"/>
                </a:lnTo>
                <a:lnTo>
                  <a:pt x="169426" y="20646"/>
                </a:lnTo>
                <a:lnTo>
                  <a:pt x="164830" y="38017"/>
                </a:lnTo>
                <a:lnTo>
                  <a:pt x="162342" y="28683"/>
                </a:lnTo>
                <a:lnTo>
                  <a:pt x="140529" y="26814"/>
                </a:lnTo>
                <a:lnTo>
                  <a:pt x="129754" y="38017"/>
                </a:lnTo>
                <a:lnTo>
                  <a:pt x="94774" y="34755"/>
                </a:lnTo>
                <a:lnTo>
                  <a:pt x="86011" y="18920"/>
                </a:lnTo>
                <a:lnTo>
                  <a:pt x="66199" y="16574"/>
                </a:lnTo>
                <a:lnTo>
                  <a:pt x="57162" y="28683"/>
                </a:lnTo>
                <a:lnTo>
                  <a:pt x="36624" y="28683"/>
                </a:lnTo>
                <a:lnTo>
                  <a:pt x="36624" y="12217"/>
                </a:lnTo>
                <a:lnTo>
                  <a:pt x="0" y="179"/>
                </a:lnTo>
                <a:lnTo>
                  <a:pt x="0" y="46554"/>
                </a:lnTo>
                <a:lnTo>
                  <a:pt x="0" y="67902"/>
                </a:lnTo>
                <a:lnTo>
                  <a:pt x="285750" y="67902"/>
                </a:lnTo>
                <a:lnTo>
                  <a:pt x="285750" y="60615"/>
                </a:lnTo>
                <a:lnTo>
                  <a:pt x="285333" y="60615"/>
                </a:lnTo>
                <a:lnTo>
                  <a:pt x="285333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11109" y="429398"/>
            <a:ext cx="10741057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200" dirty="0" smtClean="0">
                <a:solidFill>
                  <a:srgbClr val="002060"/>
                </a:solidFill>
              </a:rPr>
              <a:t>Люди как и деревья должны иметь корни. Мы должны помнить подвиги героев СВО и взращивать новые поколения в любви к Родине, с чувством благодарности к людям, которые жертвовали своей жизнью ради нашего права на жизнь. </a:t>
            </a:r>
            <a:endParaRPr lang="ru-RU" sz="2200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286522"/>
            <a:ext cx="6096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200" dirty="0" smtClean="0">
                <a:solidFill>
                  <a:srgbClr val="C00000"/>
                </a:solidFill>
              </a:rPr>
              <a:t> </a:t>
            </a:r>
            <a:endParaRPr lang="ru-RU" sz="2200" dirty="0">
              <a:solidFill>
                <a:srgbClr val="C00000"/>
              </a:solidFill>
            </a:endParaRPr>
          </a:p>
        </p:txBody>
      </p:sp>
      <p:pic>
        <p:nvPicPr>
          <p:cNvPr id="14" name="Picture 2" descr="C:\Users\79613\Desktop\Герои СВО на презентацию\e3463a8a-f3f6-45d0-979e-a9949c53b44d.jf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2547" y="2215348"/>
            <a:ext cx="5500726" cy="4453736"/>
          </a:xfrm>
          <a:prstGeom prst="rect">
            <a:avLst/>
          </a:prstGeom>
          <a:noFill/>
        </p:spPr>
      </p:pic>
      <p:pic>
        <p:nvPicPr>
          <p:cNvPr id="15" name="Picture 3" descr="C:\Users\79613\Desktop\I1B2B5ObL_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54777" y="2358224"/>
            <a:ext cx="5441990" cy="4314825"/>
          </a:xfrm>
          <a:prstGeom prst="rect">
            <a:avLst/>
          </a:prstGeom>
          <a:noFill/>
        </p:spPr>
      </p:pic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2"/>
          <p:cNvSpPr>
            <a:spLocks noChangeArrowheads="1"/>
          </p:cNvSpPr>
          <p:nvPr/>
        </p:nvSpPr>
        <p:spPr bwMode="auto">
          <a:xfrm>
            <a:off x="1057275" y="477838"/>
            <a:ext cx="109855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 </a:t>
            </a:r>
            <a:endParaRPr lang="ru-RU" sz="3200" dirty="0">
              <a:solidFill>
                <a:srgbClr val="FF0000"/>
              </a:solidFill>
            </a:endParaRPr>
          </a:p>
          <a:p>
            <a:pPr algn="ctr"/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</a:rPr>
              <a:t> </a:t>
            </a:r>
          </a:p>
          <a:p>
            <a:pPr algn="ctr"/>
            <a:endParaRPr lang="ru-RU" sz="2000" dirty="0">
              <a:solidFill>
                <a:srgbClr val="002060"/>
              </a:solidFill>
              <a:latin typeface="Times New Roman" pitchFamily="18" charset="0"/>
            </a:endParaRPr>
          </a:p>
          <a:p>
            <a:pPr algn="ctr"/>
            <a:endParaRPr lang="ru-RU" sz="2000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5423" y="429399"/>
            <a:ext cx="514353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Молодое поколение </a:t>
            </a:r>
            <a:r>
              <a:rPr lang="ru-RU" sz="3600" dirty="0" err="1" smtClean="0">
                <a:solidFill>
                  <a:srgbClr val="C00000"/>
                </a:solidFill>
              </a:rPr>
              <a:t>кигинцев</a:t>
            </a:r>
            <a:r>
              <a:rPr lang="ru-RU" sz="3600" dirty="0" smtClean="0">
                <a:solidFill>
                  <a:srgbClr val="C00000"/>
                </a:solidFill>
              </a:rPr>
              <a:t>, наши студенты будут воспитываться на его примере Мужества и Героизма, преданности и верности Родине.</a:t>
            </a:r>
            <a:endParaRPr lang="ru-RU" sz="3600" dirty="0">
              <a:solidFill>
                <a:srgbClr val="C00000"/>
              </a:solidFill>
              <a:latin typeface="Times New Roman" pitchFamily="18" charset="0"/>
            </a:endParaRPr>
          </a:p>
        </p:txBody>
      </p:sp>
      <p:sp>
        <p:nvSpPr>
          <p:cNvPr id="9" name="Google Shape;1295;p52"/>
          <p:cNvSpPr/>
          <p:nvPr/>
        </p:nvSpPr>
        <p:spPr>
          <a:xfrm>
            <a:off x="0" y="5144306"/>
            <a:ext cx="12195175" cy="1715282"/>
          </a:xfrm>
          <a:custGeom>
            <a:avLst/>
            <a:gdLst/>
            <a:ahLst/>
            <a:cxnLst/>
            <a:rect l="l" t="t" r="r" b="b"/>
            <a:pathLst>
              <a:path w="285750" h="67903" extrusionOk="0">
                <a:moveTo>
                  <a:pt x="275415" y="1"/>
                </a:moveTo>
                <a:lnTo>
                  <a:pt x="254675" y="23456"/>
                </a:lnTo>
                <a:lnTo>
                  <a:pt x="254675" y="32386"/>
                </a:lnTo>
                <a:lnTo>
                  <a:pt x="237661" y="32386"/>
                </a:lnTo>
                <a:lnTo>
                  <a:pt x="235125" y="40542"/>
                </a:lnTo>
                <a:lnTo>
                  <a:pt x="213943" y="40542"/>
                </a:lnTo>
                <a:lnTo>
                  <a:pt x="227695" y="24909"/>
                </a:lnTo>
                <a:lnTo>
                  <a:pt x="218980" y="22837"/>
                </a:lnTo>
                <a:lnTo>
                  <a:pt x="202406" y="40542"/>
                </a:lnTo>
                <a:lnTo>
                  <a:pt x="189726" y="40542"/>
                </a:lnTo>
                <a:lnTo>
                  <a:pt x="184749" y="20765"/>
                </a:lnTo>
                <a:lnTo>
                  <a:pt x="169426" y="20646"/>
                </a:lnTo>
                <a:lnTo>
                  <a:pt x="164830" y="38017"/>
                </a:lnTo>
                <a:lnTo>
                  <a:pt x="162342" y="28683"/>
                </a:lnTo>
                <a:lnTo>
                  <a:pt x="140529" y="26814"/>
                </a:lnTo>
                <a:lnTo>
                  <a:pt x="129754" y="38017"/>
                </a:lnTo>
                <a:lnTo>
                  <a:pt x="94774" y="34755"/>
                </a:lnTo>
                <a:lnTo>
                  <a:pt x="86011" y="18920"/>
                </a:lnTo>
                <a:lnTo>
                  <a:pt x="66199" y="16574"/>
                </a:lnTo>
                <a:lnTo>
                  <a:pt x="57162" y="28683"/>
                </a:lnTo>
                <a:lnTo>
                  <a:pt x="36624" y="28683"/>
                </a:lnTo>
                <a:lnTo>
                  <a:pt x="36624" y="12217"/>
                </a:lnTo>
                <a:lnTo>
                  <a:pt x="0" y="179"/>
                </a:lnTo>
                <a:lnTo>
                  <a:pt x="0" y="46554"/>
                </a:lnTo>
                <a:lnTo>
                  <a:pt x="0" y="67902"/>
                </a:lnTo>
                <a:lnTo>
                  <a:pt x="285750" y="67902"/>
                </a:lnTo>
                <a:lnTo>
                  <a:pt x="285750" y="60615"/>
                </a:lnTo>
                <a:lnTo>
                  <a:pt x="285333" y="60615"/>
                </a:lnTo>
                <a:lnTo>
                  <a:pt x="285333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11109" y="429398"/>
            <a:ext cx="1074105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200" dirty="0" smtClean="0">
                <a:solidFill>
                  <a:srgbClr val="002060"/>
                </a:solidFill>
              </a:rPr>
              <a:t>  </a:t>
            </a:r>
            <a:endParaRPr lang="ru-RU" sz="2200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286522"/>
            <a:ext cx="6096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200" dirty="0" smtClean="0">
                <a:solidFill>
                  <a:srgbClr val="C00000"/>
                </a:solidFill>
              </a:rPr>
              <a:t> </a:t>
            </a:r>
            <a:endParaRPr lang="ru-RU" sz="2200" dirty="0">
              <a:solidFill>
                <a:srgbClr val="C00000"/>
              </a:solidFill>
            </a:endParaRPr>
          </a:p>
        </p:txBody>
      </p:sp>
      <p:pic>
        <p:nvPicPr>
          <p:cNvPr id="11" name="Picture 3" descr="C:\Users\79613\Desktop\Герои СВО на презентацию\47259a56-d1f4-45b0-98f7-c5be54542f5c.jf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11901" y="643712"/>
            <a:ext cx="5580065" cy="5096678"/>
          </a:xfrm>
          <a:prstGeom prst="rect">
            <a:avLst/>
          </a:prstGeom>
          <a:noFill/>
        </p:spPr>
      </p:pic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2"/>
          <p:cNvSpPr>
            <a:spLocks noChangeArrowheads="1"/>
          </p:cNvSpPr>
          <p:nvPr/>
        </p:nvSpPr>
        <p:spPr bwMode="auto">
          <a:xfrm>
            <a:off x="1209675" y="643712"/>
            <a:ext cx="109855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 </a:t>
            </a:r>
            <a:endParaRPr lang="ru-RU" sz="3200" dirty="0">
              <a:solidFill>
                <a:srgbClr val="FF0000"/>
              </a:solidFill>
            </a:endParaRPr>
          </a:p>
          <a:p>
            <a:pPr algn="ctr"/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</a:rPr>
              <a:t> </a:t>
            </a:r>
          </a:p>
          <a:p>
            <a:pPr algn="ctr"/>
            <a:endParaRPr lang="ru-RU" sz="2000" dirty="0">
              <a:solidFill>
                <a:srgbClr val="002060"/>
              </a:solidFill>
              <a:latin typeface="Times New Roman" pitchFamily="18" charset="0"/>
            </a:endParaRPr>
          </a:p>
          <a:p>
            <a:pPr algn="ctr"/>
            <a:endParaRPr lang="ru-RU" sz="2000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82614" y="1786720"/>
            <a:ext cx="106442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Google Shape;1295;p52"/>
          <p:cNvSpPr/>
          <p:nvPr/>
        </p:nvSpPr>
        <p:spPr>
          <a:xfrm>
            <a:off x="0" y="4929992"/>
            <a:ext cx="12195175" cy="1929596"/>
          </a:xfrm>
          <a:custGeom>
            <a:avLst/>
            <a:gdLst/>
            <a:ahLst/>
            <a:cxnLst/>
            <a:rect l="l" t="t" r="r" b="b"/>
            <a:pathLst>
              <a:path w="285750" h="67903" extrusionOk="0">
                <a:moveTo>
                  <a:pt x="275415" y="1"/>
                </a:moveTo>
                <a:lnTo>
                  <a:pt x="254675" y="23456"/>
                </a:lnTo>
                <a:lnTo>
                  <a:pt x="254675" y="32386"/>
                </a:lnTo>
                <a:lnTo>
                  <a:pt x="237661" y="32386"/>
                </a:lnTo>
                <a:lnTo>
                  <a:pt x="235125" y="40542"/>
                </a:lnTo>
                <a:lnTo>
                  <a:pt x="213943" y="40542"/>
                </a:lnTo>
                <a:lnTo>
                  <a:pt x="227695" y="24909"/>
                </a:lnTo>
                <a:lnTo>
                  <a:pt x="218980" y="22837"/>
                </a:lnTo>
                <a:lnTo>
                  <a:pt x="202406" y="40542"/>
                </a:lnTo>
                <a:lnTo>
                  <a:pt x="189726" y="40542"/>
                </a:lnTo>
                <a:lnTo>
                  <a:pt x="184749" y="20765"/>
                </a:lnTo>
                <a:lnTo>
                  <a:pt x="169426" y="20646"/>
                </a:lnTo>
                <a:lnTo>
                  <a:pt x="164830" y="38017"/>
                </a:lnTo>
                <a:lnTo>
                  <a:pt x="162342" y="28683"/>
                </a:lnTo>
                <a:lnTo>
                  <a:pt x="140529" y="26814"/>
                </a:lnTo>
                <a:lnTo>
                  <a:pt x="129754" y="38017"/>
                </a:lnTo>
                <a:lnTo>
                  <a:pt x="94774" y="34755"/>
                </a:lnTo>
                <a:lnTo>
                  <a:pt x="86011" y="18920"/>
                </a:lnTo>
                <a:lnTo>
                  <a:pt x="66199" y="16574"/>
                </a:lnTo>
                <a:lnTo>
                  <a:pt x="57162" y="28683"/>
                </a:lnTo>
                <a:lnTo>
                  <a:pt x="36624" y="28683"/>
                </a:lnTo>
                <a:lnTo>
                  <a:pt x="36624" y="12217"/>
                </a:lnTo>
                <a:lnTo>
                  <a:pt x="0" y="179"/>
                </a:lnTo>
                <a:lnTo>
                  <a:pt x="0" y="46554"/>
                </a:lnTo>
                <a:lnTo>
                  <a:pt x="0" y="67902"/>
                </a:lnTo>
                <a:lnTo>
                  <a:pt x="285750" y="67902"/>
                </a:lnTo>
                <a:lnTo>
                  <a:pt x="285750" y="60615"/>
                </a:lnTo>
                <a:lnTo>
                  <a:pt x="285333" y="60615"/>
                </a:lnTo>
                <a:lnTo>
                  <a:pt x="285333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11109" y="429398"/>
            <a:ext cx="1074105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200" dirty="0" smtClean="0">
                <a:solidFill>
                  <a:srgbClr val="002060"/>
                </a:solidFill>
              </a:rPr>
              <a:t> . </a:t>
            </a:r>
            <a:endParaRPr lang="ru-RU" sz="2200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286522"/>
            <a:ext cx="6096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200" dirty="0" smtClean="0">
                <a:solidFill>
                  <a:srgbClr val="C00000"/>
                </a:solidFill>
              </a:rPr>
              <a:t> </a:t>
            </a:r>
            <a:endParaRPr lang="ru-RU" sz="2200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25819" y="143646"/>
            <a:ext cx="58096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</a:rPr>
              <a:t>Наши герои!</a:t>
            </a:r>
            <a:endParaRPr lang="ru-RU" sz="4800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33529" y="1143778"/>
            <a:ext cx="114616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Погибшие в СВО выпускники колледжа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13" name="Picture 8" descr="C:\Users\student\Downloads\WhatsApp Image 2023-12-20 at 10.46.03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2613" y="1858158"/>
            <a:ext cx="2500330" cy="33202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5" descr="C:\Users\student\Downloads\WhatsApp Image 2023-12-20 at 10.45.47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68827" y="1786720"/>
            <a:ext cx="2571768" cy="36016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3" descr="C:\Users\student\Downloads\WhatsApp Image 2023-12-20 at 10.47.51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55041" y="1786720"/>
            <a:ext cx="2571768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525424" y="5144306"/>
            <a:ext cx="321471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2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Латыпов</a:t>
            </a:r>
            <a:r>
              <a:rPr kumimoji="0" lang="ru-RU" sz="22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200" b="1" i="0" u="none" strike="noStrike" cap="none" normalizeH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Ильгиз</a:t>
            </a:r>
            <a:r>
              <a:rPr kumimoji="0" lang="ru-RU" sz="22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  <a:r>
              <a:rPr kumimoji="0" lang="ru-RU" sz="2200" b="1" i="0" u="none" strike="noStrike" cap="none" normalizeH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Уралисович</a:t>
            </a:r>
            <a:endParaRPr kumimoji="0" lang="ru-RU" sz="2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4668827" y="5358620"/>
            <a:ext cx="2571767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Сайфуллин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Винер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Идрисович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8455040" y="5287182"/>
            <a:ext cx="278608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Гарифуллин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Фаниль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Халилович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2"/>
          <p:cNvSpPr>
            <a:spLocks noChangeArrowheads="1"/>
          </p:cNvSpPr>
          <p:nvPr/>
        </p:nvSpPr>
        <p:spPr bwMode="auto">
          <a:xfrm>
            <a:off x="1209675" y="643712"/>
            <a:ext cx="109855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 </a:t>
            </a:r>
            <a:endParaRPr lang="ru-RU" sz="3200" dirty="0">
              <a:solidFill>
                <a:srgbClr val="FF0000"/>
              </a:solidFill>
            </a:endParaRPr>
          </a:p>
          <a:p>
            <a:pPr algn="ctr"/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</a:rPr>
              <a:t> </a:t>
            </a:r>
          </a:p>
          <a:p>
            <a:pPr algn="ctr"/>
            <a:endParaRPr lang="ru-RU" sz="2000" dirty="0">
              <a:solidFill>
                <a:srgbClr val="002060"/>
              </a:solidFill>
              <a:latin typeface="Times New Roman" pitchFamily="18" charset="0"/>
            </a:endParaRPr>
          </a:p>
          <a:p>
            <a:pPr algn="ctr"/>
            <a:endParaRPr lang="ru-RU" sz="2000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82614" y="1786720"/>
            <a:ext cx="106442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Google Shape;1295;p52"/>
          <p:cNvSpPr/>
          <p:nvPr/>
        </p:nvSpPr>
        <p:spPr>
          <a:xfrm>
            <a:off x="0" y="4929992"/>
            <a:ext cx="12195175" cy="1929596"/>
          </a:xfrm>
          <a:custGeom>
            <a:avLst/>
            <a:gdLst/>
            <a:ahLst/>
            <a:cxnLst/>
            <a:rect l="l" t="t" r="r" b="b"/>
            <a:pathLst>
              <a:path w="285750" h="67903" extrusionOk="0">
                <a:moveTo>
                  <a:pt x="275415" y="1"/>
                </a:moveTo>
                <a:lnTo>
                  <a:pt x="254675" y="23456"/>
                </a:lnTo>
                <a:lnTo>
                  <a:pt x="254675" y="32386"/>
                </a:lnTo>
                <a:lnTo>
                  <a:pt x="237661" y="32386"/>
                </a:lnTo>
                <a:lnTo>
                  <a:pt x="235125" y="40542"/>
                </a:lnTo>
                <a:lnTo>
                  <a:pt x="213943" y="40542"/>
                </a:lnTo>
                <a:lnTo>
                  <a:pt x="227695" y="24909"/>
                </a:lnTo>
                <a:lnTo>
                  <a:pt x="218980" y="22837"/>
                </a:lnTo>
                <a:lnTo>
                  <a:pt x="202406" y="40542"/>
                </a:lnTo>
                <a:lnTo>
                  <a:pt x="189726" y="40542"/>
                </a:lnTo>
                <a:lnTo>
                  <a:pt x="184749" y="20765"/>
                </a:lnTo>
                <a:lnTo>
                  <a:pt x="169426" y="20646"/>
                </a:lnTo>
                <a:lnTo>
                  <a:pt x="164830" y="38017"/>
                </a:lnTo>
                <a:lnTo>
                  <a:pt x="162342" y="28683"/>
                </a:lnTo>
                <a:lnTo>
                  <a:pt x="140529" y="26814"/>
                </a:lnTo>
                <a:lnTo>
                  <a:pt x="129754" y="38017"/>
                </a:lnTo>
                <a:lnTo>
                  <a:pt x="94774" y="34755"/>
                </a:lnTo>
                <a:lnTo>
                  <a:pt x="86011" y="18920"/>
                </a:lnTo>
                <a:lnTo>
                  <a:pt x="66199" y="16574"/>
                </a:lnTo>
                <a:lnTo>
                  <a:pt x="57162" y="28683"/>
                </a:lnTo>
                <a:lnTo>
                  <a:pt x="36624" y="28683"/>
                </a:lnTo>
                <a:lnTo>
                  <a:pt x="36624" y="12217"/>
                </a:lnTo>
                <a:lnTo>
                  <a:pt x="0" y="179"/>
                </a:lnTo>
                <a:lnTo>
                  <a:pt x="0" y="46554"/>
                </a:lnTo>
                <a:lnTo>
                  <a:pt x="0" y="67902"/>
                </a:lnTo>
                <a:lnTo>
                  <a:pt x="285750" y="67902"/>
                </a:lnTo>
                <a:lnTo>
                  <a:pt x="285750" y="60615"/>
                </a:lnTo>
                <a:lnTo>
                  <a:pt x="285333" y="60615"/>
                </a:lnTo>
                <a:lnTo>
                  <a:pt x="285333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11109" y="429398"/>
            <a:ext cx="1074105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200" dirty="0" smtClean="0">
                <a:solidFill>
                  <a:srgbClr val="002060"/>
                </a:solidFill>
              </a:rPr>
              <a:t> . </a:t>
            </a:r>
            <a:endParaRPr lang="ru-RU" sz="2200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286522"/>
            <a:ext cx="6096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200" dirty="0" smtClean="0">
                <a:solidFill>
                  <a:srgbClr val="C00000"/>
                </a:solidFill>
              </a:rPr>
              <a:t> </a:t>
            </a:r>
            <a:endParaRPr lang="ru-RU" sz="2200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25819" y="429398"/>
            <a:ext cx="58096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</a:rPr>
              <a:t>Наши</a:t>
            </a:r>
            <a:r>
              <a:rPr lang="en-US" sz="4800" b="1" dirty="0" smtClean="0">
                <a:solidFill>
                  <a:srgbClr val="002060"/>
                </a:solidFill>
              </a:rPr>
              <a:t> </a:t>
            </a:r>
            <a:r>
              <a:rPr lang="ru-RU" sz="4800" b="1" dirty="0" smtClean="0">
                <a:solidFill>
                  <a:srgbClr val="002060"/>
                </a:solidFill>
              </a:rPr>
              <a:t>герои!</a:t>
            </a:r>
            <a:endParaRPr lang="ru-RU" sz="4800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33529" y="1143778"/>
            <a:ext cx="114616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Погибшие в  СВО выпускники колледжа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14" name="Picture 2" descr="C:\Users\student\Downloads\WhatsApp Image 2023-12-20 at 10.47.59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423" y="2001034"/>
            <a:ext cx="2143140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4" descr="C:\Users\student\Downloads\WhatsApp Image 2023-12-20 at 10.48.06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68629" y="2001034"/>
            <a:ext cx="2714644" cy="28582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7" descr="C:\Users\student\Downloads\WhatsApp Image 2023-12-20 at 10.45.55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40529" y="1858158"/>
            <a:ext cx="2224076" cy="29179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Picture 6" descr="C:\Users\student\Downloads\WhatsApp Image 2023-12-20 at 10.47.45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26611" y="2001034"/>
            <a:ext cx="1910572" cy="27028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382546" y="4929992"/>
            <a:ext cx="2357455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Якупов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Фидан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Фидаилович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3240067" y="4858554"/>
            <a:ext cx="257176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Андержанов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Айдар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Айратович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6597653" y="4787116"/>
            <a:ext cx="2357455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Фасхитов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Ранис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Олегович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9526611" y="4572802"/>
            <a:ext cx="2571767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Нигматьянов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Расул </a:t>
            </a:r>
            <a:r>
              <a:rPr kumimoji="0" lang="ru-RU" sz="2000" b="1" i="0" u="none" strike="noStrike" cap="none" normalizeH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Рамилович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6" grpId="0"/>
      <p:bldP spid="17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2"/>
          <p:cNvSpPr>
            <a:spLocks noChangeArrowheads="1"/>
          </p:cNvSpPr>
          <p:nvPr/>
        </p:nvSpPr>
        <p:spPr bwMode="auto">
          <a:xfrm>
            <a:off x="1209675" y="643712"/>
            <a:ext cx="109855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 </a:t>
            </a:r>
            <a:endParaRPr lang="ru-RU" sz="3200" dirty="0">
              <a:solidFill>
                <a:srgbClr val="FF0000"/>
              </a:solidFill>
            </a:endParaRPr>
          </a:p>
          <a:p>
            <a:pPr algn="ctr"/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</a:rPr>
              <a:t> </a:t>
            </a:r>
          </a:p>
          <a:p>
            <a:pPr algn="ctr"/>
            <a:endParaRPr lang="ru-RU" sz="2000" dirty="0">
              <a:solidFill>
                <a:srgbClr val="002060"/>
              </a:solidFill>
              <a:latin typeface="Times New Roman" pitchFamily="18" charset="0"/>
            </a:endParaRPr>
          </a:p>
          <a:p>
            <a:pPr algn="ctr"/>
            <a:endParaRPr lang="ru-RU" sz="2000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82614" y="1786720"/>
            <a:ext cx="106442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Google Shape;1295;p52"/>
          <p:cNvSpPr/>
          <p:nvPr/>
        </p:nvSpPr>
        <p:spPr>
          <a:xfrm>
            <a:off x="0" y="4929992"/>
            <a:ext cx="12195175" cy="1929596"/>
          </a:xfrm>
          <a:custGeom>
            <a:avLst/>
            <a:gdLst/>
            <a:ahLst/>
            <a:cxnLst/>
            <a:rect l="l" t="t" r="r" b="b"/>
            <a:pathLst>
              <a:path w="285750" h="67903" extrusionOk="0">
                <a:moveTo>
                  <a:pt x="275415" y="1"/>
                </a:moveTo>
                <a:lnTo>
                  <a:pt x="254675" y="23456"/>
                </a:lnTo>
                <a:lnTo>
                  <a:pt x="254675" y="32386"/>
                </a:lnTo>
                <a:lnTo>
                  <a:pt x="237661" y="32386"/>
                </a:lnTo>
                <a:lnTo>
                  <a:pt x="235125" y="40542"/>
                </a:lnTo>
                <a:lnTo>
                  <a:pt x="213943" y="40542"/>
                </a:lnTo>
                <a:lnTo>
                  <a:pt x="227695" y="24909"/>
                </a:lnTo>
                <a:lnTo>
                  <a:pt x="218980" y="22837"/>
                </a:lnTo>
                <a:lnTo>
                  <a:pt x="202406" y="40542"/>
                </a:lnTo>
                <a:lnTo>
                  <a:pt x="189726" y="40542"/>
                </a:lnTo>
                <a:lnTo>
                  <a:pt x="184749" y="20765"/>
                </a:lnTo>
                <a:lnTo>
                  <a:pt x="169426" y="20646"/>
                </a:lnTo>
                <a:lnTo>
                  <a:pt x="164830" y="38017"/>
                </a:lnTo>
                <a:lnTo>
                  <a:pt x="162342" y="28683"/>
                </a:lnTo>
                <a:lnTo>
                  <a:pt x="140529" y="26814"/>
                </a:lnTo>
                <a:lnTo>
                  <a:pt x="129754" y="38017"/>
                </a:lnTo>
                <a:lnTo>
                  <a:pt x="94774" y="34755"/>
                </a:lnTo>
                <a:lnTo>
                  <a:pt x="86011" y="18920"/>
                </a:lnTo>
                <a:lnTo>
                  <a:pt x="66199" y="16574"/>
                </a:lnTo>
                <a:lnTo>
                  <a:pt x="57162" y="28683"/>
                </a:lnTo>
                <a:lnTo>
                  <a:pt x="36624" y="28683"/>
                </a:lnTo>
                <a:lnTo>
                  <a:pt x="36624" y="12217"/>
                </a:lnTo>
                <a:lnTo>
                  <a:pt x="0" y="179"/>
                </a:lnTo>
                <a:lnTo>
                  <a:pt x="0" y="46554"/>
                </a:lnTo>
                <a:lnTo>
                  <a:pt x="0" y="67902"/>
                </a:lnTo>
                <a:lnTo>
                  <a:pt x="285750" y="67902"/>
                </a:lnTo>
                <a:lnTo>
                  <a:pt x="285750" y="60615"/>
                </a:lnTo>
                <a:lnTo>
                  <a:pt x="285333" y="60615"/>
                </a:lnTo>
                <a:lnTo>
                  <a:pt x="285333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11109" y="429398"/>
            <a:ext cx="1074105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200" dirty="0" smtClean="0">
                <a:solidFill>
                  <a:srgbClr val="002060"/>
                </a:solidFill>
              </a:rPr>
              <a:t> . </a:t>
            </a:r>
            <a:endParaRPr lang="ru-RU" sz="2200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286522"/>
            <a:ext cx="6096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200" dirty="0" smtClean="0">
                <a:solidFill>
                  <a:srgbClr val="C00000"/>
                </a:solidFill>
              </a:rPr>
              <a:t> </a:t>
            </a:r>
            <a:endParaRPr lang="ru-RU" sz="2200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25819" y="429398"/>
            <a:ext cx="58096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</a:rPr>
              <a:t> </a:t>
            </a:r>
            <a:endParaRPr lang="ru-RU" sz="4800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33529" y="1143778"/>
            <a:ext cx="114616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049587" y="0"/>
            <a:ext cx="6691337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b="1" dirty="0" smtClean="0">
                <a:solidFill>
                  <a:srgbClr val="C00000"/>
                </a:solidFill>
              </a:rPr>
              <a:t>Проект  </a:t>
            </a:r>
            <a:endParaRPr lang="ru-RU" dirty="0" smtClean="0">
              <a:solidFill>
                <a:srgbClr val="C00000"/>
              </a:solidFill>
            </a:endParaRPr>
          </a:p>
          <a:p>
            <a:pPr algn="ctr" eaLnBrk="0" hangingPunct="0"/>
            <a:r>
              <a:rPr lang="ru-RU" b="1" dirty="0" smtClean="0">
                <a:solidFill>
                  <a:srgbClr val="C00000"/>
                </a:solidFill>
              </a:rPr>
              <a:t>филиала ГБПОУ </a:t>
            </a:r>
            <a:r>
              <a:rPr lang="ru-RU" b="1" dirty="0" err="1" smtClean="0">
                <a:solidFill>
                  <a:srgbClr val="C00000"/>
                </a:solidFill>
              </a:rPr>
              <a:t>Дуванский</a:t>
            </a:r>
            <a:r>
              <a:rPr lang="ru-RU" b="1" dirty="0" smtClean="0">
                <a:solidFill>
                  <a:srgbClr val="C00000"/>
                </a:solidFill>
              </a:rPr>
              <a:t> многопрофильный колледж села Верхние Киги </a:t>
            </a:r>
          </a:p>
          <a:p>
            <a:pPr algn="ctr" eaLnBrk="0" hangingPunct="0"/>
            <a:r>
              <a:rPr lang="ru-RU" sz="2800" b="1" dirty="0" smtClean="0">
                <a:solidFill>
                  <a:srgbClr val="C00000"/>
                </a:solidFill>
                <a:latin typeface="Arial" charset="0"/>
              </a:rPr>
              <a:t>«Аллея памяти и славы»</a:t>
            </a:r>
            <a:endParaRPr lang="ru-RU" sz="2800" b="1" dirty="0">
              <a:solidFill>
                <a:srgbClr val="C00000"/>
              </a:solidFill>
              <a:latin typeface="Arial" charset="0"/>
            </a:endParaRPr>
          </a:p>
        </p:txBody>
      </p:sp>
      <p:pic>
        <p:nvPicPr>
          <p:cNvPr id="16" name="Picture 2" descr="C:\Users\79613\Desktop\Герои СВО на презентацию\B3fUZzbx7g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2547" y="1572406"/>
            <a:ext cx="5753100" cy="4314825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6240463" y="1643844"/>
            <a:ext cx="6096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8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 </a:t>
            </a:r>
            <a:r>
              <a:rPr lang="ru-RU" sz="2800" dirty="0" err="1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Кигинском</a:t>
            </a:r>
            <a:r>
              <a:rPr lang="ru-RU" sz="28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районе прошел ежегодный молодежный форум </a:t>
            </a:r>
            <a:r>
              <a:rPr lang="ru-RU" sz="2800" dirty="0" smtClean="0">
                <a:solidFill>
                  <a:srgbClr val="002060"/>
                </a:solidFill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lang="ru-RU" sz="28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Поколение Кыйгыр-2023</a:t>
            </a:r>
            <a:r>
              <a:rPr lang="ru-RU" sz="2800" dirty="0" smtClean="0">
                <a:solidFill>
                  <a:srgbClr val="002060"/>
                </a:solidFill>
                <a:latin typeface="Calibri"/>
                <a:ea typeface="Times New Roman" pitchFamily="18" charset="0"/>
                <a:cs typeface="Arial" pitchFamily="34" charset="0"/>
              </a:rPr>
              <a:t>»,</a:t>
            </a:r>
            <a:r>
              <a:rPr lang="ru-RU" sz="28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конкурс молодежных проектов.</a:t>
            </a:r>
            <a:br>
              <a:rPr lang="ru-RU" sz="28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 форуме успешно приняла участие обучающаяся 2 курса </a:t>
            </a:r>
            <a:r>
              <a:rPr lang="ru-RU" sz="2800" dirty="0" err="1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Яглямунова</a:t>
            </a:r>
            <a:r>
              <a:rPr lang="ru-RU" sz="28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Гульназ</a:t>
            </a:r>
            <a:r>
              <a:rPr lang="ru-RU" sz="28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с проектом "Аллея памяти и славы наших выпускников-героев СВО" и </a:t>
            </a:r>
          </a:p>
          <a:p>
            <a:pPr lvl="0"/>
            <a:r>
              <a:rPr lang="ru-RU" sz="2800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заняла первое место!</a:t>
            </a:r>
            <a:endParaRPr lang="ru-RU" sz="28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2"/>
          <p:cNvSpPr>
            <a:spLocks noChangeArrowheads="1"/>
          </p:cNvSpPr>
          <p:nvPr/>
        </p:nvSpPr>
        <p:spPr bwMode="auto">
          <a:xfrm>
            <a:off x="168233" y="286522"/>
            <a:ext cx="1202694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</a:rPr>
              <a:t>Цель проекта: сохранение исторической памяти </a:t>
            </a:r>
          </a:p>
          <a:p>
            <a:pPr algn="ctr"/>
            <a:r>
              <a:rPr lang="ru-RU" sz="3200" dirty="0" smtClean="0">
                <a:solidFill>
                  <a:srgbClr val="002060"/>
                </a:solidFill>
              </a:rPr>
              <a:t>среди молодежи</a:t>
            </a:r>
            <a:endParaRPr lang="ru-RU" sz="2000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82614" y="1786720"/>
            <a:ext cx="106442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Google Shape;1295;p52"/>
          <p:cNvSpPr/>
          <p:nvPr/>
        </p:nvSpPr>
        <p:spPr>
          <a:xfrm>
            <a:off x="0" y="4929992"/>
            <a:ext cx="12195175" cy="1929596"/>
          </a:xfrm>
          <a:custGeom>
            <a:avLst/>
            <a:gdLst/>
            <a:ahLst/>
            <a:cxnLst/>
            <a:rect l="l" t="t" r="r" b="b"/>
            <a:pathLst>
              <a:path w="285750" h="67903" extrusionOk="0">
                <a:moveTo>
                  <a:pt x="275415" y="1"/>
                </a:moveTo>
                <a:lnTo>
                  <a:pt x="254675" y="23456"/>
                </a:lnTo>
                <a:lnTo>
                  <a:pt x="254675" y="32386"/>
                </a:lnTo>
                <a:lnTo>
                  <a:pt x="237661" y="32386"/>
                </a:lnTo>
                <a:lnTo>
                  <a:pt x="235125" y="40542"/>
                </a:lnTo>
                <a:lnTo>
                  <a:pt x="213943" y="40542"/>
                </a:lnTo>
                <a:lnTo>
                  <a:pt x="227695" y="24909"/>
                </a:lnTo>
                <a:lnTo>
                  <a:pt x="218980" y="22837"/>
                </a:lnTo>
                <a:lnTo>
                  <a:pt x="202406" y="40542"/>
                </a:lnTo>
                <a:lnTo>
                  <a:pt x="189726" y="40542"/>
                </a:lnTo>
                <a:lnTo>
                  <a:pt x="184749" y="20765"/>
                </a:lnTo>
                <a:lnTo>
                  <a:pt x="169426" y="20646"/>
                </a:lnTo>
                <a:lnTo>
                  <a:pt x="164830" y="38017"/>
                </a:lnTo>
                <a:lnTo>
                  <a:pt x="162342" y="28683"/>
                </a:lnTo>
                <a:lnTo>
                  <a:pt x="140529" y="26814"/>
                </a:lnTo>
                <a:lnTo>
                  <a:pt x="129754" y="38017"/>
                </a:lnTo>
                <a:lnTo>
                  <a:pt x="94774" y="34755"/>
                </a:lnTo>
                <a:lnTo>
                  <a:pt x="86011" y="18920"/>
                </a:lnTo>
                <a:lnTo>
                  <a:pt x="66199" y="16574"/>
                </a:lnTo>
                <a:lnTo>
                  <a:pt x="57162" y="28683"/>
                </a:lnTo>
                <a:lnTo>
                  <a:pt x="36624" y="28683"/>
                </a:lnTo>
                <a:lnTo>
                  <a:pt x="36624" y="12217"/>
                </a:lnTo>
                <a:lnTo>
                  <a:pt x="0" y="179"/>
                </a:lnTo>
                <a:lnTo>
                  <a:pt x="0" y="46554"/>
                </a:lnTo>
                <a:lnTo>
                  <a:pt x="0" y="67902"/>
                </a:lnTo>
                <a:lnTo>
                  <a:pt x="285750" y="67902"/>
                </a:lnTo>
                <a:lnTo>
                  <a:pt x="285750" y="60615"/>
                </a:lnTo>
                <a:lnTo>
                  <a:pt x="285333" y="60615"/>
                </a:lnTo>
                <a:lnTo>
                  <a:pt x="285333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11109" y="429398"/>
            <a:ext cx="1074105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200" dirty="0" smtClean="0">
                <a:solidFill>
                  <a:srgbClr val="002060"/>
                </a:solidFill>
              </a:rPr>
              <a:t> . </a:t>
            </a:r>
            <a:endParaRPr lang="ru-RU" sz="2200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286522"/>
            <a:ext cx="6096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200" dirty="0" smtClean="0">
                <a:solidFill>
                  <a:srgbClr val="C00000"/>
                </a:solidFill>
              </a:rPr>
              <a:t> </a:t>
            </a:r>
            <a:endParaRPr lang="ru-RU" sz="2200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25819" y="429398"/>
            <a:ext cx="58096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</a:rPr>
              <a:t> </a:t>
            </a:r>
            <a:endParaRPr lang="ru-RU" sz="4800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33529" y="1143778"/>
            <a:ext cx="114616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049587" y="0"/>
            <a:ext cx="66913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b="1" dirty="0" smtClean="0">
                <a:solidFill>
                  <a:srgbClr val="C00000"/>
                </a:solidFill>
              </a:rPr>
              <a:t> </a:t>
            </a:r>
            <a:endParaRPr lang="ru-RU" sz="2800" b="1" dirty="0">
              <a:solidFill>
                <a:srgbClr val="C00000"/>
              </a:solidFill>
              <a:latin typeface="Arial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240463" y="1643844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8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28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5" descr="Шай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1109" y="1429530"/>
            <a:ext cx="5786478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" descr="Шайм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11901" y="1429530"/>
            <a:ext cx="5592763" cy="439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2"/>
          <p:cNvSpPr>
            <a:spLocks noChangeArrowheads="1"/>
          </p:cNvSpPr>
          <p:nvPr/>
        </p:nvSpPr>
        <p:spPr bwMode="auto">
          <a:xfrm>
            <a:off x="168233" y="286522"/>
            <a:ext cx="1202694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</a:rPr>
              <a:t> </a:t>
            </a:r>
            <a:endParaRPr lang="ru-RU" sz="2000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82614" y="1786720"/>
            <a:ext cx="106442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Google Shape;1295;p52"/>
          <p:cNvSpPr/>
          <p:nvPr/>
        </p:nvSpPr>
        <p:spPr>
          <a:xfrm>
            <a:off x="0" y="4929992"/>
            <a:ext cx="12195175" cy="1929596"/>
          </a:xfrm>
          <a:custGeom>
            <a:avLst/>
            <a:gdLst/>
            <a:ahLst/>
            <a:cxnLst/>
            <a:rect l="l" t="t" r="r" b="b"/>
            <a:pathLst>
              <a:path w="285750" h="67903" extrusionOk="0">
                <a:moveTo>
                  <a:pt x="275415" y="1"/>
                </a:moveTo>
                <a:lnTo>
                  <a:pt x="254675" y="23456"/>
                </a:lnTo>
                <a:lnTo>
                  <a:pt x="254675" y="32386"/>
                </a:lnTo>
                <a:lnTo>
                  <a:pt x="237661" y="32386"/>
                </a:lnTo>
                <a:lnTo>
                  <a:pt x="235125" y="40542"/>
                </a:lnTo>
                <a:lnTo>
                  <a:pt x="213943" y="40542"/>
                </a:lnTo>
                <a:lnTo>
                  <a:pt x="227695" y="24909"/>
                </a:lnTo>
                <a:lnTo>
                  <a:pt x="218980" y="22837"/>
                </a:lnTo>
                <a:lnTo>
                  <a:pt x="202406" y="40542"/>
                </a:lnTo>
                <a:lnTo>
                  <a:pt x="189726" y="40542"/>
                </a:lnTo>
                <a:lnTo>
                  <a:pt x="184749" y="20765"/>
                </a:lnTo>
                <a:lnTo>
                  <a:pt x="169426" y="20646"/>
                </a:lnTo>
                <a:lnTo>
                  <a:pt x="164830" y="38017"/>
                </a:lnTo>
                <a:lnTo>
                  <a:pt x="162342" y="28683"/>
                </a:lnTo>
                <a:lnTo>
                  <a:pt x="140529" y="26814"/>
                </a:lnTo>
                <a:lnTo>
                  <a:pt x="129754" y="38017"/>
                </a:lnTo>
                <a:lnTo>
                  <a:pt x="94774" y="34755"/>
                </a:lnTo>
                <a:lnTo>
                  <a:pt x="86011" y="18920"/>
                </a:lnTo>
                <a:lnTo>
                  <a:pt x="66199" y="16574"/>
                </a:lnTo>
                <a:lnTo>
                  <a:pt x="57162" y="28683"/>
                </a:lnTo>
                <a:lnTo>
                  <a:pt x="36624" y="28683"/>
                </a:lnTo>
                <a:lnTo>
                  <a:pt x="36624" y="12217"/>
                </a:lnTo>
                <a:lnTo>
                  <a:pt x="0" y="179"/>
                </a:lnTo>
                <a:lnTo>
                  <a:pt x="0" y="46554"/>
                </a:lnTo>
                <a:lnTo>
                  <a:pt x="0" y="67902"/>
                </a:lnTo>
                <a:lnTo>
                  <a:pt x="285750" y="67902"/>
                </a:lnTo>
                <a:lnTo>
                  <a:pt x="285750" y="60615"/>
                </a:lnTo>
                <a:lnTo>
                  <a:pt x="285333" y="60615"/>
                </a:lnTo>
                <a:lnTo>
                  <a:pt x="285333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11109" y="429398"/>
            <a:ext cx="1074105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200" dirty="0" smtClean="0">
                <a:solidFill>
                  <a:srgbClr val="002060"/>
                </a:solidFill>
              </a:rPr>
              <a:t>  </a:t>
            </a:r>
            <a:endParaRPr lang="ru-RU" sz="2200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286522"/>
            <a:ext cx="6096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200" dirty="0" smtClean="0">
                <a:solidFill>
                  <a:srgbClr val="C00000"/>
                </a:solidFill>
              </a:rPr>
              <a:t> </a:t>
            </a:r>
            <a:endParaRPr lang="ru-RU" sz="2200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25819" y="429398"/>
            <a:ext cx="58096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</a:rPr>
              <a:t> </a:t>
            </a:r>
            <a:endParaRPr lang="ru-RU" sz="4800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33529" y="1143778"/>
            <a:ext cx="114616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049587" y="0"/>
            <a:ext cx="66913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b="1" dirty="0" smtClean="0">
                <a:solidFill>
                  <a:srgbClr val="C00000"/>
                </a:solidFill>
              </a:rPr>
              <a:t> </a:t>
            </a:r>
            <a:endParaRPr lang="ru-RU" sz="2800" b="1" dirty="0">
              <a:solidFill>
                <a:srgbClr val="C00000"/>
              </a:solidFill>
              <a:latin typeface="Arial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240463" y="1643844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8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28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68233" y="286522"/>
            <a:ext cx="1164439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Проект "Аллея Памяти" направлен на воспитание патриотических чувств у подрастающего поколения. Проектом планируется строительство аллеи из 7 стендов с фотографиями и данными погибших в  СВО выпускников колледжа. Аллея будет располагаться при входе в корпус колледжа. Вдоль тротуарной дорожки растут могучие ели, под елями будет расположены стенды.</a:t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Проект будет состоять из этапов:</a:t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 - установка стендов с фамилиями 7 наших выпускников, погибших в зоне СВО;</a:t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- торжественное открытие аллеи Памяти</a:t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Открытие аллеи будет освещено в средствах массовой информации и в дальнейшем станет местом для проведения мероприятий патриотической направленности.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6A64A422-9F9B-4DE9-B11A-7F9C2FBFB8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239" y="4501364"/>
            <a:ext cx="1928826" cy="1772564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2"/>
          <p:cNvSpPr>
            <a:spLocks noChangeArrowheads="1"/>
          </p:cNvSpPr>
          <p:nvPr/>
        </p:nvSpPr>
        <p:spPr bwMode="auto">
          <a:xfrm>
            <a:off x="311109" y="-292388"/>
            <a:ext cx="1202694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</a:rPr>
              <a:t> </a:t>
            </a:r>
            <a:endParaRPr lang="ru-RU" sz="2000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82614" y="1786720"/>
            <a:ext cx="106442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Google Shape;1295;p52"/>
          <p:cNvSpPr/>
          <p:nvPr/>
        </p:nvSpPr>
        <p:spPr>
          <a:xfrm>
            <a:off x="0" y="4929992"/>
            <a:ext cx="12195175" cy="1929596"/>
          </a:xfrm>
          <a:custGeom>
            <a:avLst/>
            <a:gdLst/>
            <a:ahLst/>
            <a:cxnLst/>
            <a:rect l="l" t="t" r="r" b="b"/>
            <a:pathLst>
              <a:path w="285750" h="67903" extrusionOk="0">
                <a:moveTo>
                  <a:pt x="275415" y="1"/>
                </a:moveTo>
                <a:lnTo>
                  <a:pt x="254675" y="23456"/>
                </a:lnTo>
                <a:lnTo>
                  <a:pt x="254675" y="32386"/>
                </a:lnTo>
                <a:lnTo>
                  <a:pt x="237661" y="32386"/>
                </a:lnTo>
                <a:lnTo>
                  <a:pt x="235125" y="40542"/>
                </a:lnTo>
                <a:lnTo>
                  <a:pt x="213943" y="40542"/>
                </a:lnTo>
                <a:lnTo>
                  <a:pt x="227695" y="24909"/>
                </a:lnTo>
                <a:lnTo>
                  <a:pt x="218980" y="22837"/>
                </a:lnTo>
                <a:lnTo>
                  <a:pt x="202406" y="40542"/>
                </a:lnTo>
                <a:lnTo>
                  <a:pt x="189726" y="40542"/>
                </a:lnTo>
                <a:lnTo>
                  <a:pt x="184749" y="20765"/>
                </a:lnTo>
                <a:lnTo>
                  <a:pt x="169426" y="20646"/>
                </a:lnTo>
                <a:lnTo>
                  <a:pt x="164830" y="38017"/>
                </a:lnTo>
                <a:lnTo>
                  <a:pt x="162342" y="28683"/>
                </a:lnTo>
                <a:lnTo>
                  <a:pt x="140529" y="26814"/>
                </a:lnTo>
                <a:lnTo>
                  <a:pt x="129754" y="38017"/>
                </a:lnTo>
                <a:lnTo>
                  <a:pt x="94774" y="34755"/>
                </a:lnTo>
                <a:lnTo>
                  <a:pt x="86011" y="18920"/>
                </a:lnTo>
                <a:lnTo>
                  <a:pt x="66199" y="16574"/>
                </a:lnTo>
                <a:lnTo>
                  <a:pt x="57162" y="28683"/>
                </a:lnTo>
                <a:lnTo>
                  <a:pt x="36624" y="28683"/>
                </a:lnTo>
                <a:lnTo>
                  <a:pt x="36624" y="12217"/>
                </a:lnTo>
                <a:lnTo>
                  <a:pt x="0" y="179"/>
                </a:lnTo>
                <a:lnTo>
                  <a:pt x="0" y="46554"/>
                </a:lnTo>
                <a:lnTo>
                  <a:pt x="0" y="67902"/>
                </a:lnTo>
                <a:lnTo>
                  <a:pt x="285750" y="67902"/>
                </a:lnTo>
                <a:lnTo>
                  <a:pt x="285750" y="60615"/>
                </a:lnTo>
                <a:lnTo>
                  <a:pt x="285333" y="60615"/>
                </a:lnTo>
                <a:lnTo>
                  <a:pt x="285333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11109" y="429398"/>
            <a:ext cx="1074105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200" dirty="0" smtClean="0">
                <a:solidFill>
                  <a:srgbClr val="002060"/>
                </a:solidFill>
              </a:rPr>
              <a:t>  </a:t>
            </a:r>
            <a:endParaRPr lang="ru-RU" sz="2200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286522"/>
            <a:ext cx="6096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200" dirty="0" smtClean="0">
                <a:solidFill>
                  <a:srgbClr val="C00000"/>
                </a:solidFill>
              </a:rPr>
              <a:t> </a:t>
            </a:r>
            <a:endParaRPr lang="ru-RU" sz="2200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25819" y="429398"/>
            <a:ext cx="58096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</a:rPr>
              <a:t> </a:t>
            </a:r>
            <a:endParaRPr lang="ru-RU" sz="4800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33529" y="1143778"/>
            <a:ext cx="114616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049587" y="0"/>
            <a:ext cx="66913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b="1" dirty="0" smtClean="0">
                <a:solidFill>
                  <a:srgbClr val="C00000"/>
                </a:solidFill>
              </a:rPr>
              <a:t> </a:t>
            </a:r>
            <a:endParaRPr lang="ru-RU" sz="2800" b="1" dirty="0">
              <a:solidFill>
                <a:srgbClr val="C00000"/>
              </a:solidFill>
              <a:latin typeface="Arial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240463" y="1643844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8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28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79613\Desktop\Lunes-Victoria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8233" y="143646"/>
            <a:ext cx="11930146" cy="6000792"/>
          </a:xfrm>
          <a:prstGeom prst="rect">
            <a:avLst/>
          </a:prstGeom>
          <a:noFill/>
        </p:spPr>
      </p:pic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Прямоугольник 1"/>
          <p:cNvSpPr>
            <a:spLocks noChangeArrowheads="1"/>
          </p:cNvSpPr>
          <p:nvPr/>
        </p:nvSpPr>
        <p:spPr bwMode="auto">
          <a:xfrm>
            <a:off x="7938" y="1412875"/>
            <a:ext cx="121872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000" b="1">
              <a:solidFill>
                <a:srgbClr val="00B050"/>
              </a:solidFill>
              <a:latin typeface="Arial" charset="0"/>
            </a:endParaRPr>
          </a:p>
        </p:txBody>
      </p:sp>
      <p:sp>
        <p:nvSpPr>
          <p:cNvPr id="18434" name="Прямоугольник 2"/>
          <p:cNvSpPr>
            <a:spLocks noChangeArrowheads="1"/>
          </p:cNvSpPr>
          <p:nvPr/>
        </p:nvSpPr>
        <p:spPr bwMode="auto">
          <a:xfrm>
            <a:off x="1057275" y="477838"/>
            <a:ext cx="109855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 </a:t>
            </a:r>
            <a:endParaRPr lang="ru-RU" sz="3200" dirty="0">
              <a:solidFill>
                <a:srgbClr val="FF0000"/>
              </a:solidFill>
            </a:endParaRPr>
          </a:p>
          <a:p>
            <a:pPr algn="ctr"/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</a:rPr>
              <a:t> </a:t>
            </a:r>
          </a:p>
          <a:p>
            <a:pPr algn="ctr"/>
            <a:endParaRPr lang="ru-RU" sz="2000" dirty="0">
              <a:solidFill>
                <a:srgbClr val="002060"/>
              </a:solidFill>
              <a:latin typeface="Times New Roman" pitchFamily="18" charset="0"/>
            </a:endParaRPr>
          </a:p>
          <a:p>
            <a:pPr algn="ctr"/>
            <a:endParaRPr lang="ru-RU" sz="2000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82614" y="1786720"/>
            <a:ext cx="106442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Люди как и деревья должны иметь корни. Мы должны помнить подвиги героев СВО и взращивать новые поколения в любви к Родине, с чувством благодарности к людям, которые жертвовали своей жизнью ради нашего права на жизнь. 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168893" y="215084"/>
            <a:ext cx="62388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+mn-lt"/>
              </a:rPr>
              <a:t>Жизнь героя не знает предела,</a:t>
            </a:r>
            <a:br>
              <a:rPr lang="ru-RU" sz="2800" dirty="0" smtClean="0">
                <a:solidFill>
                  <a:srgbClr val="FF0000"/>
                </a:solidFill>
                <a:latin typeface="+mn-lt"/>
              </a:rPr>
            </a:br>
            <a:r>
              <a:rPr lang="ru-RU" sz="2800" dirty="0" smtClean="0">
                <a:solidFill>
                  <a:srgbClr val="FF0000"/>
                </a:solidFill>
                <a:latin typeface="+mn-lt"/>
              </a:rPr>
              <a:t>Средь живых он остался живой</a:t>
            </a:r>
            <a:r>
              <a:rPr lang="ru-RU" sz="2800" dirty="0" smtClean="0">
                <a:latin typeface="+mn-lt"/>
              </a:rPr>
              <a:t>.</a:t>
            </a:r>
            <a:endParaRPr lang="ru-RU" sz="2800" dirty="0">
              <a:latin typeface="+mn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97389" y="1572406"/>
            <a:ext cx="66675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  <a:latin typeface="+mn-lt"/>
              </a:rPr>
              <a:t> </a:t>
            </a:r>
            <a:r>
              <a:rPr lang="ru-RU" sz="2800" dirty="0" smtClean="0">
                <a:latin typeface="+mn-lt"/>
              </a:rPr>
              <a:t>.</a:t>
            </a:r>
            <a:endParaRPr lang="ru-RU" sz="2800" dirty="0"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811703" y="1643844"/>
            <a:ext cx="700092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</a:rPr>
              <a:t>Время выбрало нас говорил, </a:t>
            </a:r>
            <a:r>
              <a:rPr lang="ru-RU" sz="2400" dirty="0" err="1" smtClean="0">
                <a:solidFill>
                  <a:srgbClr val="FFFF00"/>
                </a:solidFill>
              </a:rPr>
              <a:t>Сайфуллин</a:t>
            </a:r>
            <a:r>
              <a:rPr lang="ru-RU" sz="2400" dirty="0" smtClean="0">
                <a:solidFill>
                  <a:srgbClr val="FFFF00"/>
                </a:solidFill>
              </a:rPr>
              <a:t> Винер </a:t>
            </a:r>
            <a:r>
              <a:rPr lang="ru-RU" sz="2400" dirty="0" err="1" smtClean="0">
                <a:solidFill>
                  <a:srgbClr val="FFFF00"/>
                </a:solidFill>
              </a:rPr>
              <a:t>Идрисович</a:t>
            </a:r>
            <a:r>
              <a:rPr lang="ru-RU" sz="2400" dirty="0" smtClean="0">
                <a:solidFill>
                  <a:srgbClr val="FFFF00"/>
                </a:solidFill>
              </a:rPr>
              <a:t>, участник спецоперации на Украине, уходя на службу. Герои рождаются в любом поколении. Время рождает героев. Да, именно время. Если бы не была Великая Отечественная, разве узнали бы мы о подвигах молодогвардейцев, о героях-пионерах, о тех миллионах людей, кто пожертвовал жизнью ради свободы Родины? </a:t>
            </a:r>
            <a:r>
              <a:rPr lang="ru-RU" sz="2400" dirty="0" err="1" smtClean="0">
                <a:solidFill>
                  <a:srgbClr val="FFFF00"/>
                </a:solidFill>
              </a:rPr>
              <a:t>Конечно,нет</a:t>
            </a:r>
            <a:r>
              <a:rPr lang="ru-RU" sz="2400" dirty="0" smtClean="0">
                <a:solidFill>
                  <a:srgbClr val="FFFF00"/>
                </a:solidFill>
              </a:rPr>
              <a:t>...</a:t>
            </a:r>
            <a:endParaRPr lang="ru-RU" sz="2400" dirty="0">
              <a:solidFill>
                <a:srgbClr val="FFFF00"/>
              </a:solidFill>
            </a:endParaRPr>
          </a:p>
        </p:txBody>
      </p:sp>
      <p:pic>
        <p:nvPicPr>
          <p:cNvPr id="13" name="Picture 5" descr="C:\Users\student\Downloads\WhatsApp Image 2023-12-20 at 10.45.47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423" y="715150"/>
            <a:ext cx="3857652" cy="5715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Прямоугольник 1"/>
          <p:cNvSpPr>
            <a:spLocks noChangeArrowheads="1"/>
          </p:cNvSpPr>
          <p:nvPr/>
        </p:nvSpPr>
        <p:spPr bwMode="auto">
          <a:xfrm>
            <a:off x="7938" y="1412875"/>
            <a:ext cx="121872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000" b="1">
              <a:solidFill>
                <a:srgbClr val="00B050"/>
              </a:solidFill>
              <a:latin typeface="Arial" charset="0"/>
            </a:endParaRPr>
          </a:p>
        </p:txBody>
      </p:sp>
      <p:sp>
        <p:nvSpPr>
          <p:cNvPr id="18434" name="Прямоугольник 2"/>
          <p:cNvSpPr>
            <a:spLocks noChangeArrowheads="1"/>
          </p:cNvSpPr>
          <p:nvPr/>
        </p:nvSpPr>
        <p:spPr bwMode="auto">
          <a:xfrm>
            <a:off x="1057275" y="477838"/>
            <a:ext cx="109855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 </a:t>
            </a:r>
            <a:endParaRPr lang="ru-RU" sz="3200" dirty="0">
              <a:solidFill>
                <a:srgbClr val="FF0000"/>
              </a:solidFill>
            </a:endParaRPr>
          </a:p>
          <a:p>
            <a:pPr algn="ctr"/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</a:rPr>
              <a:t> </a:t>
            </a:r>
          </a:p>
          <a:p>
            <a:pPr algn="ctr"/>
            <a:endParaRPr lang="ru-RU" sz="2000" dirty="0">
              <a:solidFill>
                <a:srgbClr val="002060"/>
              </a:solidFill>
              <a:latin typeface="Times New Roman" pitchFamily="18" charset="0"/>
            </a:endParaRPr>
          </a:p>
          <a:p>
            <a:pPr algn="ctr"/>
            <a:endParaRPr lang="ru-RU" sz="2000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82614" y="1786720"/>
            <a:ext cx="106442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Google Shape;1295;p52"/>
          <p:cNvSpPr/>
          <p:nvPr/>
        </p:nvSpPr>
        <p:spPr>
          <a:xfrm>
            <a:off x="0" y="4929992"/>
            <a:ext cx="12195175" cy="1929596"/>
          </a:xfrm>
          <a:custGeom>
            <a:avLst/>
            <a:gdLst/>
            <a:ahLst/>
            <a:cxnLst/>
            <a:rect l="l" t="t" r="r" b="b"/>
            <a:pathLst>
              <a:path w="285750" h="67903" extrusionOk="0">
                <a:moveTo>
                  <a:pt x="275415" y="1"/>
                </a:moveTo>
                <a:lnTo>
                  <a:pt x="254675" y="23456"/>
                </a:lnTo>
                <a:lnTo>
                  <a:pt x="254675" y="32386"/>
                </a:lnTo>
                <a:lnTo>
                  <a:pt x="237661" y="32386"/>
                </a:lnTo>
                <a:lnTo>
                  <a:pt x="235125" y="40542"/>
                </a:lnTo>
                <a:lnTo>
                  <a:pt x="213943" y="40542"/>
                </a:lnTo>
                <a:lnTo>
                  <a:pt x="227695" y="24909"/>
                </a:lnTo>
                <a:lnTo>
                  <a:pt x="218980" y="22837"/>
                </a:lnTo>
                <a:lnTo>
                  <a:pt x="202406" y="40542"/>
                </a:lnTo>
                <a:lnTo>
                  <a:pt x="189726" y="40542"/>
                </a:lnTo>
                <a:lnTo>
                  <a:pt x="184749" y="20765"/>
                </a:lnTo>
                <a:lnTo>
                  <a:pt x="169426" y="20646"/>
                </a:lnTo>
                <a:lnTo>
                  <a:pt x="164830" y="38017"/>
                </a:lnTo>
                <a:lnTo>
                  <a:pt x="162342" y="28683"/>
                </a:lnTo>
                <a:lnTo>
                  <a:pt x="140529" y="26814"/>
                </a:lnTo>
                <a:lnTo>
                  <a:pt x="129754" y="38017"/>
                </a:lnTo>
                <a:lnTo>
                  <a:pt x="94774" y="34755"/>
                </a:lnTo>
                <a:lnTo>
                  <a:pt x="86011" y="18920"/>
                </a:lnTo>
                <a:lnTo>
                  <a:pt x="66199" y="16574"/>
                </a:lnTo>
                <a:lnTo>
                  <a:pt x="57162" y="28683"/>
                </a:lnTo>
                <a:lnTo>
                  <a:pt x="36624" y="28683"/>
                </a:lnTo>
                <a:lnTo>
                  <a:pt x="36624" y="12217"/>
                </a:lnTo>
                <a:lnTo>
                  <a:pt x="0" y="179"/>
                </a:lnTo>
                <a:lnTo>
                  <a:pt x="0" y="46554"/>
                </a:lnTo>
                <a:lnTo>
                  <a:pt x="0" y="67902"/>
                </a:lnTo>
                <a:lnTo>
                  <a:pt x="285750" y="67902"/>
                </a:lnTo>
                <a:lnTo>
                  <a:pt x="285750" y="60615"/>
                </a:lnTo>
                <a:lnTo>
                  <a:pt x="285333" y="60615"/>
                </a:lnTo>
                <a:lnTo>
                  <a:pt x="285333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Прямоугольник 11"/>
          <p:cNvSpPr/>
          <p:nvPr/>
        </p:nvSpPr>
        <p:spPr>
          <a:xfrm>
            <a:off x="382547" y="357960"/>
            <a:ext cx="1164439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Винер </a:t>
            </a:r>
            <a:r>
              <a:rPr lang="ru-RU" dirty="0" err="1" smtClean="0">
                <a:solidFill>
                  <a:srgbClr val="C00000"/>
                </a:solidFill>
              </a:rPr>
              <a:t>Сайфуллин</a:t>
            </a:r>
            <a:r>
              <a:rPr lang="ru-RU" dirty="0" smtClean="0">
                <a:solidFill>
                  <a:srgbClr val="C00000"/>
                </a:solidFill>
              </a:rPr>
              <a:t> родился и вырос в селе Верхние Киги. После окончания 9 класса Винер продолжил обучение в филиале </a:t>
            </a:r>
            <a:r>
              <a:rPr lang="ru-RU" dirty="0" err="1" smtClean="0">
                <a:solidFill>
                  <a:srgbClr val="C00000"/>
                </a:solidFill>
              </a:rPr>
              <a:t>Дуванского</a:t>
            </a:r>
            <a:r>
              <a:rPr lang="ru-RU" dirty="0" smtClean="0">
                <a:solidFill>
                  <a:srgbClr val="C00000"/>
                </a:solidFill>
              </a:rPr>
              <a:t> многопрофильного колледжа села Верхние Киги по профессии «Тракторист-машинист сельскохозяйственного производства». Будучи студентом, наряду с отличной учебой, Винер серьезно занимался гиревым спортом, неоднократно был призером Республиканских соревнований. Закончил учебное заведение на диплом с отличием.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Закончив обучение, Винер поступил на факультет физической культуры </a:t>
            </a:r>
            <a:r>
              <a:rPr lang="ru-RU" dirty="0" err="1" smtClean="0">
                <a:solidFill>
                  <a:srgbClr val="C00000"/>
                </a:solidFill>
              </a:rPr>
              <a:t>Бирского</a:t>
            </a:r>
            <a:r>
              <a:rPr lang="ru-RU" dirty="0" smtClean="0">
                <a:solidFill>
                  <a:srgbClr val="C00000"/>
                </a:solidFill>
              </a:rPr>
              <a:t> государственного педагогического университета. Он был убежден, что каждый мужчина должен принести пользу Родине, и поэтому, получив повестку, твердо решил исполнить свой воинский долг перед Отчизной.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С ноября 2018 по ноябрь 2019 года мой дядя прошел срочную службу в гвардейской отдельной </a:t>
            </a:r>
            <a:r>
              <a:rPr lang="ru-RU" dirty="0" err="1" smtClean="0">
                <a:solidFill>
                  <a:srgbClr val="C00000"/>
                </a:solidFill>
              </a:rPr>
              <a:t>Омско-Новобугской</a:t>
            </a:r>
            <a:r>
              <a:rPr lang="ru-RU" dirty="0" smtClean="0">
                <a:solidFill>
                  <a:srgbClr val="C00000"/>
                </a:solidFill>
              </a:rPr>
              <a:t> Краснознаменной Ордена Богдана Хмельницкого мотострелковой бригаде, после изъявил желание остаться на военной службе по контракту. Винер был назначен на должность механика-водителя отделения сбора эвакуации раненых медицинского взвода роты управления танкового батальона.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Выполняя свой воинский долг, героически погиб в ходе спецоперации Вооруженных сил РФ в далекой Украине, защищая жизнь мирных граждан. Винер </a:t>
            </a:r>
            <a:r>
              <a:rPr lang="ru-RU" dirty="0" err="1" smtClean="0">
                <a:solidFill>
                  <a:srgbClr val="C00000"/>
                </a:solidFill>
              </a:rPr>
              <a:t>Сайфуллин</a:t>
            </a:r>
            <a:r>
              <a:rPr lang="ru-RU" dirty="0" smtClean="0">
                <a:solidFill>
                  <a:srgbClr val="C00000"/>
                </a:solidFill>
              </a:rPr>
              <a:t> до конца остался верным Военной присяге, с честью исполнив свою воинскую обязанность.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Прямоугольник 1"/>
          <p:cNvSpPr>
            <a:spLocks noChangeArrowheads="1"/>
          </p:cNvSpPr>
          <p:nvPr/>
        </p:nvSpPr>
        <p:spPr bwMode="auto">
          <a:xfrm>
            <a:off x="7938" y="1412875"/>
            <a:ext cx="121872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000" b="1">
              <a:solidFill>
                <a:srgbClr val="00B050"/>
              </a:solidFill>
              <a:latin typeface="Arial" charset="0"/>
            </a:endParaRPr>
          </a:p>
        </p:txBody>
      </p:sp>
      <p:sp>
        <p:nvSpPr>
          <p:cNvPr id="18434" name="Прямоугольник 2"/>
          <p:cNvSpPr>
            <a:spLocks noChangeArrowheads="1"/>
          </p:cNvSpPr>
          <p:nvPr/>
        </p:nvSpPr>
        <p:spPr bwMode="auto">
          <a:xfrm>
            <a:off x="1057275" y="477838"/>
            <a:ext cx="109855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 </a:t>
            </a:r>
            <a:endParaRPr lang="ru-RU" sz="3200" dirty="0">
              <a:solidFill>
                <a:srgbClr val="FF0000"/>
              </a:solidFill>
            </a:endParaRPr>
          </a:p>
          <a:p>
            <a:pPr algn="ctr"/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</a:rPr>
              <a:t> </a:t>
            </a:r>
          </a:p>
          <a:p>
            <a:pPr algn="ctr"/>
            <a:endParaRPr lang="ru-RU" sz="2000" dirty="0">
              <a:solidFill>
                <a:srgbClr val="002060"/>
              </a:solidFill>
              <a:latin typeface="Times New Roman" pitchFamily="18" charset="0"/>
            </a:endParaRPr>
          </a:p>
          <a:p>
            <a:pPr algn="ctr"/>
            <a:endParaRPr lang="ru-RU" sz="2000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82614" y="1786720"/>
            <a:ext cx="106442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Google Shape;1295;p52"/>
          <p:cNvSpPr/>
          <p:nvPr/>
        </p:nvSpPr>
        <p:spPr>
          <a:xfrm>
            <a:off x="0" y="4929992"/>
            <a:ext cx="12195175" cy="1929596"/>
          </a:xfrm>
          <a:custGeom>
            <a:avLst/>
            <a:gdLst/>
            <a:ahLst/>
            <a:cxnLst/>
            <a:rect l="l" t="t" r="r" b="b"/>
            <a:pathLst>
              <a:path w="285750" h="67903" extrusionOk="0">
                <a:moveTo>
                  <a:pt x="275415" y="1"/>
                </a:moveTo>
                <a:lnTo>
                  <a:pt x="254675" y="23456"/>
                </a:lnTo>
                <a:lnTo>
                  <a:pt x="254675" y="32386"/>
                </a:lnTo>
                <a:lnTo>
                  <a:pt x="237661" y="32386"/>
                </a:lnTo>
                <a:lnTo>
                  <a:pt x="235125" y="40542"/>
                </a:lnTo>
                <a:lnTo>
                  <a:pt x="213943" y="40542"/>
                </a:lnTo>
                <a:lnTo>
                  <a:pt x="227695" y="24909"/>
                </a:lnTo>
                <a:lnTo>
                  <a:pt x="218980" y="22837"/>
                </a:lnTo>
                <a:lnTo>
                  <a:pt x="202406" y="40542"/>
                </a:lnTo>
                <a:lnTo>
                  <a:pt x="189726" y="40542"/>
                </a:lnTo>
                <a:lnTo>
                  <a:pt x="184749" y="20765"/>
                </a:lnTo>
                <a:lnTo>
                  <a:pt x="169426" y="20646"/>
                </a:lnTo>
                <a:lnTo>
                  <a:pt x="164830" y="38017"/>
                </a:lnTo>
                <a:lnTo>
                  <a:pt x="162342" y="28683"/>
                </a:lnTo>
                <a:lnTo>
                  <a:pt x="140529" y="26814"/>
                </a:lnTo>
                <a:lnTo>
                  <a:pt x="129754" y="38017"/>
                </a:lnTo>
                <a:lnTo>
                  <a:pt x="94774" y="34755"/>
                </a:lnTo>
                <a:lnTo>
                  <a:pt x="86011" y="18920"/>
                </a:lnTo>
                <a:lnTo>
                  <a:pt x="66199" y="16574"/>
                </a:lnTo>
                <a:lnTo>
                  <a:pt x="57162" y="28683"/>
                </a:lnTo>
                <a:lnTo>
                  <a:pt x="36624" y="28683"/>
                </a:lnTo>
                <a:lnTo>
                  <a:pt x="36624" y="12217"/>
                </a:lnTo>
                <a:lnTo>
                  <a:pt x="0" y="179"/>
                </a:lnTo>
                <a:lnTo>
                  <a:pt x="0" y="46554"/>
                </a:lnTo>
                <a:lnTo>
                  <a:pt x="0" y="67902"/>
                </a:lnTo>
                <a:lnTo>
                  <a:pt x="285750" y="67902"/>
                </a:lnTo>
                <a:lnTo>
                  <a:pt x="285750" y="60615"/>
                </a:lnTo>
                <a:lnTo>
                  <a:pt x="285333" y="60615"/>
                </a:lnTo>
                <a:lnTo>
                  <a:pt x="285333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Прямоугольник 9"/>
          <p:cNvSpPr/>
          <p:nvPr/>
        </p:nvSpPr>
        <p:spPr>
          <a:xfrm>
            <a:off x="168233" y="286522"/>
            <a:ext cx="635798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solidFill>
                  <a:srgbClr val="002060"/>
                </a:solidFill>
              </a:rPr>
              <a:t> Чтоб стать мужчиной, мало им родиться,</a:t>
            </a:r>
            <a:br>
              <a:rPr lang="ru-RU" sz="2200" dirty="0" smtClean="0">
                <a:solidFill>
                  <a:srgbClr val="002060"/>
                </a:solidFill>
              </a:rPr>
            </a:br>
            <a:r>
              <a:rPr lang="ru-RU" sz="2200" dirty="0" smtClean="0">
                <a:solidFill>
                  <a:srgbClr val="002060"/>
                </a:solidFill>
              </a:rPr>
              <a:t> Чтоб стать железом, мало быть рудой,</a:t>
            </a:r>
            <a:br>
              <a:rPr lang="ru-RU" sz="2200" dirty="0" smtClean="0">
                <a:solidFill>
                  <a:srgbClr val="002060"/>
                </a:solidFill>
              </a:rPr>
            </a:br>
            <a:r>
              <a:rPr lang="ru-RU" sz="2200" dirty="0" smtClean="0">
                <a:solidFill>
                  <a:srgbClr val="002060"/>
                </a:solidFill>
              </a:rPr>
              <a:t> Ты должен переплавиться, разбиться</a:t>
            </a:r>
            <a:br>
              <a:rPr lang="ru-RU" sz="2200" dirty="0" smtClean="0">
                <a:solidFill>
                  <a:srgbClr val="002060"/>
                </a:solidFill>
              </a:rPr>
            </a:br>
            <a:r>
              <a:rPr lang="ru-RU" sz="2200" dirty="0" smtClean="0">
                <a:solidFill>
                  <a:srgbClr val="002060"/>
                </a:solidFill>
              </a:rPr>
              <a:t>  И, как руда, пожертвовать собой</a:t>
            </a:r>
            <a:r>
              <a:rPr lang="ru-RU" sz="2400" dirty="0" smtClean="0">
                <a:solidFill>
                  <a:srgbClr val="002060"/>
                </a:solidFill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53985" y="1786720"/>
            <a:ext cx="571504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br>
              <a:rPr lang="ru-RU" dirty="0" smtClean="0"/>
            </a:br>
            <a:r>
              <a:rPr lang="ru-RU" sz="2800" dirty="0" smtClean="0">
                <a:solidFill>
                  <a:srgbClr val="C00000"/>
                </a:solidFill>
              </a:rPr>
              <a:t>За героизм, проявленную во время спецоперации на Украине, </a:t>
            </a:r>
            <a:r>
              <a:rPr lang="ru-RU" sz="2800" dirty="0" err="1" smtClean="0">
                <a:solidFill>
                  <a:srgbClr val="C00000"/>
                </a:solidFill>
              </a:rPr>
              <a:t>Сайфуллин</a:t>
            </a:r>
            <a:r>
              <a:rPr lang="ru-RU" sz="2800" dirty="0" smtClean="0">
                <a:solidFill>
                  <a:srgbClr val="C00000"/>
                </a:solidFill>
              </a:rPr>
              <a:t> Винер </a:t>
            </a:r>
            <a:r>
              <a:rPr lang="ru-RU" sz="2800" dirty="0" err="1" smtClean="0">
                <a:solidFill>
                  <a:srgbClr val="C00000"/>
                </a:solidFill>
              </a:rPr>
              <a:t>Идрисович</a:t>
            </a:r>
            <a:r>
              <a:rPr lang="ru-RU" sz="2800" dirty="0" smtClean="0">
                <a:solidFill>
                  <a:srgbClr val="C00000"/>
                </a:solidFill>
              </a:rPr>
              <a:t> был награжден      </a:t>
            </a:r>
          </a:p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      </a:t>
            </a:r>
            <a:r>
              <a:rPr lang="ru-RU" sz="2800" b="1" dirty="0" smtClean="0">
                <a:solidFill>
                  <a:srgbClr val="C00000"/>
                </a:solidFill>
              </a:rPr>
              <a:t>Орденом Мужества </a:t>
            </a:r>
            <a:r>
              <a:rPr lang="ru-RU" sz="2800" dirty="0" smtClean="0">
                <a:solidFill>
                  <a:srgbClr val="C00000"/>
                </a:solidFill>
              </a:rPr>
              <a:t>(посмертно). </a:t>
            </a:r>
          </a:p>
          <a:p>
            <a:r>
              <a:rPr lang="ru-RU" sz="2800" dirty="0" smtClean="0">
                <a:solidFill>
                  <a:srgbClr val="C00000"/>
                </a:solidFill>
              </a:rPr>
              <a:t>Орден вручили матери </a:t>
            </a:r>
            <a:r>
              <a:rPr lang="ru-RU" sz="2800" dirty="0" err="1" smtClean="0">
                <a:solidFill>
                  <a:srgbClr val="C00000"/>
                </a:solidFill>
              </a:rPr>
              <a:t>героя-Венере</a:t>
            </a:r>
            <a:r>
              <a:rPr lang="ru-RU" sz="2800" dirty="0" smtClean="0">
                <a:solidFill>
                  <a:srgbClr val="C00000"/>
                </a:solidFill>
              </a:rPr>
              <a:t> </a:t>
            </a:r>
            <a:r>
              <a:rPr lang="ru-RU" sz="2800" dirty="0" err="1" smtClean="0">
                <a:solidFill>
                  <a:srgbClr val="C00000"/>
                </a:solidFill>
              </a:rPr>
              <a:t>Мавлявиевне</a:t>
            </a:r>
            <a:r>
              <a:rPr lang="ru-RU" sz="2800" dirty="0" smtClean="0">
                <a:solidFill>
                  <a:srgbClr val="C00000"/>
                </a:solidFill>
              </a:rPr>
              <a:t>.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099175" y="357960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 descr="C:\Users\79613\Desktop\Герои СВО на презентацию\Yt42wd3DYE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97653" y="215084"/>
            <a:ext cx="5253034" cy="3838575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6099175" y="4215612"/>
            <a:ext cx="6096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200" dirty="0" smtClean="0">
                <a:solidFill>
                  <a:srgbClr val="002060"/>
                </a:solidFill>
              </a:rPr>
              <a:t>Две матери солдата любят:</a:t>
            </a:r>
            <a:br>
              <a:rPr lang="ru-RU" sz="2200" dirty="0" smtClean="0">
                <a:solidFill>
                  <a:srgbClr val="002060"/>
                </a:solidFill>
              </a:rPr>
            </a:br>
            <a:r>
              <a:rPr lang="ru-RU" sz="2200" dirty="0" smtClean="0">
                <a:solidFill>
                  <a:srgbClr val="002060"/>
                </a:solidFill>
              </a:rPr>
              <a:t>Мать Родина и просто мать,</a:t>
            </a:r>
            <a:br>
              <a:rPr lang="ru-RU" sz="2200" dirty="0" smtClean="0">
                <a:solidFill>
                  <a:srgbClr val="002060"/>
                </a:solidFill>
              </a:rPr>
            </a:br>
            <a:r>
              <a:rPr lang="ru-RU" sz="2200" dirty="0" smtClean="0">
                <a:solidFill>
                  <a:srgbClr val="002060"/>
                </a:solidFill>
              </a:rPr>
              <a:t>Вот почему он верно будет</a:t>
            </a:r>
          </a:p>
          <a:p>
            <a:r>
              <a:rPr lang="ru-RU" sz="2200" dirty="0" smtClean="0">
                <a:solidFill>
                  <a:srgbClr val="002060"/>
                </a:solidFill>
              </a:rPr>
              <a:t>           Свою Отчизну охранять.</a:t>
            </a:r>
            <a:endParaRPr lang="ru-RU" sz="22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Прямоугольник 1"/>
          <p:cNvSpPr>
            <a:spLocks noChangeArrowheads="1"/>
          </p:cNvSpPr>
          <p:nvPr/>
        </p:nvSpPr>
        <p:spPr bwMode="auto">
          <a:xfrm>
            <a:off x="7938" y="1412875"/>
            <a:ext cx="121872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000" b="1">
              <a:solidFill>
                <a:srgbClr val="00B050"/>
              </a:solidFill>
              <a:latin typeface="Arial" charset="0"/>
            </a:endParaRPr>
          </a:p>
        </p:txBody>
      </p:sp>
      <p:sp>
        <p:nvSpPr>
          <p:cNvPr id="18434" name="Прямоугольник 2"/>
          <p:cNvSpPr>
            <a:spLocks noChangeArrowheads="1"/>
          </p:cNvSpPr>
          <p:nvPr/>
        </p:nvSpPr>
        <p:spPr bwMode="auto">
          <a:xfrm>
            <a:off x="1057275" y="477838"/>
            <a:ext cx="109855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 </a:t>
            </a:r>
            <a:endParaRPr lang="ru-RU" sz="3200" dirty="0">
              <a:solidFill>
                <a:srgbClr val="FF0000"/>
              </a:solidFill>
            </a:endParaRPr>
          </a:p>
          <a:p>
            <a:pPr algn="ctr"/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</a:rPr>
              <a:t> </a:t>
            </a:r>
          </a:p>
          <a:p>
            <a:pPr algn="ctr"/>
            <a:endParaRPr lang="ru-RU" sz="2000" dirty="0">
              <a:solidFill>
                <a:srgbClr val="002060"/>
              </a:solidFill>
              <a:latin typeface="Times New Roman" pitchFamily="18" charset="0"/>
            </a:endParaRPr>
          </a:p>
          <a:p>
            <a:pPr algn="ctr"/>
            <a:endParaRPr lang="ru-RU" sz="2000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82614" y="1786720"/>
            <a:ext cx="106442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Google Shape;1295;p52"/>
          <p:cNvSpPr/>
          <p:nvPr/>
        </p:nvSpPr>
        <p:spPr>
          <a:xfrm>
            <a:off x="0" y="4929992"/>
            <a:ext cx="12195175" cy="1929596"/>
          </a:xfrm>
          <a:custGeom>
            <a:avLst/>
            <a:gdLst/>
            <a:ahLst/>
            <a:cxnLst/>
            <a:rect l="l" t="t" r="r" b="b"/>
            <a:pathLst>
              <a:path w="285750" h="67903" extrusionOk="0">
                <a:moveTo>
                  <a:pt x="275415" y="1"/>
                </a:moveTo>
                <a:lnTo>
                  <a:pt x="254675" y="23456"/>
                </a:lnTo>
                <a:lnTo>
                  <a:pt x="254675" y="32386"/>
                </a:lnTo>
                <a:lnTo>
                  <a:pt x="237661" y="32386"/>
                </a:lnTo>
                <a:lnTo>
                  <a:pt x="235125" y="40542"/>
                </a:lnTo>
                <a:lnTo>
                  <a:pt x="213943" y="40542"/>
                </a:lnTo>
                <a:lnTo>
                  <a:pt x="227695" y="24909"/>
                </a:lnTo>
                <a:lnTo>
                  <a:pt x="218980" y="22837"/>
                </a:lnTo>
                <a:lnTo>
                  <a:pt x="202406" y="40542"/>
                </a:lnTo>
                <a:lnTo>
                  <a:pt x="189726" y="40542"/>
                </a:lnTo>
                <a:lnTo>
                  <a:pt x="184749" y="20765"/>
                </a:lnTo>
                <a:lnTo>
                  <a:pt x="169426" y="20646"/>
                </a:lnTo>
                <a:lnTo>
                  <a:pt x="164830" y="38017"/>
                </a:lnTo>
                <a:lnTo>
                  <a:pt x="162342" y="28683"/>
                </a:lnTo>
                <a:lnTo>
                  <a:pt x="140529" y="26814"/>
                </a:lnTo>
                <a:lnTo>
                  <a:pt x="129754" y="38017"/>
                </a:lnTo>
                <a:lnTo>
                  <a:pt x="94774" y="34755"/>
                </a:lnTo>
                <a:lnTo>
                  <a:pt x="86011" y="18920"/>
                </a:lnTo>
                <a:lnTo>
                  <a:pt x="66199" y="16574"/>
                </a:lnTo>
                <a:lnTo>
                  <a:pt x="57162" y="28683"/>
                </a:lnTo>
                <a:lnTo>
                  <a:pt x="36624" y="28683"/>
                </a:lnTo>
                <a:lnTo>
                  <a:pt x="36624" y="12217"/>
                </a:lnTo>
                <a:lnTo>
                  <a:pt x="0" y="179"/>
                </a:lnTo>
                <a:lnTo>
                  <a:pt x="0" y="46554"/>
                </a:lnTo>
                <a:lnTo>
                  <a:pt x="0" y="67902"/>
                </a:lnTo>
                <a:lnTo>
                  <a:pt x="285750" y="67902"/>
                </a:lnTo>
                <a:lnTo>
                  <a:pt x="285750" y="60615"/>
                </a:lnTo>
                <a:lnTo>
                  <a:pt x="285333" y="60615"/>
                </a:lnTo>
                <a:lnTo>
                  <a:pt x="285333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Прямоугольник 9"/>
          <p:cNvSpPr/>
          <p:nvPr/>
        </p:nvSpPr>
        <p:spPr>
          <a:xfrm>
            <a:off x="168233" y="286522"/>
            <a:ext cx="6096000" cy="67710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</a:rPr>
              <a:t> 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68233" y="1715282"/>
            <a:ext cx="57150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68233" y="143646"/>
            <a:ext cx="1171583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solidFill>
                  <a:srgbClr val="002060"/>
                </a:solidFill>
              </a:rPr>
              <a:t> На стене учебного заведения открыли мемориальную доску с его именем. Студенты, юнармейцы колледжа возлагают цветы к мемориалу и бережно чтят память нашего героя.</a:t>
            </a:r>
            <a:endParaRPr lang="ru-RU" sz="2200" dirty="0">
              <a:solidFill>
                <a:srgbClr val="00206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82547" y="0"/>
            <a:ext cx="11965028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7030A0"/>
                </a:solidFill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4" name="Picture 2" descr="C:\Users\79613\Desktop\gM247f1zNd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9671" y="1286654"/>
            <a:ext cx="5753100" cy="2571768"/>
          </a:xfrm>
          <a:prstGeom prst="rect">
            <a:avLst/>
          </a:prstGeom>
          <a:noFill/>
        </p:spPr>
      </p:pic>
      <p:pic>
        <p:nvPicPr>
          <p:cNvPr id="15" name="Picture 3" descr="C:\Users\79613\Desktop\_nBAFp9-iH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69025" y="1286654"/>
            <a:ext cx="5753100" cy="2571768"/>
          </a:xfrm>
          <a:prstGeom prst="rect">
            <a:avLst/>
          </a:prstGeom>
          <a:noFill/>
        </p:spPr>
      </p:pic>
      <p:pic>
        <p:nvPicPr>
          <p:cNvPr id="16" name="Picture 4" descr="C:\Users\79613\Desktop\EqZTL_FRHy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8233" y="4072736"/>
            <a:ext cx="5753100" cy="2643976"/>
          </a:xfrm>
          <a:prstGeom prst="rect">
            <a:avLst/>
          </a:prstGeom>
          <a:noFill/>
        </p:spPr>
      </p:pic>
      <p:pic>
        <p:nvPicPr>
          <p:cNvPr id="17" name="Picture 5" descr="C:\Users\79613\Desktop\EYPhI34s-fM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11901" y="4072736"/>
            <a:ext cx="5753100" cy="2680547"/>
          </a:xfrm>
          <a:prstGeom prst="rect">
            <a:avLst/>
          </a:prstGeom>
          <a:noFill/>
        </p:spPr>
      </p:pic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Прямоугольник 1"/>
          <p:cNvSpPr>
            <a:spLocks noChangeArrowheads="1"/>
          </p:cNvSpPr>
          <p:nvPr/>
        </p:nvSpPr>
        <p:spPr bwMode="auto">
          <a:xfrm>
            <a:off x="7938" y="1412875"/>
            <a:ext cx="121872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000" b="1">
              <a:solidFill>
                <a:srgbClr val="00B050"/>
              </a:solidFill>
              <a:latin typeface="Arial" charset="0"/>
            </a:endParaRPr>
          </a:p>
        </p:txBody>
      </p:sp>
      <p:sp>
        <p:nvSpPr>
          <p:cNvPr id="18434" name="Прямоугольник 2"/>
          <p:cNvSpPr>
            <a:spLocks noChangeArrowheads="1"/>
          </p:cNvSpPr>
          <p:nvPr/>
        </p:nvSpPr>
        <p:spPr bwMode="auto">
          <a:xfrm>
            <a:off x="1057275" y="477838"/>
            <a:ext cx="109855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 </a:t>
            </a:r>
            <a:endParaRPr lang="ru-RU" sz="3200" dirty="0">
              <a:solidFill>
                <a:srgbClr val="FF0000"/>
              </a:solidFill>
            </a:endParaRPr>
          </a:p>
          <a:p>
            <a:pPr algn="ctr"/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</a:rPr>
              <a:t> </a:t>
            </a:r>
          </a:p>
          <a:p>
            <a:pPr algn="ctr"/>
            <a:endParaRPr lang="ru-RU" sz="2000" dirty="0">
              <a:solidFill>
                <a:srgbClr val="002060"/>
              </a:solidFill>
              <a:latin typeface="Times New Roman" pitchFamily="18" charset="0"/>
            </a:endParaRPr>
          </a:p>
          <a:p>
            <a:pPr algn="ctr"/>
            <a:endParaRPr lang="ru-RU" sz="2000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82614" y="1786720"/>
            <a:ext cx="106442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Google Shape;1295;p52"/>
          <p:cNvSpPr/>
          <p:nvPr/>
        </p:nvSpPr>
        <p:spPr>
          <a:xfrm>
            <a:off x="0" y="4929992"/>
            <a:ext cx="12195175" cy="1929596"/>
          </a:xfrm>
          <a:custGeom>
            <a:avLst/>
            <a:gdLst/>
            <a:ahLst/>
            <a:cxnLst/>
            <a:rect l="l" t="t" r="r" b="b"/>
            <a:pathLst>
              <a:path w="285750" h="67903" extrusionOk="0">
                <a:moveTo>
                  <a:pt x="275415" y="1"/>
                </a:moveTo>
                <a:lnTo>
                  <a:pt x="254675" y="23456"/>
                </a:lnTo>
                <a:lnTo>
                  <a:pt x="254675" y="32386"/>
                </a:lnTo>
                <a:lnTo>
                  <a:pt x="237661" y="32386"/>
                </a:lnTo>
                <a:lnTo>
                  <a:pt x="235125" y="40542"/>
                </a:lnTo>
                <a:lnTo>
                  <a:pt x="213943" y="40542"/>
                </a:lnTo>
                <a:lnTo>
                  <a:pt x="227695" y="24909"/>
                </a:lnTo>
                <a:lnTo>
                  <a:pt x="218980" y="22837"/>
                </a:lnTo>
                <a:lnTo>
                  <a:pt x="202406" y="40542"/>
                </a:lnTo>
                <a:lnTo>
                  <a:pt x="189726" y="40542"/>
                </a:lnTo>
                <a:lnTo>
                  <a:pt x="184749" y="20765"/>
                </a:lnTo>
                <a:lnTo>
                  <a:pt x="169426" y="20646"/>
                </a:lnTo>
                <a:lnTo>
                  <a:pt x="164830" y="38017"/>
                </a:lnTo>
                <a:lnTo>
                  <a:pt x="162342" y="28683"/>
                </a:lnTo>
                <a:lnTo>
                  <a:pt x="140529" y="26814"/>
                </a:lnTo>
                <a:lnTo>
                  <a:pt x="129754" y="38017"/>
                </a:lnTo>
                <a:lnTo>
                  <a:pt x="94774" y="34755"/>
                </a:lnTo>
                <a:lnTo>
                  <a:pt x="86011" y="18920"/>
                </a:lnTo>
                <a:lnTo>
                  <a:pt x="66199" y="16574"/>
                </a:lnTo>
                <a:lnTo>
                  <a:pt x="57162" y="28683"/>
                </a:lnTo>
                <a:lnTo>
                  <a:pt x="36624" y="28683"/>
                </a:lnTo>
                <a:lnTo>
                  <a:pt x="36624" y="12217"/>
                </a:lnTo>
                <a:lnTo>
                  <a:pt x="0" y="179"/>
                </a:lnTo>
                <a:lnTo>
                  <a:pt x="0" y="46554"/>
                </a:lnTo>
                <a:lnTo>
                  <a:pt x="0" y="67902"/>
                </a:lnTo>
                <a:lnTo>
                  <a:pt x="285750" y="67902"/>
                </a:lnTo>
                <a:lnTo>
                  <a:pt x="285750" y="60615"/>
                </a:lnTo>
                <a:lnTo>
                  <a:pt x="285333" y="60615"/>
                </a:lnTo>
                <a:lnTo>
                  <a:pt x="285333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11109" y="429398"/>
            <a:ext cx="10741057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преддверии Дня Героев Отечества 9 декабря 2023г.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юнармейцы почтили память и возложили цветы нашему выпускнику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Сайфуллину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Винеру, героически погибшему во время выполнения спецоперации.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C:\Users\79613\Desktop\Герои СВО на презентацию\W3grcESLbq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3985" y="2715414"/>
            <a:ext cx="5753100" cy="3214710"/>
          </a:xfrm>
          <a:prstGeom prst="rect">
            <a:avLst/>
          </a:prstGeom>
          <a:noFill/>
        </p:spPr>
      </p:pic>
      <p:pic>
        <p:nvPicPr>
          <p:cNvPr id="8" name="Picture 3" descr="C:\Users\79613\Desktop\Герои СВО на презентацию\eFOqbxuyaX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2075" y="2715414"/>
            <a:ext cx="5753100" cy="3144042"/>
          </a:xfrm>
          <a:prstGeom prst="rect">
            <a:avLst/>
          </a:prstGeom>
          <a:noFill/>
        </p:spPr>
      </p:pic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Прямоугольник 1"/>
          <p:cNvSpPr>
            <a:spLocks noChangeArrowheads="1"/>
          </p:cNvSpPr>
          <p:nvPr/>
        </p:nvSpPr>
        <p:spPr bwMode="auto">
          <a:xfrm>
            <a:off x="7938" y="1412875"/>
            <a:ext cx="121872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000" b="1">
              <a:solidFill>
                <a:srgbClr val="00B050"/>
              </a:solidFill>
              <a:latin typeface="Arial" charset="0"/>
            </a:endParaRPr>
          </a:p>
        </p:txBody>
      </p:sp>
      <p:sp>
        <p:nvSpPr>
          <p:cNvPr id="18434" name="Прямоугольник 2"/>
          <p:cNvSpPr>
            <a:spLocks noChangeArrowheads="1"/>
          </p:cNvSpPr>
          <p:nvPr/>
        </p:nvSpPr>
        <p:spPr bwMode="auto">
          <a:xfrm>
            <a:off x="1057275" y="477838"/>
            <a:ext cx="109855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 </a:t>
            </a:r>
            <a:endParaRPr lang="ru-RU" sz="3200" dirty="0">
              <a:solidFill>
                <a:srgbClr val="FF0000"/>
              </a:solidFill>
            </a:endParaRPr>
          </a:p>
          <a:p>
            <a:pPr algn="ctr"/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</a:rPr>
              <a:t> </a:t>
            </a:r>
          </a:p>
          <a:p>
            <a:pPr algn="ctr"/>
            <a:endParaRPr lang="ru-RU" sz="2000" dirty="0">
              <a:solidFill>
                <a:srgbClr val="002060"/>
              </a:solidFill>
              <a:latin typeface="Times New Roman" pitchFamily="18" charset="0"/>
            </a:endParaRPr>
          </a:p>
          <a:p>
            <a:pPr algn="ctr"/>
            <a:endParaRPr lang="ru-RU" sz="2000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82614" y="1786720"/>
            <a:ext cx="106442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Google Shape;1295;p52"/>
          <p:cNvSpPr/>
          <p:nvPr/>
        </p:nvSpPr>
        <p:spPr>
          <a:xfrm>
            <a:off x="0" y="4929992"/>
            <a:ext cx="12195175" cy="1929596"/>
          </a:xfrm>
          <a:custGeom>
            <a:avLst/>
            <a:gdLst/>
            <a:ahLst/>
            <a:cxnLst/>
            <a:rect l="l" t="t" r="r" b="b"/>
            <a:pathLst>
              <a:path w="285750" h="67903" extrusionOk="0">
                <a:moveTo>
                  <a:pt x="275415" y="1"/>
                </a:moveTo>
                <a:lnTo>
                  <a:pt x="254675" y="23456"/>
                </a:lnTo>
                <a:lnTo>
                  <a:pt x="254675" y="32386"/>
                </a:lnTo>
                <a:lnTo>
                  <a:pt x="237661" y="32386"/>
                </a:lnTo>
                <a:lnTo>
                  <a:pt x="235125" y="40542"/>
                </a:lnTo>
                <a:lnTo>
                  <a:pt x="213943" y="40542"/>
                </a:lnTo>
                <a:lnTo>
                  <a:pt x="227695" y="24909"/>
                </a:lnTo>
                <a:lnTo>
                  <a:pt x="218980" y="22837"/>
                </a:lnTo>
                <a:lnTo>
                  <a:pt x="202406" y="40542"/>
                </a:lnTo>
                <a:lnTo>
                  <a:pt x="189726" y="40542"/>
                </a:lnTo>
                <a:lnTo>
                  <a:pt x="184749" y="20765"/>
                </a:lnTo>
                <a:lnTo>
                  <a:pt x="169426" y="20646"/>
                </a:lnTo>
                <a:lnTo>
                  <a:pt x="164830" y="38017"/>
                </a:lnTo>
                <a:lnTo>
                  <a:pt x="162342" y="28683"/>
                </a:lnTo>
                <a:lnTo>
                  <a:pt x="140529" y="26814"/>
                </a:lnTo>
                <a:lnTo>
                  <a:pt x="129754" y="38017"/>
                </a:lnTo>
                <a:lnTo>
                  <a:pt x="94774" y="34755"/>
                </a:lnTo>
                <a:lnTo>
                  <a:pt x="86011" y="18920"/>
                </a:lnTo>
                <a:lnTo>
                  <a:pt x="66199" y="16574"/>
                </a:lnTo>
                <a:lnTo>
                  <a:pt x="57162" y="28683"/>
                </a:lnTo>
                <a:lnTo>
                  <a:pt x="36624" y="28683"/>
                </a:lnTo>
                <a:lnTo>
                  <a:pt x="36624" y="12217"/>
                </a:lnTo>
                <a:lnTo>
                  <a:pt x="0" y="179"/>
                </a:lnTo>
                <a:lnTo>
                  <a:pt x="0" y="46554"/>
                </a:lnTo>
                <a:lnTo>
                  <a:pt x="0" y="67902"/>
                </a:lnTo>
                <a:lnTo>
                  <a:pt x="285750" y="67902"/>
                </a:lnTo>
                <a:lnTo>
                  <a:pt x="285750" y="60615"/>
                </a:lnTo>
                <a:lnTo>
                  <a:pt x="285333" y="60615"/>
                </a:lnTo>
                <a:lnTo>
                  <a:pt x="285333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Прямоугольник 9"/>
          <p:cNvSpPr/>
          <p:nvPr/>
        </p:nvSpPr>
        <p:spPr>
          <a:xfrm>
            <a:off x="168233" y="286522"/>
            <a:ext cx="6096000" cy="67710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68233" y="1500968"/>
            <a:ext cx="11858708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b="1" dirty="0" smtClean="0">
                <a:solidFill>
                  <a:srgbClr val="FF0000"/>
                </a:solidFill>
              </a:rPr>
              <a:t>Ежегодно, в день рождения героя </a:t>
            </a:r>
            <a:r>
              <a:rPr lang="ru-RU" sz="2100" b="1" dirty="0" err="1" smtClean="0">
                <a:solidFill>
                  <a:srgbClr val="FF0000"/>
                </a:solidFill>
              </a:rPr>
              <a:t>возлогаются</a:t>
            </a:r>
            <a:r>
              <a:rPr lang="ru-RU" sz="2100" b="1" dirty="0" smtClean="0">
                <a:solidFill>
                  <a:srgbClr val="FF0000"/>
                </a:solidFill>
              </a:rPr>
              <a:t> цветы к памятной доске.</a:t>
            </a:r>
            <a:endParaRPr lang="ru-RU" sz="2100" b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93657" y="0"/>
            <a:ext cx="1150151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br>
              <a:rPr lang="ru-RU" dirty="0" smtClean="0"/>
            </a:br>
            <a:r>
              <a:rPr lang="ru-RU" sz="2200" dirty="0" smtClean="0">
                <a:solidFill>
                  <a:srgbClr val="002060"/>
                </a:solidFill>
              </a:rPr>
              <a:t>Жизнь и служба Винера </a:t>
            </a:r>
            <a:r>
              <a:rPr lang="ru-RU" sz="2200" dirty="0" err="1" smtClean="0">
                <a:solidFill>
                  <a:srgbClr val="002060"/>
                </a:solidFill>
              </a:rPr>
              <a:t>Сайфуллина</a:t>
            </a:r>
            <a:r>
              <a:rPr lang="ru-RU" sz="2200" dirty="0" smtClean="0">
                <a:solidFill>
                  <a:srgbClr val="002060"/>
                </a:solidFill>
              </a:rPr>
              <a:t>- пример доблести и мужества, истинного патриотизма, на котором будут воспитываться </a:t>
            </a:r>
          </a:p>
          <a:p>
            <a:pPr algn="ctr"/>
            <a:r>
              <a:rPr lang="ru-RU" sz="2200" dirty="0" smtClean="0">
                <a:solidFill>
                  <a:srgbClr val="002060"/>
                </a:solidFill>
              </a:rPr>
              <a:t>новое поколение защитников Отечества.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82547" y="0"/>
            <a:ext cx="11965028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7030A0"/>
                </a:solidFill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4" name="Рисунок 13" descr="https://sun95-2.userapi.com/impg/IyfEOFS1eBOh_J5uyfe2cVO5B1rYSMfE9l87Kw/Wm1n-d0udYI.jpg?size=600x337&amp;quality=96&amp;sign=b2ff77b4072049f98dfb7887bf9d8f94&amp;c_uniq_tag=INbrMKLysEuC5bsgcaY2T3VZkMTVlD-lNVw-Fd3sTUg&amp;type=album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1109" y="2001034"/>
            <a:ext cx="5713730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" descr="C:\Users\79613\Desktop\Герои СВО на презентацию\U61Ew6kUi0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11901" y="2001034"/>
            <a:ext cx="5753100" cy="4410079"/>
          </a:xfrm>
          <a:prstGeom prst="rect">
            <a:avLst/>
          </a:prstGeom>
          <a:noFill/>
        </p:spPr>
      </p:pic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Прямоугольник 1"/>
          <p:cNvSpPr>
            <a:spLocks noChangeArrowheads="1"/>
          </p:cNvSpPr>
          <p:nvPr/>
        </p:nvSpPr>
        <p:spPr bwMode="auto">
          <a:xfrm>
            <a:off x="7938" y="1412875"/>
            <a:ext cx="121872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000" b="1">
              <a:solidFill>
                <a:srgbClr val="00B050"/>
              </a:solidFill>
              <a:latin typeface="Arial" charset="0"/>
            </a:endParaRPr>
          </a:p>
        </p:txBody>
      </p:sp>
      <p:sp>
        <p:nvSpPr>
          <p:cNvPr id="18434" name="Прямоугольник 2"/>
          <p:cNvSpPr>
            <a:spLocks noChangeArrowheads="1"/>
          </p:cNvSpPr>
          <p:nvPr/>
        </p:nvSpPr>
        <p:spPr bwMode="auto">
          <a:xfrm>
            <a:off x="6383339" y="357960"/>
            <a:ext cx="5286412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 smtClean="0">
                <a:solidFill>
                  <a:srgbClr val="C00000"/>
                </a:solidFill>
              </a:rPr>
              <a:t>Молодое поколение </a:t>
            </a:r>
            <a:r>
              <a:rPr lang="ru-RU" sz="2200" dirty="0" err="1" smtClean="0">
                <a:solidFill>
                  <a:srgbClr val="C00000"/>
                </a:solidFill>
              </a:rPr>
              <a:t>кигинцев</a:t>
            </a:r>
            <a:r>
              <a:rPr lang="ru-RU" sz="2200" dirty="0" smtClean="0">
                <a:solidFill>
                  <a:srgbClr val="C00000"/>
                </a:solidFill>
              </a:rPr>
              <a:t>, наши студенты будут воспитываться на его примере Мужества и Героизма, преданности и верности Родине.</a:t>
            </a:r>
            <a:endParaRPr lang="ru-RU" sz="2200" dirty="0">
              <a:solidFill>
                <a:srgbClr val="C00000"/>
              </a:solidFill>
              <a:latin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82614" y="1786720"/>
            <a:ext cx="106442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Google Shape;1295;p52"/>
          <p:cNvSpPr/>
          <p:nvPr/>
        </p:nvSpPr>
        <p:spPr>
          <a:xfrm>
            <a:off x="0" y="4929992"/>
            <a:ext cx="12195175" cy="1929596"/>
          </a:xfrm>
          <a:custGeom>
            <a:avLst/>
            <a:gdLst/>
            <a:ahLst/>
            <a:cxnLst/>
            <a:rect l="l" t="t" r="r" b="b"/>
            <a:pathLst>
              <a:path w="285750" h="67903" extrusionOk="0">
                <a:moveTo>
                  <a:pt x="275415" y="1"/>
                </a:moveTo>
                <a:lnTo>
                  <a:pt x="254675" y="23456"/>
                </a:lnTo>
                <a:lnTo>
                  <a:pt x="254675" y="32386"/>
                </a:lnTo>
                <a:lnTo>
                  <a:pt x="237661" y="32386"/>
                </a:lnTo>
                <a:lnTo>
                  <a:pt x="235125" y="40542"/>
                </a:lnTo>
                <a:lnTo>
                  <a:pt x="213943" y="40542"/>
                </a:lnTo>
                <a:lnTo>
                  <a:pt x="227695" y="24909"/>
                </a:lnTo>
                <a:lnTo>
                  <a:pt x="218980" y="22837"/>
                </a:lnTo>
                <a:lnTo>
                  <a:pt x="202406" y="40542"/>
                </a:lnTo>
                <a:lnTo>
                  <a:pt x="189726" y="40542"/>
                </a:lnTo>
                <a:lnTo>
                  <a:pt x="184749" y="20765"/>
                </a:lnTo>
                <a:lnTo>
                  <a:pt x="169426" y="20646"/>
                </a:lnTo>
                <a:lnTo>
                  <a:pt x="164830" y="38017"/>
                </a:lnTo>
                <a:lnTo>
                  <a:pt x="162342" y="28683"/>
                </a:lnTo>
                <a:lnTo>
                  <a:pt x="140529" y="26814"/>
                </a:lnTo>
                <a:lnTo>
                  <a:pt x="129754" y="38017"/>
                </a:lnTo>
                <a:lnTo>
                  <a:pt x="94774" y="34755"/>
                </a:lnTo>
                <a:lnTo>
                  <a:pt x="86011" y="18920"/>
                </a:lnTo>
                <a:lnTo>
                  <a:pt x="66199" y="16574"/>
                </a:lnTo>
                <a:lnTo>
                  <a:pt x="57162" y="28683"/>
                </a:lnTo>
                <a:lnTo>
                  <a:pt x="36624" y="28683"/>
                </a:lnTo>
                <a:lnTo>
                  <a:pt x="36624" y="12217"/>
                </a:lnTo>
                <a:lnTo>
                  <a:pt x="0" y="179"/>
                </a:lnTo>
                <a:lnTo>
                  <a:pt x="0" y="46554"/>
                </a:lnTo>
                <a:lnTo>
                  <a:pt x="0" y="67902"/>
                </a:lnTo>
                <a:lnTo>
                  <a:pt x="285750" y="67902"/>
                </a:lnTo>
                <a:lnTo>
                  <a:pt x="285750" y="60615"/>
                </a:lnTo>
                <a:lnTo>
                  <a:pt x="285333" y="60615"/>
                </a:lnTo>
                <a:lnTo>
                  <a:pt x="285333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Прямоугольник 9"/>
          <p:cNvSpPr/>
          <p:nvPr/>
        </p:nvSpPr>
        <p:spPr>
          <a:xfrm>
            <a:off x="168233" y="286522"/>
            <a:ext cx="6096000" cy="67710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</a:rPr>
              <a:t> 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68233" y="1715282"/>
            <a:ext cx="57150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82547" y="0"/>
            <a:ext cx="115015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br>
              <a:rPr lang="ru-RU" dirty="0" smtClean="0"/>
            </a:br>
            <a:r>
              <a:rPr lang="ru-RU" sz="3600" dirty="0" smtClean="0">
                <a:solidFill>
                  <a:srgbClr val="002060"/>
                </a:solidFill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.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82547" y="0"/>
            <a:ext cx="11965028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7030A0"/>
                </a:solidFill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4" name="Picture 2" descr="C:\Users\79613\Desktop\Герои СВО на презентацию\1R4B2YKFbi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9671" y="500836"/>
            <a:ext cx="6110290" cy="6215106"/>
          </a:xfrm>
          <a:prstGeom prst="rect">
            <a:avLst/>
          </a:prstGeom>
          <a:noFill/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597653" y="2286786"/>
            <a:ext cx="5286412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 итогам Всероссийского конкурса творческих работ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Памяти героев верны!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Хатамова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Аделя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Руслановна обучающаяся 3 группы 1 курс получила сертификат участника Всероссийского конкурса. Работа Адели была посвящена 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Сайфуллину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Винеру 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Идрисовичу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выпускнику филиала и героически погибшему в бою на СВО.  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Прямоугольник 1"/>
          <p:cNvSpPr>
            <a:spLocks noChangeArrowheads="1"/>
          </p:cNvSpPr>
          <p:nvPr/>
        </p:nvSpPr>
        <p:spPr bwMode="auto">
          <a:xfrm>
            <a:off x="6097587" y="1572406"/>
            <a:ext cx="5811836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Хатамова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Аделя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Руслановна обучающаяся 3 группы 1 курс приняла участие в о  Всероссийском конкурсе </a:t>
            </a:r>
            <a:r>
              <a:rPr lang="ru-RU" dirty="0" smtClean="0">
                <a:solidFill>
                  <a:srgbClr val="002060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Расскажи о Герое</a:t>
            </a:r>
            <a:r>
              <a:rPr lang="ru-RU" dirty="0" smtClean="0">
                <a:solidFill>
                  <a:srgbClr val="002060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и награждена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почетной грамотой.  </a:t>
            </a:r>
            <a:endParaRPr lang="ru-RU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434" name="Прямоугольник 2"/>
          <p:cNvSpPr>
            <a:spLocks noChangeArrowheads="1"/>
          </p:cNvSpPr>
          <p:nvPr/>
        </p:nvSpPr>
        <p:spPr bwMode="auto">
          <a:xfrm>
            <a:off x="1057275" y="477838"/>
            <a:ext cx="109855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 </a:t>
            </a:r>
            <a:endParaRPr lang="ru-RU" sz="3200" dirty="0">
              <a:solidFill>
                <a:srgbClr val="FF0000"/>
              </a:solidFill>
            </a:endParaRPr>
          </a:p>
          <a:p>
            <a:pPr algn="ctr"/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</a:rPr>
              <a:t> </a:t>
            </a:r>
          </a:p>
          <a:p>
            <a:pPr algn="ctr"/>
            <a:endParaRPr lang="ru-RU" sz="2000" dirty="0">
              <a:solidFill>
                <a:srgbClr val="002060"/>
              </a:solidFill>
              <a:latin typeface="Times New Roman" pitchFamily="18" charset="0"/>
            </a:endParaRPr>
          </a:p>
          <a:p>
            <a:pPr algn="ctr"/>
            <a:endParaRPr lang="ru-RU" sz="2000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82614" y="1786720"/>
            <a:ext cx="106442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Google Shape;1295;p52"/>
          <p:cNvSpPr/>
          <p:nvPr/>
        </p:nvSpPr>
        <p:spPr>
          <a:xfrm>
            <a:off x="0" y="4929992"/>
            <a:ext cx="12195175" cy="1929596"/>
          </a:xfrm>
          <a:custGeom>
            <a:avLst/>
            <a:gdLst/>
            <a:ahLst/>
            <a:cxnLst/>
            <a:rect l="l" t="t" r="r" b="b"/>
            <a:pathLst>
              <a:path w="285750" h="67903" extrusionOk="0">
                <a:moveTo>
                  <a:pt x="275415" y="1"/>
                </a:moveTo>
                <a:lnTo>
                  <a:pt x="254675" y="23456"/>
                </a:lnTo>
                <a:lnTo>
                  <a:pt x="254675" y="32386"/>
                </a:lnTo>
                <a:lnTo>
                  <a:pt x="237661" y="32386"/>
                </a:lnTo>
                <a:lnTo>
                  <a:pt x="235125" y="40542"/>
                </a:lnTo>
                <a:lnTo>
                  <a:pt x="213943" y="40542"/>
                </a:lnTo>
                <a:lnTo>
                  <a:pt x="227695" y="24909"/>
                </a:lnTo>
                <a:lnTo>
                  <a:pt x="218980" y="22837"/>
                </a:lnTo>
                <a:lnTo>
                  <a:pt x="202406" y="40542"/>
                </a:lnTo>
                <a:lnTo>
                  <a:pt x="189726" y="40542"/>
                </a:lnTo>
                <a:lnTo>
                  <a:pt x="184749" y="20765"/>
                </a:lnTo>
                <a:lnTo>
                  <a:pt x="169426" y="20646"/>
                </a:lnTo>
                <a:lnTo>
                  <a:pt x="164830" y="38017"/>
                </a:lnTo>
                <a:lnTo>
                  <a:pt x="162342" y="28683"/>
                </a:lnTo>
                <a:lnTo>
                  <a:pt x="140529" y="26814"/>
                </a:lnTo>
                <a:lnTo>
                  <a:pt x="129754" y="38017"/>
                </a:lnTo>
                <a:lnTo>
                  <a:pt x="94774" y="34755"/>
                </a:lnTo>
                <a:lnTo>
                  <a:pt x="86011" y="18920"/>
                </a:lnTo>
                <a:lnTo>
                  <a:pt x="66199" y="16574"/>
                </a:lnTo>
                <a:lnTo>
                  <a:pt x="57162" y="28683"/>
                </a:lnTo>
                <a:lnTo>
                  <a:pt x="36624" y="28683"/>
                </a:lnTo>
                <a:lnTo>
                  <a:pt x="36624" y="12217"/>
                </a:lnTo>
                <a:lnTo>
                  <a:pt x="0" y="179"/>
                </a:lnTo>
                <a:lnTo>
                  <a:pt x="0" y="46554"/>
                </a:lnTo>
                <a:lnTo>
                  <a:pt x="0" y="67902"/>
                </a:lnTo>
                <a:lnTo>
                  <a:pt x="285750" y="67902"/>
                </a:lnTo>
                <a:lnTo>
                  <a:pt x="285750" y="60615"/>
                </a:lnTo>
                <a:lnTo>
                  <a:pt x="285333" y="60615"/>
                </a:lnTo>
                <a:lnTo>
                  <a:pt x="285333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11109" y="429398"/>
            <a:ext cx="1074105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286522"/>
            <a:ext cx="6096000" cy="449353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200" dirty="0" smtClean="0">
                <a:solidFill>
                  <a:srgbClr val="C00000"/>
                </a:solidFill>
              </a:rPr>
              <a:t>Мы часто слышим яростные споры</a:t>
            </a:r>
            <a:br>
              <a:rPr lang="ru-RU" sz="2200" dirty="0" smtClean="0">
                <a:solidFill>
                  <a:srgbClr val="C00000"/>
                </a:solidFill>
              </a:rPr>
            </a:br>
            <a:r>
              <a:rPr lang="ru-RU" sz="2200" dirty="0" smtClean="0">
                <a:solidFill>
                  <a:srgbClr val="C00000"/>
                </a:solidFill>
              </a:rPr>
              <a:t>Что с молодежью нам не повезло.</a:t>
            </a:r>
            <a:br>
              <a:rPr lang="ru-RU" sz="2200" dirty="0" smtClean="0">
                <a:solidFill>
                  <a:srgbClr val="C00000"/>
                </a:solidFill>
              </a:rPr>
            </a:br>
            <a:r>
              <a:rPr lang="ru-RU" sz="2200" dirty="0" smtClean="0">
                <a:solidFill>
                  <a:srgbClr val="C00000"/>
                </a:solidFill>
              </a:rPr>
              <a:t>Что не родятся на Земле герои</a:t>
            </a:r>
            <a:br>
              <a:rPr lang="ru-RU" sz="2200" dirty="0" smtClean="0">
                <a:solidFill>
                  <a:srgbClr val="C00000"/>
                </a:solidFill>
              </a:rPr>
            </a:br>
            <a:r>
              <a:rPr lang="ru-RU" sz="2200" dirty="0" smtClean="0">
                <a:solidFill>
                  <a:srgbClr val="C00000"/>
                </a:solidFill>
              </a:rPr>
              <a:t>Что время подвигов прошло.</a:t>
            </a:r>
            <a:br>
              <a:rPr lang="ru-RU" sz="2200" dirty="0" smtClean="0">
                <a:solidFill>
                  <a:srgbClr val="C00000"/>
                </a:solidFill>
              </a:rPr>
            </a:br>
            <a:r>
              <a:rPr lang="ru-RU" sz="2200" dirty="0" smtClean="0">
                <a:solidFill>
                  <a:srgbClr val="C00000"/>
                </a:solidFill>
              </a:rPr>
              <a:t>Простой мальчишка, скромный и спокойный</a:t>
            </a:r>
            <a:br>
              <a:rPr lang="ru-RU" sz="2200" dirty="0" smtClean="0">
                <a:solidFill>
                  <a:srgbClr val="C00000"/>
                </a:solidFill>
              </a:rPr>
            </a:br>
            <a:r>
              <a:rPr lang="ru-RU" sz="2200" dirty="0" smtClean="0">
                <a:solidFill>
                  <a:srgbClr val="C00000"/>
                </a:solidFill>
              </a:rPr>
              <a:t>Встал на защиту мирной тишины.</a:t>
            </a:r>
            <a:br>
              <a:rPr lang="ru-RU" sz="2200" dirty="0" smtClean="0">
                <a:solidFill>
                  <a:srgbClr val="C00000"/>
                </a:solidFill>
              </a:rPr>
            </a:br>
            <a:r>
              <a:rPr lang="ru-RU" sz="2200" dirty="0" smtClean="0">
                <a:solidFill>
                  <a:srgbClr val="C00000"/>
                </a:solidFill>
              </a:rPr>
              <a:t>Защита Родины- есть долг священный</a:t>
            </a:r>
            <a:br>
              <a:rPr lang="ru-RU" sz="2200" dirty="0" smtClean="0">
                <a:solidFill>
                  <a:srgbClr val="C00000"/>
                </a:solidFill>
              </a:rPr>
            </a:br>
            <a:r>
              <a:rPr lang="ru-RU" sz="2200" dirty="0" smtClean="0">
                <a:solidFill>
                  <a:srgbClr val="C00000"/>
                </a:solidFill>
              </a:rPr>
              <a:t>Мысль благородна и проста.</a:t>
            </a:r>
            <a:br>
              <a:rPr lang="ru-RU" sz="2200" dirty="0" smtClean="0">
                <a:solidFill>
                  <a:srgbClr val="C00000"/>
                </a:solidFill>
              </a:rPr>
            </a:br>
            <a:r>
              <a:rPr lang="ru-RU" sz="2200" dirty="0" smtClean="0">
                <a:solidFill>
                  <a:srgbClr val="C00000"/>
                </a:solidFill>
              </a:rPr>
              <a:t>Так воевал, погиб и стал героем,</a:t>
            </a:r>
            <a:br>
              <a:rPr lang="ru-RU" sz="2200" dirty="0" smtClean="0">
                <a:solidFill>
                  <a:srgbClr val="C00000"/>
                </a:solidFill>
              </a:rPr>
            </a:br>
            <a:r>
              <a:rPr lang="ru-RU" sz="2200" dirty="0" smtClean="0">
                <a:solidFill>
                  <a:srgbClr val="C00000"/>
                </a:solidFill>
              </a:rPr>
              <a:t>Винер </a:t>
            </a:r>
            <a:r>
              <a:rPr lang="ru-RU" sz="2200" dirty="0" err="1" smtClean="0">
                <a:solidFill>
                  <a:srgbClr val="C00000"/>
                </a:solidFill>
              </a:rPr>
              <a:t>Сайфуллин</a:t>
            </a:r>
            <a:r>
              <a:rPr lang="ru-RU" sz="2200" dirty="0" smtClean="0">
                <a:solidFill>
                  <a:srgbClr val="C00000"/>
                </a:solidFill>
              </a:rPr>
              <a:t>, сын земли родной.</a:t>
            </a:r>
            <a:br>
              <a:rPr lang="ru-RU" sz="2200" dirty="0" smtClean="0">
                <a:solidFill>
                  <a:srgbClr val="C00000"/>
                </a:solidFill>
              </a:rPr>
            </a:br>
            <a:r>
              <a:rPr lang="ru-RU" sz="2200" dirty="0" smtClean="0">
                <a:solidFill>
                  <a:srgbClr val="C00000"/>
                </a:solidFill>
              </a:rPr>
              <a:t>Честь отдают ему юнармейцы строем,</a:t>
            </a:r>
            <a:br>
              <a:rPr lang="ru-RU" sz="2200" dirty="0" smtClean="0">
                <a:solidFill>
                  <a:srgbClr val="C00000"/>
                </a:solidFill>
              </a:rPr>
            </a:br>
            <a:r>
              <a:rPr lang="ru-RU" sz="2200" dirty="0" smtClean="0">
                <a:solidFill>
                  <a:srgbClr val="C00000"/>
                </a:solidFill>
              </a:rPr>
              <a:t>За жизнь, за солнце, мир над головой.</a:t>
            </a:r>
            <a:endParaRPr lang="ru-RU" sz="2200" dirty="0">
              <a:solidFill>
                <a:srgbClr val="C00000"/>
              </a:solidFill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6A64A422-9F9B-4DE9-B11A-7F9C2FBFB8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621" y="4787116"/>
            <a:ext cx="2286016" cy="191544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2" name="Picture 2" descr="C:\Users\79613\Desktop\Герои СВО на презентацию\DmrcpexhS9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69025" y="2858290"/>
            <a:ext cx="5857916" cy="3857652"/>
          </a:xfrm>
          <a:prstGeom prst="rect">
            <a:avLst/>
          </a:prstGeom>
          <a:noFill/>
        </p:spPr>
      </p:pic>
      <p:pic>
        <p:nvPicPr>
          <p:cNvPr id="13" name="Объект 4">
            <a:extLst>
              <a:ext uri="{FF2B5EF4-FFF2-40B4-BE49-F238E27FC236}">
                <a16:creationId xmlns="" xmlns:a16="http://schemas.microsoft.com/office/drawing/2014/main" id="{3543D3FD-52F2-4411-A980-7A8A7C22C4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3537" y="215084"/>
            <a:ext cx="1936491" cy="1610116"/>
          </a:xfrm>
          <a:prstGeom prst="rect">
            <a:avLst/>
          </a:prstGeom>
        </p:spPr>
      </p:pic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  <p:bldP spid="10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2615</TotalTime>
  <Words>659</Words>
  <Application>Microsoft Office PowerPoint</Application>
  <PresentationFormat>Произвольный</PresentationFormat>
  <Paragraphs>141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Пестрецов Андрей Анатольевич</dc:creator>
  <cp:lastModifiedBy>student</cp:lastModifiedBy>
  <cp:revision>340</cp:revision>
  <cp:lastPrinted>2020-10-21T11:59:21Z</cp:lastPrinted>
  <dcterms:created xsi:type="dcterms:W3CDTF">2020-09-18T12:06:36Z</dcterms:created>
  <dcterms:modified xsi:type="dcterms:W3CDTF">2024-04-24T09:20:38Z</dcterms:modified>
</cp:coreProperties>
</file>