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autoCompressPictures="0">
  <p:sldMasterIdLst>
    <p:sldMasterId id="2147483660" r:id="rId1"/>
  </p:sldMasterIdLst>
  <p:notesMasterIdLst>
    <p:notesMasterId r:id="rId117"/>
  </p:notesMasterIdLst>
  <p:sldIdLst>
    <p:sldId id="523" r:id="rId2"/>
    <p:sldId id="525" r:id="rId3"/>
    <p:sldId id="524" r:id="rId4"/>
    <p:sldId id="262" r:id="rId5"/>
    <p:sldId id="265" r:id="rId6"/>
    <p:sldId id="266" r:id="rId7"/>
    <p:sldId id="528" r:id="rId8"/>
    <p:sldId id="529" r:id="rId9"/>
    <p:sldId id="530" r:id="rId10"/>
    <p:sldId id="531" r:id="rId11"/>
    <p:sldId id="532" r:id="rId12"/>
    <p:sldId id="533" r:id="rId13"/>
    <p:sldId id="534" r:id="rId14"/>
    <p:sldId id="535" r:id="rId15"/>
    <p:sldId id="536" r:id="rId16"/>
    <p:sldId id="537" r:id="rId17"/>
    <p:sldId id="538" r:id="rId18"/>
    <p:sldId id="539" r:id="rId19"/>
    <p:sldId id="542" r:id="rId20"/>
    <p:sldId id="543" r:id="rId21"/>
    <p:sldId id="544" r:id="rId22"/>
    <p:sldId id="545" r:id="rId23"/>
    <p:sldId id="546" r:id="rId24"/>
    <p:sldId id="547" r:id="rId25"/>
    <p:sldId id="550" r:id="rId26"/>
    <p:sldId id="551" r:id="rId27"/>
    <p:sldId id="552" r:id="rId28"/>
    <p:sldId id="553" r:id="rId29"/>
    <p:sldId id="554" r:id="rId30"/>
    <p:sldId id="555" r:id="rId31"/>
    <p:sldId id="556" r:id="rId32"/>
    <p:sldId id="557" r:id="rId33"/>
    <p:sldId id="558" r:id="rId34"/>
    <p:sldId id="561" r:id="rId35"/>
    <p:sldId id="562" r:id="rId36"/>
    <p:sldId id="563" r:id="rId37"/>
    <p:sldId id="568" r:id="rId38"/>
    <p:sldId id="569" r:id="rId39"/>
    <p:sldId id="570" r:id="rId40"/>
    <p:sldId id="571" r:id="rId41"/>
    <p:sldId id="572" r:id="rId42"/>
    <p:sldId id="573" r:id="rId43"/>
    <p:sldId id="574" r:id="rId44"/>
    <p:sldId id="575" r:id="rId45"/>
    <p:sldId id="576" r:id="rId46"/>
    <p:sldId id="579" r:id="rId47"/>
    <p:sldId id="580" r:id="rId48"/>
    <p:sldId id="581" r:id="rId49"/>
    <p:sldId id="582" r:id="rId50"/>
    <p:sldId id="583" r:id="rId51"/>
    <p:sldId id="584" r:id="rId52"/>
    <p:sldId id="585" r:id="rId53"/>
    <p:sldId id="586" r:id="rId54"/>
    <p:sldId id="587" r:id="rId55"/>
    <p:sldId id="590" r:id="rId56"/>
    <p:sldId id="591" r:id="rId57"/>
    <p:sldId id="592" r:id="rId58"/>
    <p:sldId id="593" r:id="rId59"/>
    <p:sldId id="594" r:id="rId60"/>
    <p:sldId id="595" r:id="rId61"/>
    <p:sldId id="596" r:id="rId62"/>
    <p:sldId id="597" r:id="rId63"/>
    <p:sldId id="598" r:id="rId64"/>
    <p:sldId id="599" r:id="rId65"/>
    <p:sldId id="600" r:id="rId66"/>
    <p:sldId id="601" r:id="rId67"/>
    <p:sldId id="602" r:id="rId68"/>
    <p:sldId id="603" r:id="rId69"/>
    <p:sldId id="604" r:id="rId70"/>
    <p:sldId id="605" r:id="rId71"/>
    <p:sldId id="606" r:id="rId72"/>
    <p:sldId id="607" r:id="rId73"/>
    <p:sldId id="608" r:id="rId74"/>
    <p:sldId id="609" r:id="rId75"/>
    <p:sldId id="610" r:id="rId76"/>
    <p:sldId id="613" r:id="rId77"/>
    <p:sldId id="614" r:id="rId78"/>
    <p:sldId id="615" r:id="rId79"/>
    <p:sldId id="617" r:id="rId80"/>
    <p:sldId id="618" r:id="rId81"/>
    <p:sldId id="619" r:id="rId82"/>
    <p:sldId id="624" r:id="rId83"/>
    <p:sldId id="625" r:id="rId84"/>
    <p:sldId id="626" r:id="rId85"/>
    <p:sldId id="627" r:id="rId86"/>
    <p:sldId id="628" r:id="rId87"/>
    <p:sldId id="629" r:id="rId88"/>
    <p:sldId id="630" r:id="rId89"/>
    <p:sldId id="631" r:id="rId90"/>
    <p:sldId id="632" r:id="rId91"/>
    <p:sldId id="633" r:id="rId92"/>
    <p:sldId id="634" r:id="rId93"/>
    <p:sldId id="635" r:id="rId94"/>
    <p:sldId id="616" r:id="rId95"/>
    <p:sldId id="527" r:id="rId96"/>
    <p:sldId id="540" r:id="rId97"/>
    <p:sldId id="541" r:id="rId98"/>
    <p:sldId id="548" r:id="rId99"/>
    <p:sldId id="549" r:id="rId100"/>
    <p:sldId id="559" r:id="rId101"/>
    <p:sldId id="560" r:id="rId102"/>
    <p:sldId id="564" r:id="rId103"/>
    <p:sldId id="565" r:id="rId104"/>
    <p:sldId id="566" r:id="rId105"/>
    <p:sldId id="567" r:id="rId106"/>
    <p:sldId id="577" r:id="rId107"/>
    <p:sldId id="578" r:id="rId108"/>
    <p:sldId id="588" r:id="rId109"/>
    <p:sldId id="589" r:id="rId110"/>
    <p:sldId id="611" r:id="rId111"/>
    <p:sldId id="612" r:id="rId112"/>
    <p:sldId id="620" r:id="rId113"/>
    <p:sldId id="621" r:id="rId114"/>
    <p:sldId id="622" r:id="rId115"/>
    <p:sldId id="623" r:id="rId116"/>
  </p:sldIdLst>
  <p:sldSz cx="9144000" cy="5143500" type="screen16x9"/>
  <p:notesSz cx="6858000" cy="9144000"/>
  <p:embeddedFontLst>
    <p:embeddedFont>
      <p:font typeface="Roboto Light" panose="020B0604020202020204" charset="0"/>
      <p:regular r:id="rId118"/>
      <p:italic r:id="rId119"/>
    </p:embeddedFont>
    <p:embeddedFont>
      <p:font typeface="Roboto Slab" panose="020B0604020202020204" charset="0"/>
      <p:regular r:id="rId120"/>
      <p:bold r:id="rId121"/>
    </p:embeddedFont>
    <p:embeddedFont>
      <p:font typeface="Calibri" panose="020F0502020204030204" pitchFamily="34" charset="0"/>
      <p:regular r:id="rId122"/>
      <p:bold r:id="rId123"/>
      <p:italic r:id="rId124"/>
      <p:boldItalic r:id="rId125"/>
    </p:embeddedFont>
    <p:embeddedFont>
      <p:font typeface="Open Sans" panose="020B0604020202020204" charset="0"/>
      <p:regular r:id="rId126"/>
      <p:bold r:id="rId127"/>
      <p:italic r:id="rId128"/>
      <p:boldItalic r:id="rId129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pos="5534" userDrawn="1">
          <p15:clr>
            <a:srgbClr val="A4A3A4"/>
          </p15:clr>
        </p15:guide>
        <p15:guide id="4" orient="horz" pos="3003" userDrawn="1">
          <p15:clr>
            <a:srgbClr val="A4A3A4"/>
          </p15:clr>
        </p15:guide>
        <p15:guide id="5" pos="2993" userDrawn="1">
          <p15:clr>
            <a:srgbClr val="A4A3A4"/>
          </p15:clr>
        </p15:guide>
        <p15:guide id="6" pos="2767" userDrawn="1">
          <p15:clr>
            <a:srgbClr val="A4A3A4"/>
          </p15:clr>
        </p15:guide>
        <p15:guide id="7" pos="1837" userDrawn="1">
          <p15:clr>
            <a:srgbClr val="A4A3A4"/>
          </p15:clr>
        </p15:guide>
        <p15:guide id="8" pos="3901" userDrawn="1">
          <p15:clr>
            <a:srgbClr val="A4A3A4"/>
          </p15:clr>
        </p15:guide>
        <p15:guide id="9" pos="2064" userDrawn="1">
          <p15:clr>
            <a:srgbClr val="A4A3A4"/>
          </p15:clr>
        </p15:guide>
        <p15:guide id="10" pos="3674" userDrawn="1">
          <p15:clr>
            <a:srgbClr val="A4A3A4"/>
          </p15:clr>
        </p15:guide>
        <p15:guide id="13" orient="horz" pos="7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3E4D"/>
    <a:srgbClr val="692507"/>
    <a:srgbClr val="303688"/>
    <a:srgbClr val="CDEC30"/>
    <a:srgbClr val="4381E5"/>
    <a:srgbClr val="6DE642"/>
    <a:srgbClr val="777232"/>
    <a:srgbClr val="222530"/>
    <a:srgbClr val="050607"/>
    <a:srgbClr val="F7F6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89" autoAdjust="0"/>
    <p:restoredTop sz="94053" autoAdjust="0"/>
  </p:normalViewPr>
  <p:slideViewPr>
    <p:cSldViewPr snapToGrid="0">
      <p:cViewPr varScale="1">
        <p:scale>
          <a:sx n="102" d="100"/>
          <a:sy n="102" d="100"/>
        </p:scale>
        <p:origin x="126" y="606"/>
      </p:cViewPr>
      <p:guideLst>
        <p:guide orient="horz" pos="237"/>
        <p:guide pos="226"/>
        <p:guide pos="5534"/>
        <p:guide orient="horz" pos="3003"/>
        <p:guide pos="2993"/>
        <p:guide pos="2767"/>
        <p:guide pos="1837"/>
        <p:guide pos="3901"/>
        <p:guide pos="2064"/>
        <p:guide pos="3674"/>
        <p:guide orient="horz" pos="7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4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6.fntdata"/><Relationship Id="rId128" Type="http://schemas.openxmlformats.org/officeDocument/2006/relationships/font" Target="fonts/font11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font" Target="fonts/font1.fntdata"/><Relationship Id="rId126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font" Target="fonts/font7.fntdata"/><Relationship Id="rId129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font" Target="fonts/font2.fntdata"/><Relationship Id="rId127" Type="http://schemas.openxmlformats.org/officeDocument/2006/relationships/font" Target="fonts/font1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font" Target="fonts/font5.fntdata"/><Relationship Id="rId13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font" Target="fonts/font3.fntdata"/><Relationship Id="rId125" Type="http://schemas.openxmlformats.org/officeDocument/2006/relationships/font" Target="fonts/font8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1B41E-17B3-44CE-8E19-FCB63DD51A2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1DEFC-839A-4688-A129-6AA2F483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357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590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22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4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86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77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63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83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260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06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515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557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6E679-DC75-4745-852D-F583D5FA2C9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7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9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10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8.png"/><Relationship Id="rId2" Type="http://schemas.openxmlformats.org/officeDocument/2006/relationships/slide" Target="slide9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" Target="slide10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9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10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9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10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9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9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9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9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40.xml"/><Relationship Id="rId18" Type="http://schemas.openxmlformats.org/officeDocument/2006/relationships/slide" Target="slide55.xml"/><Relationship Id="rId26" Type="http://schemas.openxmlformats.org/officeDocument/2006/relationships/slide" Target="slide79.xml"/><Relationship Id="rId39" Type="http://schemas.openxmlformats.org/officeDocument/2006/relationships/slide" Target="slide112.xml"/><Relationship Id="rId3" Type="http://schemas.openxmlformats.org/officeDocument/2006/relationships/slide" Target="slide10.xml"/><Relationship Id="rId21" Type="http://schemas.openxmlformats.org/officeDocument/2006/relationships/slide" Target="slide64.xml"/><Relationship Id="rId34" Type="http://schemas.openxmlformats.org/officeDocument/2006/relationships/slide" Target="slide100.xml"/><Relationship Id="rId7" Type="http://schemas.openxmlformats.org/officeDocument/2006/relationships/slide" Target="slide22.xml"/><Relationship Id="rId12" Type="http://schemas.openxmlformats.org/officeDocument/2006/relationships/slide" Target="slide37.xml"/><Relationship Id="rId17" Type="http://schemas.openxmlformats.org/officeDocument/2006/relationships/slide" Target="slide52.xml"/><Relationship Id="rId25" Type="http://schemas.openxmlformats.org/officeDocument/2006/relationships/slide" Target="slide76.xml"/><Relationship Id="rId33" Type="http://schemas.openxmlformats.org/officeDocument/2006/relationships/slide" Target="slide98.xml"/><Relationship Id="rId38" Type="http://schemas.openxmlformats.org/officeDocument/2006/relationships/slide" Target="slide110.xml"/><Relationship Id="rId2" Type="http://schemas.openxmlformats.org/officeDocument/2006/relationships/slide" Target="slide4.xml"/><Relationship Id="rId16" Type="http://schemas.openxmlformats.org/officeDocument/2006/relationships/slide" Target="slide49.xml"/><Relationship Id="rId20" Type="http://schemas.openxmlformats.org/officeDocument/2006/relationships/slide" Target="slide61.xml"/><Relationship Id="rId29" Type="http://schemas.openxmlformats.org/officeDocument/2006/relationships/slide" Target="slide88.xml"/><Relationship Id="rId41" Type="http://schemas.openxmlformats.org/officeDocument/2006/relationships/slide" Target="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11" Type="http://schemas.openxmlformats.org/officeDocument/2006/relationships/slide" Target="slide34.xml"/><Relationship Id="rId24" Type="http://schemas.openxmlformats.org/officeDocument/2006/relationships/slide" Target="slide73.xml"/><Relationship Id="rId32" Type="http://schemas.openxmlformats.org/officeDocument/2006/relationships/slide" Target="slide96.xml"/><Relationship Id="rId37" Type="http://schemas.openxmlformats.org/officeDocument/2006/relationships/slide" Target="slide108.xml"/><Relationship Id="rId40" Type="http://schemas.openxmlformats.org/officeDocument/2006/relationships/slide" Target="slide114.xml"/><Relationship Id="rId5" Type="http://schemas.openxmlformats.org/officeDocument/2006/relationships/slide" Target="slide16.xml"/><Relationship Id="rId15" Type="http://schemas.openxmlformats.org/officeDocument/2006/relationships/slide" Target="slide46.xml"/><Relationship Id="rId23" Type="http://schemas.openxmlformats.org/officeDocument/2006/relationships/slide" Target="slide70.xml"/><Relationship Id="rId28" Type="http://schemas.openxmlformats.org/officeDocument/2006/relationships/slide" Target="slide85.xml"/><Relationship Id="rId36" Type="http://schemas.openxmlformats.org/officeDocument/2006/relationships/slide" Target="slide106.xml"/><Relationship Id="rId10" Type="http://schemas.openxmlformats.org/officeDocument/2006/relationships/slide" Target="slide31.xml"/><Relationship Id="rId19" Type="http://schemas.openxmlformats.org/officeDocument/2006/relationships/slide" Target="slide58.xml"/><Relationship Id="rId31" Type="http://schemas.openxmlformats.org/officeDocument/2006/relationships/slide" Target="slide94.xml"/><Relationship Id="rId4" Type="http://schemas.openxmlformats.org/officeDocument/2006/relationships/slide" Target="slide13.xml"/><Relationship Id="rId9" Type="http://schemas.openxmlformats.org/officeDocument/2006/relationships/slide" Target="slide28.xml"/><Relationship Id="rId14" Type="http://schemas.openxmlformats.org/officeDocument/2006/relationships/slide" Target="slide43.xml"/><Relationship Id="rId22" Type="http://schemas.openxmlformats.org/officeDocument/2006/relationships/slide" Target="slide67.xml"/><Relationship Id="rId27" Type="http://schemas.openxmlformats.org/officeDocument/2006/relationships/slide" Target="slide82.xml"/><Relationship Id="rId30" Type="http://schemas.openxmlformats.org/officeDocument/2006/relationships/slide" Target="slide91.xml"/><Relationship Id="rId35" Type="http://schemas.openxmlformats.org/officeDocument/2006/relationships/slide" Target="slide10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7.wdp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7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7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5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slide" Target="slide48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slide" Target="slide5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slide" Target="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slide" Target="slide6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slide" Target="slide6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slide" Target="slide7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slide" Target="slide7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slide" Target="slide7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slide" Target="slide8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slide" Target="slide8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86.xml"/><Relationship Id="rId2" Type="http://schemas.openxmlformats.org/officeDocument/2006/relationships/slide" Target="slide87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90.xml"/><Relationship Id="rId2" Type="http://schemas.openxmlformats.org/officeDocument/2006/relationships/slide" Target="slide89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90.xml"/><Relationship Id="rId2" Type="http://schemas.openxmlformats.org/officeDocument/2006/relationships/slide" Target="slide89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slide" Target="slide95.xml"/><Relationship Id="rId4" Type="http://schemas.openxmlformats.org/officeDocument/2006/relationships/image" Target="../media/image28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9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9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9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9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9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73BE2AB-F2A3-4F9C-B0DB-CE297F097250}"/>
              </a:ext>
            </a:extLst>
          </p:cNvPr>
          <p:cNvSpPr txBox="1"/>
          <p:nvPr/>
        </p:nvSpPr>
        <p:spPr>
          <a:xfrm>
            <a:off x="-122549" y="769752"/>
            <a:ext cx="5893012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377">
              <a:tabLst>
                <a:tab pos="358775" algn="l"/>
              </a:tabLst>
            </a:pPr>
            <a:r>
              <a:rPr lang="ru-RU" sz="4000" b="1" dirty="0" smtClean="0">
                <a:solidFill>
                  <a:schemeClr val="bg1"/>
                </a:solidFill>
                <a:latin typeface="+mj-lt"/>
              </a:rPr>
              <a:t>Жизнь и творчество С.А. Есенина</a:t>
            </a:r>
            <a:endParaRPr lang="ru-RU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4BEB21-6A21-42F4-8C3C-103B9C89929A}"/>
              </a:ext>
            </a:extLst>
          </p:cNvPr>
          <p:cNvSpPr txBox="1"/>
          <p:nvPr/>
        </p:nvSpPr>
        <p:spPr>
          <a:xfrm>
            <a:off x="1235830" y="3934256"/>
            <a:ext cx="2973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ru-RU" sz="1600" u="sng" dirty="0">
                <a:solidFill>
                  <a:schemeClr val="bg1"/>
                </a:solidFill>
                <a:latin typeface="Roboto Slab"/>
              </a:rPr>
              <a:t>Правила </a:t>
            </a:r>
            <a:r>
              <a:rPr lang="ru-RU" sz="1600" u="sng" dirty="0" smtClean="0">
                <a:solidFill>
                  <a:schemeClr val="bg1"/>
                </a:solidFill>
                <a:latin typeface="Roboto Slab"/>
              </a:rPr>
              <a:t>игры-викторины</a:t>
            </a:r>
            <a:endParaRPr lang="ru-RU" sz="1600" u="sng" dirty="0">
              <a:solidFill>
                <a:schemeClr val="bg1"/>
              </a:solidFill>
              <a:latin typeface="Roboto Slab"/>
            </a:endParaRPr>
          </a:p>
        </p:txBody>
      </p:sp>
      <p:sp>
        <p:nvSpPr>
          <p:cNvPr id="8" name="Скругленный прямоугольник 18">
            <a:hlinkClick r:id="rId3" action="ppaction://hlinksldjump"/>
            <a:extLst>
              <a:ext uri="{FF2B5EF4-FFF2-40B4-BE49-F238E27FC236}">
                <a16:creationId xmlns:a16="http://schemas.microsoft.com/office/drawing/2014/main" id="{7FD739B4-5219-4DB6-BCA4-0A0728FBFD68}"/>
              </a:ext>
            </a:extLst>
          </p:cNvPr>
          <p:cNvSpPr/>
          <p:nvPr/>
        </p:nvSpPr>
        <p:spPr>
          <a:xfrm>
            <a:off x="1065076" y="2563381"/>
            <a:ext cx="3315399" cy="90068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254000" dist="190500" dir="5400000" sx="90000" sy="90000" algn="t" rotWithShape="0">
              <a:srgbClr val="692507">
                <a:alpha val="6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80000" rIns="360000" bIns="180000" rtlCol="0" anchor="ctr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+mj-lt"/>
              </a:rPr>
              <a:t>Начать игру</a:t>
            </a:r>
            <a:endParaRPr lang="ru-RU" sz="18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256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3740" y="107151"/>
            <a:ext cx="18165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3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50" y="269624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Дядя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97480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Отчим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98715"/>
            <a:ext cx="3306763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Дед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E542FC7-787A-45A9-8187-36DBDD7719DA}"/>
              </a:ext>
            </a:extLst>
          </p:cNvPr>
          <p:cNvSpPr/>
          <p:nvPr/>
        </p:nvSpPr>
        <p:spPr>
          <a:xfrm flipH="1">
            <a:off x="358773" y="1019124"/>
            <a:ext cx="5407405" cy="113909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800" dirty="0">
                <a:latin typeface="+mj-lt"/>
              </a:rPr>
              <a:t>Выберите пропущенное слово:</a:t>
            </a:r>
          </a:p>
          <a:p>
            <a:pPr>
              <a:lnSpc>
                <a:spcPct val="114000"/>
              </a:lnSpc>
            </a:pPr>
            <a:r>
              <a:rPr lang="ru-RU" sz="16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«Оглядываясь на весь </a:t>
            </a:r>
            <a:r>
              <a:rPr lang="ru-RU" sz="1600" i="1" dirty="0" err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пройденный</a:t>
            </a:r>
            <a:r>
              <a:rPr lang="ru-RU" sz="16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путь, я всё-таки должен сказать, что никто не имел для меня такого  значения, как мой ... Ему я больше всего обязан».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pic>
        <p:nvPicPr>
          <p:cNvPr id="14" name="Рисунок 13" descr="Изображение выглядит как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604CD314-BF0E-47A8-9803-A4D2DC764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482" y="868680"/>
            <a:ext cx="2863518" cy="340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43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1142" y="107151"/>
            <a:ext cx="16017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Ребус № 4</a:t>
            </a:r>
          </a:p>
        </p:txBody>
      </p:sp>
      <p:sp>
        <p:nvSpPr>
          <p:cNvPr id="17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0C03E90A-2840-49D7-AD2A-1EBF1B426AF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Посмотреть ответ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84ED234-0E18-4271-BD0F-6C80748A4319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A32D3E-E13E-4584-8300-08BB00F64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3401" y="1428981"/>
            <a:ext cx="5777197" cy="156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37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97082" y="107151"/>
            <a:ext cx="29498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Правильный ответ</a:t>
            </a:r>
          </a:p>
        </p:txBody>
      </p:sp>
      <p:sp>
        <p:nvSpPr>
          <p:cNvPr id="14" name="Прямоугольник 13">
            <a:hlinkClick r:id="rId2" action="ppaction://hlinksldjump"/>
            <a:extLst>
              <a:ext uri="{FF2B5EF4-FFF2-40B4-BE49-F238E27FC236}">
                <a16:creationId xmlns:a16="http://schemas.microsoft.com/office/drawing/2014/main" id="{26819049-9150-449E-9CE3-1F75B8A87F70}"/>
              </a:ext>
            </a:extLst>
          </p:cNvPr>
          <p:cNvSpPr/>
          <p:nvPr/>
        </p:nvSpPr>
        <p:spPr>
          <a:xfrm>
            <a:off x="358775" y="3468960"/>
            <a:ext cx="8426450" cy="430887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+mj-lt"/>
              </a:rPr>
              <a:t>Радуница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Вернуться назад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77E5AFC9-E45C-4C93-A910-1165F722A7BB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8F9C561-9139-48CA-B9A2-AE443D7AA4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3401" y="1428981"/>
            <a:ext cx="5777197" cy="156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53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1142" y="107151"/>
            <a:ext cx="16017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Ребус № 4</a:t>
            </a:r>
          </a:p>
        </p:txBody>
      </p:sp>
      <p:sp>
        <p:nvSpPr>
          <p:cNvPr id="17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0C03E90A-2840-49D7-AD2A-1EBF1B426AF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Посмотреть ответ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84ED234-0E18-4271-BD0F-6C80748A4319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1DF9FB56-3E7A-4D0D-9987-8D6AA297FB2E}"/>
              </a:ext>
            </a:extLst>
          </p:cNvPr>
          <p:cNvGrpSpPr/>
          <p:nvPr/>
        </p:nvGrpSpPr>
        <p:grpSpPr>
          <a:xfrm>
            <a:off x="940221" y="1568126"/>
            <a:ext cx="7545493" cy="1285624"/>
            <a:chOff x="746655" y="1532928"/>
            <a:chExt cx="7545493" cy="1285624"/>
          </a:xfrm>
        </p:grpSpPr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9D2A050D-C15C-4582-86C8-A270D9C206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3297" r="47056"/>
            <a:stretch/>
          </p:blipFill>
          <p:spPr>
            <a:xfrm>
              <a:off x="1782975" y="1542529"/>
              <a:ext cx="1149610" cy="1276022"/>
            </a:xfrm>
            <a:prstGeom prst="rect">
              <a:avLst/>
            </a:prstGeom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DF9F49F5-303E-4515-BD66-C9B2078AE3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6655" y="1532928"/>
              <a:ext cx="1036320" cy="1285624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9D48E868-7860-4FE1-9E54-95D66EA828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32585" y="1542529"/>
              <a:ext cx="1818803" cy="1250092"/>
            </a:xfrm>
            <a:prstGeom prst="rect">
              <a:avLst/>
            </a:prstGeom>
          </p:spPr>
        </p:pic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F8F49456-B13F-44DE-954E-0DC84CCE4D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5536"/>
            <a:stretch/>
          </p:blipFill>
          <p:spPr>
            <a:xfrm>
              <a:off x="4751388" y="1532929"/>
              <a:ext cx="3540760" cy="11899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263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97082" y="107151"/>
            <a:ext cx="29498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Правильный ответ</a:t>
            </a:r>
          </a:p>
        </p:txBody>
      </p:sp>
      <p:sp>
        <p:nvSpPr>
          <p:cNvPr id="14" name="Прямоугольник 13">
            <a:hlinkClick r:id="rId2" action="ppaction://hlinksldjump"/>
            <a:extLst>
              <a:ext uri="{FF2B5EF4-FFF2-40B4-BE49-F238E27FC236}">
                <a16:creationId xmlns:a16="http://schemas.microsoft.com/office/drawing/2014/main" id="{26819049-9150-449E-9CE3-1F75B8A87F70}"/>
              </a:ext>
            </a:extLst>
          </p:cNvPr>
          <p:cNvSpPr/>
          <p:nvPr/>
        </p:nvSpPr>
        <p:spPr>
          <a:xfrm>
            <a:off x="358775" y="3468960"/>
            <a:ext cx="8426450" cy="430887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+mj-lt"/>
              </a:rPr>
              <a:t>Имажинизм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Вернуться назад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77E5AFC9-E45C-4C93-A910-1165F722A7BB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0387F254-A68A-4CA0-8E29-E5D9D5FA6A8C}"/>
              </a:ext>
            </a:extLst>
          </p:cNvPr>
          <p:cNvGrpSpPr/>
          <p:nvPr/>
        </p:nvGrpSpPr>
        <p:grpSpPr>
          <a:xfrm>
            <a:off x="940221" y="1568126"/>
            <a:ext cx="7545493" cy="1285624"/>
            <a:chOff x="746655" y="1532928"/>
            <a:chExt cx="7545493" cy="1285624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8EC232DD-1080-4A14-AF45-E1E3F9F0C2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3297" r="47056"/>
            <a:stretch/>
          </p:blipFill>
          <p:spPr>
            <a:xfrm>
              <a:off x="1782975" y="1542529"/>
              <a:ext cx="1149610" cy="1276022"/>
            </a:xfrm>
            <a:prstGeom prst="rect">
              <a:avLst/>
            </a:prstGeom>
          </p:spPr>
        </p:pic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766BAE43-3026-46C1-A149-FE569304FA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6655" y="1532928"/>
              <a:ext cx="1036320" cy="1285624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3C005738-F50F-45D3-BD96-4620422A3C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32585" y="1542529"/>
              <a:ext cx="1818803" cy="1250092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1D8203DF-4E55-44B9-B939-97A46AF843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5536"/>
            <a:stretch/>
          </p:blipFill>
          <p:spPr>
            <a:xfrm>
              <a:off x="4751388" y="1532929"/>
              <a:ext cx="3540760" cy="11899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902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4348" y="107151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Ребус № 5</a:t>
            </a:r>
          </a:p>
        </p:txBody>
      </p:sp>
      <p:sp>
        <p:nvSpPr>
          <p:cNvPr id="17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0C03E90A-2840-49D7-AD2A-1EBF1B426AF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Посмотреть ответ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84ED234-0E18-4271-BD0F-6C80748A4319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4DA3B7-96A2-48B5-B54F-69E657F79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2830" y="1480248"/>
            <a:ext cx="3993305" cy="159732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20F0AE-E655-4114-86A1-5396E07686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9052" y="1438610"/>
            <a:ext cx="1919363" cy="170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04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97082" y="107151"/>
            <a:ext cx="29498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Правильный ответ</a:t>
            </a:r>
          </a:p>
        </p:txBody>
      </p:sp>
      <p:sp>
        <p:nvSpPr>
          <p:cNvPr id="14" name="Прямоугольник 13">
            <a:hlinkClick r:id="rId2" action="ppaction://hlinksldjump"/>
            <a:extLst>
              <a:ext uri="{FF2B5EF4-FFF2-40B4-BE49-F238E27FC236}">
                <a16:creationId xmlns:a16="http://schemas.microsoft.com/office/drawing/2014/main" id="{26819049-9150-449E-9CE3-1F75B8A87F70}"/>
              </a:ext>
            </a:extLst>
          </p:cNvPr>
          <p:cNvSpPr/>
          <p:nvPr/>
        </p:nvSpPr>
        <p:spPr>
          <a:xfrm>
            <a:off x="358775" y="3468960"/>
            <a:ext cx="8426450" cy="430887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+mj-lt"/>
              </a:rPr>
              <a:t>Англетер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Вернуться назад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77E5AFC9-E45C-4C93-A910-1165F722A7BB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F528AF6-F713-4AE0-AC1F-10733E7CF4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2830" y="1480248"/>
            <a:ext cx="3993305" cy="159732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4449578-298B-4C34-B627-03515A1648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9052" y="1438610"/>
            <a:ext cx="1919363" cy="170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80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0341" y="107151"/>
            <a:ext cx="16033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Ребус № 6</a:t>
            </a:r>
          </a:p>
        </p:txBody>
      </p:sp>
      <p:sp>
        <p:nvSpPr>
          <p:cNvPr id="17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0C03E90A-2840-49D7-AD2A-1EBF1B426AF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Посмотреть ответ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84ED234-0E18-4271-BD0F-6C80748A4319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AA2894-CECA-4BCC-8402-D3B6328089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547" y="1432953"/>
            <a:ext cx="4649381" cy="167238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96B046C-598B-4636-A960-7A38335121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7490" y="1383324"/>
            <a:ext cx="3379475" cy="175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0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97082" y="107151"/>
            <a:ext cx="29498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Правильный ответ</a:t>
            </a:r>
          </a:p>
        </p:txBody>
      </p:sp>
      <p:sp>
        <p:nvSpPr>
          <p:cNvPr id="14" name="Прямоугольник 13">
            <a:hlinkClick r:id="rId2" action="ppaction://hlinksldjump"/>
            <a:extLst>
              <a:ext uri="{FF2B5EF4-FFF2-40B4-BE49-F238E27FC236}">
                <a16:creationId xmlns:a16="http://schemas.microsoft.com/office/drawing/2014/main" id="{26819049-9150-449E-9CE3-1F75B8A87F70}"/>
              </a:ext>
            </a:extLst>
          </p:cNvPr>
          <p:cNvSpPr/>
          <p:nvPr/>
        </p:nvSpPr>
        <p:spPr>
          <a:xfrm>
            <a:off x="358775" y="3468960"/>
            <a:ext cx="8426450" cy="430887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+mj-lt"/>
              </a:rPr>
              <a:t>Тальянка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Вернуться назад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77E5AFC9-E45C-4C93-A910-1165F722A7BB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FD023E3-ED9C-4FD8-9003-BB598895B0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547" y="1432953"/>
            <a:ext cx="4649381" cy="167238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85AF522-41DC-46C6-BEE5-FCC8961231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7490" y="1383324"/>
            <a:ext cx="3379475" cy="175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50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0341" y="107151"/>
            <a:ext cx="16033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Ребус № 7</a:t>
            </a:r>
          </a:p>
        </p:txBody>
      </p:sp>
      <p:sp>
        <p:nvSpPr>
          <p:cNvPr id="17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0C03E90A-2840-49D7-AD2A-1EBF1B426AF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Посмотреть ответ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84ED234-0E18-4271-BD0F-6C80748A4319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3094F2-AEAA-4F98-8BA8-519C0E97E8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510" y="1408909"/>
            <a:ext cx="4679662" cy="16040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1BB521C-4B18-46A5-AB3D-2CDF4FD5F4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5676" y="1366610"/>
            <a:ext cx="1624980" cy="179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79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97082" y="107151"/>
            <a:ext cx="29498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Правильный ответ</a:t>
            </a:r>
          </a:p>
        </p:txBody>
      </p:sp>
      <p:sp>
        <p:nvSpPr>
          <p:cNvPr id="14" name="Прямоугольник 13">
            <a:hlinkClick r:id="rId2" action="ppaction://hlinksldjump"/>
            <a:extLst>
              <a:ext uri="{FF2B5EF4-FFF2-40B4-BE49-F238E27FC236}">
                <a16:creationId xmlns:a16="http://schemas.microsoft.com/office/drawing/2014/main" id="{26819049-9150-449E-9CE3-1F75B8A87F70}"/>
              </a:ext>
            </a:extLst>
          </p:cNvPr>
          <p:cNvSpPr/>
          <p:nvPr/>
        </p:nvSpPr>
        <p:spPr>
          <a:xfrm>
            <a:off x="358775" y="3468960"/>
            <a:ext cx="8426450" cy="430887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+mj-lt"/>
              </a:rPr>
              <a:t>Берёза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Вернуться назад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77E5AFC9-E45C-4C93-A910-1165F722A7BB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AA10AEF-AC23-4AD2-BA82-ED9229BD56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0510" y="1408909"/>
            <a:ext cx="4679662" cy="16040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4B16EDB-A54B-4928-B405-A9E64BDE33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5676" y="1366610"/>
            <a:ext cx="1624980" cy="179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5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Дед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93E275E-AD55-44A2-835C-2AE7ED3C8CEE}"/>
              </a:ext>
            </a:extLst>
          </p:cNvPr>
          <p:cNvSpPr/>
          <p:nvPr/>
        </p:nvSpPr>
        <p:spPr>
          <a:xfrm flipH="1">
            <a:off x="358773" y="1019124"/>
            <a:ext cx="5407405" cy="113909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800" dirty="0">
                <a:latin typeface="+mj-lt"/>
              </a:rPr>
              <a:t>Выберите пропущенное слово:</a:t>
            </a:r>
          </a:p>
          <a:p>
            <a:pPr>
              <a:lnSpc>
                <a:spcPct val="114000"/>
              </a:lnSpc>
            </a:pPr>
            <a:r>
              <a:rPr lang="ru-RU" sz="16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«Оглядываясь на весь </a:t>
            </a:r>
            <a:r>
              <a:rPr lang="ru-RU" sz="1600" i="1" dirty="0" err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пройденный</a:t>
            </a:r>
            <a:r>
              <a:rPr lang="ru-RU" sz="16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путь, я всё-таки должен сказать, что никто не имел для меня такого  значения, как мой ... Ему я больше всего обязан».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9C62DBF-CBAD-4BC4-91E1-8A69E17342AD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858" y="1112293"/>
            <a:ext cx="2425368" cy="361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2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1142" y="107151"/>
            <a:ext cx="160172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Ребус № 8</a:t>
            </a:r>
          </a:p>
        </p:txBody>
      </p:sp>
      <p:sp>
        <p:nvSpPr>
          <p:cNvPr id="17" name="Скругленный прямоугольник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C03E90A-2840-49D7-AD2A-1EBF1B426AF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Посмотреть ответ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84ED234-0E18-4271-BD0F-6C80748A4319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A6AF274-B390-4331-BF3E-84AA26A0860E}"/>
              </a:ext>
            </a:extLst>
          </p:cNvPr>
          <p:cNvGrpSpPr/>
          <p:nvPr/>
        </p:nvGrpSpPr>
        <p:grpSpPr>
          <a:xfrm>
            <a:off x="2244309" y="1651344"/>
            <a:ext cx="4472540" cy="1119188"/>
            <a:chOff x="900323" y="1638684"/>
            <a:chExt cx="4472540" cy="1119188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5D3F0B0E-1315-462D-8275-35328D0DC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0323" y="1638684"/>
              <a:ext cx="3624263" cy="1119188"/>
            </a:xfrm>
            <a:prstGeom prst="rect">
              <a:avLst/>
            </a:prstGeom>
          </p:spPr>
        </p:pic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021F8DB3-FA73-4A15-8523-4135F5A99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47889" y="1638684"/>
              <a:ext cx="824974" cy="10872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824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97082" y="107151"/>
            <a:ext cx="29498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Правильный ответ</a:t>
            </a:r>
          </a:p>
        </p:txBody>
      </p:sp>
      <p:sp>
        <p:nvSpPr>
          <p:cNvPr id="14" name="Прямоугольник 13">
            <a:hlinkClick r:id="rId2" action="ppaction://hlinksldjump"/>
            <a:extLst>
              <a:ext uri="{FF2B5EF4-FFF2-40B4-BE49-F238E27FC236}">
                <a16:creationId xmlns:a16="http://schemas.microsoft.com/office/drawing/2014/main" id="{26819049-9150-449E-9CE3-1F75B8A87F70}"/>
              </a:ext>
            </a:extLst>
          </p:cNvPr>
          <p:cNvSpPr/>
          <p:nvPr/>
        </p:nvSpPr>
        <p:spPr>
          <a:xfrm>
            <a:off x="358775" y="3468960"/>
            <a:ext cx="8426450" cy="430887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+mj-lt"/>
              </a:rPr>
              <a:t>Шаганэ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Вернуться назад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77E5AFC9-E45C-4C93-A910-1165F722A7BB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4529602B-77F8-4E46-AEB4-4D28E9ADBB89}"/>
              </a:ext>
            </a:extLst>
          </p:cNvPr>
          <p:cNvGrpSpPr/>
          <p:nvPr/>
        </p:nvGrpSpPr>
        <p:grpSpPr>
          <a:xfrm>
            <a:off x="2244309" y="1651344"/>
            <a:ext cx="4472540" cy="1119188"/>
            <a:chOff x="900323" y="1638684"/>
            <a:chExt cx="4472540" cy="1119188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88A11249-E3A8-46F5-A21B-BACA9813EE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0323" y="1638684"/>
              <a:ext cx="3624263" cy="1119188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F0EF8237-9333-4E0B-89DE-30B5829A0D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47889" y="1638684"/>
              <a:ext cx="824974" cy="10872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785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69539" y="107151"/>
            <a:ext cx="160492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Ребус № 9</a:t>
            </a:r>
          </a:p>
        </p:txBody>
      </p:sp>
      <p:sp>
        <p:nvSpPr>
          <p:cNvPr id="17" name="Скругленный прямоугольник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C03E90A-2840-49D7-AD2A-1EBF1B426AF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Посмотреть ответ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84ED234-0E18-4271-BD0F-6C80748A4319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35E072-8B1C-489A-BA5E-3E0A3C93C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775" y="1446012"/>
            <a:ext cx="4559319" cy="152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79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97082" y="107151"/>
            <a:ext cx="29498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Правильный ответ</a:t>
            </a:r>
          </a:p>
        </p:txBody>
      </p:sp>
      <p:sp>
        <p:nvSpPr>
          <p:cNvPr id="14" name="Прямоугольник 13">
            <a:hlinkClick r:id="rId2" action="ppaction://hlinksldjump"/>
            <a:extLst>
              <a:ext uri="{FF2B5EF4-FFF2-40B4-BE49-F238E27FC236}">
                <a16:creationId xmlns:a16="http://schemas.microsoft.com/office/drawing/2014/main" id="{26819049-9150-449E-9CE3-1F75B8A87F70}"/>
              </a:ext>
            </a:extLst>
          </p:cNvPr>
          <p:cNvSpPr/>
          <p:nvPr/>
        </p:nvSpPr>
        <p:spPr>
          <a:xfrm>
            <a:off x="358775" y="3468960"/>
            <a:ext cx="8426450" cy="430887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+mj-lt"/>
              </a:rPr>
              <a:t>Аристон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Вернуться назад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77E5AFC9-E45C-4C93-A910-1165F722A7BB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5FEC1BD-74A5-4841-8C18-15E46B5DF0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8775" y="1446012"/>
            <a:ext cx="4559319" cy="152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45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0228" y="107151"/>
            <a:ext cx="17235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Ребус № 10</a:t>
            </a:r>
          </a:p>
        </p:txBody>
      </p:sp>
      <p:sp>
        <p:nvSpPr>
          <p:cNvPr id="17" name="Скругленный прямоугольник 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C03E90A-2840-49D7-AD2A-1EBF1B426AF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Посмотреть ответ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84ED234-0E18-4271-BD0F-6C80748A4319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A9C6DA-7844-4F62-B2FC-D68AF1C4B5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929" y="1357075"/>
            <a:ext cx="4948918" cy="170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20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97082" y="107151"/>
            <a:ext cx="29498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Правильный ответ</a:t>
            </a:r>
          </a:p>
        </p:txBody>
      </p:sp>
      <p:sp>
        <p:nvSpPr>
          <p:cNvPr id="14" name="Прямоугольник 13">
            <a:hlinkClick r:id="rId2" action="ppaction://hlinksldjump"/>
            <a:extLst>
              <a:ext uri="{FF2B5EF4-FFF2-40B4-BE49-F238E27FC236}">
                <a16:creationId xmlns:a16="http://schemas.microsoft.com/office/drawing/2014/main" id="{26819049-9150-449E-9CE3-1F75B8A87F70}"/>
              </a:ext>
            </a:extLst>
          </p:cNvPr>
          <p:cNvSpPr/>
          <p:nvPr/>
        </p:nvSpPr>
        <p:spPr>
          <a:xfrm>
            <a:off x="358775" y="3468960"/>
            <a:ext cx="8426450" cy="430887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+mj-lt"/>
              </a:rPr>
              <a:t>Черёмуха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Вернуться назад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77E5AFC9-E45C-4C93-A910-1165F722A7BB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2D1F842-26BD-4F92-AD84-8EB729EC59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6929" y="1357075"/>
            <a:ext cx="4948918" cy="170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6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A3DB67-BB60-45C7-B74A-3F9981042FD7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Дед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AFB1B8F-A476-4DC1-A9DD-9C3967809DA7}"/>
              </a:ext>
            </a:extLst>
          </p:cNvPr>
          <p:cNvSpPr/>
          <p:nvPr/>
        </p:nvSpPr>
        <p:spPr>
          <a:xfrm flipH="1">
            <a:off x="358773" y="1019124"/>
            <a:ext cx="5407405" cy="113909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800" dirty="0">
                <a:latin typeface="+mj-lt"/>
              </a:rPr>
              <a:t>Выберите пропущенное слово:</a:t>
            </a:r>
          </a:p>
          <a:p>
            <a:pPr>
              <a:lnSpc>
                <a:spcPct val="114000"/>
              </a:lnSpc>
            </a:pPr>
            <a:r>
              <a:rPr lang="ru-RU" sz="16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«Оглядываясь на весь </a:t>
            </a:r>
            <a:r>
              <a:rPr lang="ru-RU" sz="1600" i="1" dirty="0" err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пройденный</a:t>
            </a:r>
            <a:r>
              <a:rPr lang="ru-RU" sz="16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путь, я всё-таки должен сказать, что никто не имел для меня такого  значения, как мой ... Ему я больше всего обязан».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1ADD4CA-806A-42F3-8BB8-3786997634B2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858" y="1112293"/>
            <a:ext cx="2425368" cy="361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8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3740" y="107151"/>
            <a:ext cx="18165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4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50" y="269624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97480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98715"/>
            <a:ext cx="3306763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2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4" y="1019124"/>
            <a:ext cx="4319998" cy="94820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800">
                <a:latin typeface="+mj-lt"/>
              </a:rPr>
              <a:t>Во сколько лет Есенин научился читать?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8BAB62D4-9C87-4238-89B1-33692C78B2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75410" y="1166813"/>
            <a:ext cx="3209815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30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5B207F-BB3F-4EA2-BF12-C4D500764C95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FB23374-BC34-4237-8DC5-85C7513BA039}"/>
              </a:ext>
            </a:extLst>
          </p:cNvPr>
          <p:cNvSpPr/>
          <p:nvPr/>
        </p:nvSpPr>
        <p:spPr>
          <a:xfrm flipH="1">
            <a:off x="358774" y="1019124"/>
            <a:ext cx="4319998" cy="94820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800">
                <a:latin typeface="+mj-lt"/>
              </a:rPr>
              <a:t>Во сколько лет Есенин научился читать?</a:t>
            </a: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BE88DAF1-CCA1-4DD3-98B6-98DCE74C68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75410" y="1166813"/>
            <a:ext cx="3209815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31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A3DB67-BB60-45C7-B74A-3F9981042FD7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68A9210-6385-4D74-A006-2CD3D97E4E46}"/>
              </a:ext>
            </a:extLst>
          </p:cNvPr>
          <p:cNvSpPr/>
          <p:nvPr/>
        </p:nvSpPr>
        <p:spPr>
          <a:xfrm flipH="1">
            <a:off x="358774" y="1019124"/>
            <a:ext cx="4319998" cy="94820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800">
                <a:latin typeface="+mj-lt"/>
              </a:rPr>
              <a:t>Во сколько лет Есенин научился читать?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9A7053CD-65F1-4A97-AA5B-840A43B738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75410" y="1166813"/>
            <a:ext cx="3209815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7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3740" y="107151"/>
            <a:ext cx="18165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5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50" y="269624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Юрий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97480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Александр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98715"/>
            <a:ext cx="3306763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Степан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2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3" y="1019124"/>
            <a:ext cx="5059387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 dirty="0">
                <a:latin typeface="+mj-lt"/>
              </a:rPr>
              <a:t>Как назвали сына, которого родила Есенину Анна </a:t>
            </a:r>
            <a:r>
              <a:rPr lang="ru-RU" sz="2800" dirty="0" err="1">
                <a:latin typeface="+mj-lt"/>
              </a:rPr>
              <a:t>Изряднова</a:t>
            </a:r>
            <a:r>
              <a:rPr lang="ru-RU" sz="2800" dirty="0">
                <a:latin typeface="+mj-lt"/>
              </a:rPr>
              <a:t>?</a:t>
            </a:r>
          </a:p>
        </p:txBody>
      </p:sp>
      <p:pic>
        <p:nvPicPr>
          <p:cNvPr id="13" name="Picture 2" descr="ÐÐ°ÑÑÐ¸Ð½ÐºÐ¸ Ð¿Ð¾ Ð·Ð°Ð¿ÑÐ¾ÑÑ ÐÐ½Ð½Ð¾Ð¹ ÐÐ·ÑÑÐ´Ð½Ð¾Ð²Ð¾Ð¹">
            <a:extLst>
              <a:ext uri="{FF2B5EF4-FFF2-40B4-BE49-F238E27FC236}">
                <a16:creationId xmlns:a16="http://schemas.microsoft.com/office/drawing/2014/main" id="{09A431DB-C5AF-4FEA-BEA0-2A69D5DA6D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574" y="1105469"/>
            <a:ext cx="2832651" cy="366179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96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5B207F-BB3F-4EA2-BF12-C4D500764C95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Юрий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5D3D412-9301-4E98-975D-B85CD1AF7A3E}"/>
              </a:ext>
            </a:extLst>
          </p:cNvPr>
          <p:cNvSpPr/>
          <p:nvPr/>
        </p:nvSpPr>
        <p:spPr>
          <a:xfrm flipH="1">
            <a:off x="358773" y="1019124"/>
            <a:ext cx="5059387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Как назвали сына, которого родила Есенину Анна </a:t>
            </a:r>
            <a:r>
              <a:rPr lang="ru-RU" sz="2800" err="1">
                <a:latin typeface="+mj-lt"/>
              </a:rPr>
              <a:t>Изряднова</a:t>
            </a:r>
            <a:r>
              <a:rPr lang="ru-RU" sz="2800">
                <a:latin typeface="+mj-lt"/>
              </a:rPr>
              <a:t>?</a:t>
            </a:r>
          </a:p>
        </p:txBody>
      </p:sp>
      <p:pic>
        <p:nvPicPr>
          <p:cNvPr id="13" name="Picture 2" descr="ÐÐ°ÑÑÐ¸Ð½ÐºÐ¸ Ð¿Ð¾ Ð·Ð°Ð¿ÑÐ¾ÑÑ ÐÐ½Ð½Ð¾Ð¹ ÐÐ·ÑÑÐ´Ð½Ð¾Ð²Ð¾Ð¹">
            <a:extLst>
              <a:ext uri="{FF2B5EF4-FFF2-40B4-BE49-F238E27FC236}">
                <a16:creationId xmlns:a16="http://schemas.microsoft.com/office/drawing/2014/main" id="{4200012A-4FC5-4D3C-9668-D74924F69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574" y="1105469"/>
            <a:ext cx="2832651" cy="366179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166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2BB7B0-1C7A-4D79-91FD-29AD301F1A41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Юрий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35FA98E-7E18-47A4-B1ED-1E1786F72B27}"/>
              </a:ext>
            </a:extLst>
          </p:cNvPr>
          <p:cNvSpPr/>
          <p:nvPr/>
        </p:nvSpPr>
        <p:spPr>
          <a:xfrm flipH="1">
            <a:off x="358773" y="1019124"/>
            <a:ext cx="5059387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 dirty="0">
                <a:latin typeface="+mj-lt"/>
              </a:rPr>
              <a:t>Как назвали сына, которого родила Есенину Анна </a:t>
            </a:r>
            <a:r>
              <a:rPr lang="ru-RU" sz="2800" dirty="0" err="1">
                <a:latin typeface="+mj-lt"/>
              </a:rPr>
              <a:t>Изряднова</a:t>
            </a:r>
            <a:r>
              <a:rPr lang="ru-RU" sz="2800" dirty="0">
                <a:latin typeface="+mj-lt"/>
              </a:rPr>
              <a:t>?</a:t>
            </a:r>
          </a:p>
        </p:txBody>
      </p:sp>
      <p:pic>
        <p:nvPicPr>
          <p:cNvPr id="17" name="Picture 2" descr="ÐÐ°ÑÑÐ¸Ð½ÐºÐ¸ Ð¿Ð¾ Ð·Ð°Ð¿ÑÐ¾ÑÑ ÐÐ½Ð½Ð¾Ð¹ ÐÐ·ÑÑÐ´Ð½Ð¾Ð²Ð¾Ð¹">
            <a:extLst>
              <a:ext uri="{FF2B5EF4-FFF2-40B4-BE49-F238E27FC236}">
                <a16:creationId xmlns:a16="http://schemas.microsoft.com/office/drawing/2014/main" id="{385262B1-0F9C-4BD5-9DFF-B6D3BA96E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574" y="1105469"/>
            <a:ext cx="2832651" cy="366179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01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3740" y="107151"/>
            <a:ext cx="18165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6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50" y="269624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Айседорой Дункан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97480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Анной Изрядной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98715"/>
            <a:ext cx="3306763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Зинаидой Райх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3" y="1019124"/>
            <a:ext cx="5059387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В браке с кем у Есенина родилась дочь Татьяна </a:t>
            </a:r>
            <a:br>
              <a:rPr lang="ru-RU" sz="2800">
                <a:latin typeface="+mj-lt"/>
              </a:rPr>
            </a:br>
            <a:r>
              <a:rPr lang="ru-RU" sz="2800">
                <a:latin typeface="+mj-lt"/>
              </a:rPr>
              <a:t>и сын Константин?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C354526-2AEF-4B6D-934D-59B99EE2C189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235" y="1583012"/>
            <a:ext cx="2624113" cy="281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2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866934" y="4497"/>
            <a:ext cx="3410132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6100" y="107151"/>
            <a:ext cx="14318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Правила</a:t>
            </a:r>
            <a:endParaRPr lang="ru-RU" sz="22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62E017-3294-4719-B108-93BE8264F63E}"/>
              </a:ext>
            </a:extLst>
          </p:cNvPr>
          <p:cNvSpPr txBox="1"/>
          <p:nvPr/>
        </p:nvSpPr>
        <p:spPr>
          <a:xfrm>
            <a:off x="258558" y="1092716"/>
            <a:ext cx="43134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39"/>
            <a:r>
              <a:rPr lang="ru-RU" sz="1600" dirty="0">
                <a:solidFill>
                  <a:prstClr val="black"/>
                </a:solidFill>
                <a:latin typeface="Open Sans"/>
              </a:rPr>
              <a:t>В </a:t>
            </a:r>
            <a:r>
              <a:rPr lang="ru-RU" sz="1600" dirty="0" smtClean="0">
                <a:solidFill>
                  <a:prstClr val="black"/>
                </a:solidFill>
                <a:latin typeface="Open Sans"/>
              </a:rPr>
              <a:t>игре-викторине</a:t>
            </a:r>
            <a:r>
              <a:rPr lang="ru-RU" sz="1600" dirty="0" smtClean="0">
                <a:solidFill>
                  <a:prstClr val="black"/>
                </a:solidFill>
                <a:latin typeface="Open Sans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Open Sans"/>
              </a:rPr>
              <a:t>принимают участие две команды. Задача команд – правильно ответить на вопросы и найти решение ребусов. </a:t>
            </a:r>
          </a:p>
          <a:p>
            <a:pPr defTabSz="1219139"/>
            <a:endParaRPr lang="ru-RU" sz="1600" dirty="0">
              <a:solidFill>
                <a:prstClr val="black"/>
              </a:solidFill>
              <a:latin typeface="Open Sans"/>
            </a:endParaRPr>
          </a:p>
          <a:p>
            <a:pPr defTabSz="1219139"/>
            <a:r>
              <a:rPr lang="ru-RU" sz="1600" dirty="0">
                <a:solidFill>
                  <a:prstClr val="black"/>
                </a:solidFill>
                <a:latin typeface="Open Sans"/>
              </a:rPr>
              <a:t>По жребию определяется та команда, которая начинает игру первой.</a:t>
            </a:r>
          </a:p>
          <a:p>
            <a:pPr defTabSz="1219139"/>
            <a:r>
              <a:rPr lang="ru-RU" sz="1600" dirty="0">
                <a:solidFill>
                  <a:prstClr val="black"/>
                </a:solidFill>
                <a:latin typeface="Open Sans"/>
              </a:rPr>
              <a:t>За каждый правильный ответ команда получает 1 балл.</a:t>
            </a:r>
          </a:p>
          <a:p>
            <a:pPr defTabSz="1219139"/>
            <a:endParaRPr lang="ru-RU" sz="1600" dirty="0">
              <a:solidFill>
                <a:prstClr val="black"/>
              </a:solidFill>
              <a:latin typeface="Open Sans"/>
            </a:endParaRPr>
          </a:p>
          <a:p>
            <a:pPr defTabSz="1219139"/>
            <a:r>
              <a:rPr lang="ru-RU" sz="1600" dirty="0">
                <a:solidFill>
                  <a:prstClr val="black"/>
                </a:solidFill>
                <a:latin typeface="Open Sans"/>
              </a:rPr>
              <a:t>Вопросы можно выбирать в случайном порядке.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26E2B4-AB6D-4867-8776-7B9CEA79DDB1}"/>
              </a:ext>
            </a:extLst>
          </p:cNvPr>
          <p:cNvSpPr txBox="1"/>
          <p:nvPr/>
        </p:nvSpPr>
        <p:spPr>
          <a:xfrm>
            <a:off x="4653372" y="1092716"/>
            <a:ext cx="40856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39"/>
            <a:r>
              <a:rPr lang="ru-RU" sz="1600" dirty="0">
                <a:solidFill>
                  <a:prstClr val="black"/>
                </a:solidFill>
                <a:latin typeface="Open Sans"/>
              </a:rPr>
              <a:t>Если команда ответила неправильно, то соперники могут попытаться дать свой ответ и также заработать 1 балл.</a:t>
            </a:r>
          </a:p>
          <a:p>
            <a:pPr defTabSz="1219139"/>
            <a:endParaRPr lang="ru-RU" sz="1600" dirty="0">
              <a:solidFill>
                <a:prstClr val="black"/>
              </a:solidFill>
              <a:latin typeface="Open Sans"/>
            </a:endParaRPr>
          </a:p>
          <a:p>
            <a:pPr defTabSz="1219139"/>
            <a:r>
              <a:rPr lang="ru-RU" sz="1600" dirty="0">
                <a:solidFill>
                  <a:prstClr val="black"/>
                </a:solidFill>
                <a:latin typeface="Open Sans"/>
              </a:rPr>
              <a:t>Побеждает та команда, которая набрала большее количество баллов.</a:t>
            </a:r>
          </a:p>
          <a:p>
            <a:pPr defTabSz="1219139"/>
            <a:endParaRPr lang="ru-RU" sz="1600" dirty="0">
              <a:solidFill>
                <a:prstClr val="black"/>
              </a:solidFill>
              <a:latin typeface="Open Sans"/>
            </a:endParaRPr>
          </a:p>
          <a:p>
            <a:pPr defTabSz="1219139"/>
            <a:r>
              <a:rPr lang="ru-RU" sz="1600" b="1" dirty="0">
                <a:solidFill>
                  <a:prstClr val="black"/>
                </a:solidFill>
                <a:latin typeface="Open Sans"/>
              </a:rPr>
              <a:t>Дополнительное задание:</a:t>
            </a:r>
            <a:r>
              <a:rPr lang="ru-RU" sz="1600" dirty="0">
                <a:solidFill>
                  <a:prstClr val="black"/>
                </a:solidFill>
                <a:latin typeface="Open Sans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Open Sans"/>
              </a:rPr>
            </a:br>
            <a:r>
              <a:rPr lang="ru-RU" sz="1600" dirty="0">
                <a:solidFill>
                  <a:prstClr val="black"/>
                </a:solidFill>
                <a:latin typeface="Open Sans"/>
              </a:rPr>
              <a:t>Разгадав ребусы, участники могут рассказать, как отгаданное слово относится к жизни или творчеству Сергея Есенина.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26995C1F-581A-4085-8884-DB44D80D7064}"/>
              </a:ext>
            </a:extLst>
          </p:cNvPr>
          <p:cNvSpPr/>
          <p:nvPr/>
        </p:nvSpPr>
        <p:spPr>
          <a:xfrm>
            <a:off x="3492000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в меню</a:t>
            </a:r>
          </a:p>
        </p:txBody>
      </p:sp>
    </p:spTree>
    <p:extLst>
      <p:ext uri="{BB962C8B-B14F-4D97-AF65-F5344CB8AC3E}">
        <p14:creationId xmlns:p14="http://schemas.microsoft.com/office/powerpoint/2010/main" val="26095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1E81E8E-DE03-42D5-B3FE-C153848E3118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235" y="1583012"/>
            <a:ext cx="2624113" cy="28168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10D2D0A-EC0B-4505-AAA6-6DEA5A3E599D}"/>
              </a:ext>
            </a:extLst>
          </p:cNvPr>
          <p:cNvSpPr txBox="1"/>
          <p:nvPr/>
        </p:nvSpPr>
        <p:spPr>
          <a:xfrm>
            <a:off x="358774" y="2710822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Зинаидой Райх</a:t>
            </a:r>
          </a:p>
          <a:p>
            <a:pPr lvl="0">
              <a:lnSpc>
                <a:spcPct val="106000"/>
              </a:lnSpc>
              <a:defRPr/>
            </a:pPr>
            <a:endParaRPr lang="ru-RU" sz="180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43EAC29-797A-4E15-A231-3405A3818F1C}"/>
              </a:ext>
            </a:extLst>
          </p:cNvPr>
          <p:cNvSpPr/>
          <p:nvPr/>
        </p:nvSpPr>
        <p:spPr>
          <a:xfrm flipH="1">
            <a:off x="358773" y="1019124"/>
            <a:ext cx="5059387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В браке с кем у Есенина родилась дочь Татьяна </a:t>
            </a:r>
            <a:br>
              <a:rPr lang="ru-RU" sz="2800">
                <a:latin typeface="+mj-lt"/>
              </a:rPr>
            </a:br>
            <a:r>
              <a:rPr lang="ru-RU" sz="2800">
                <a:latin typeface="+mj-lt"/>
              </a:rPr>
              <a:t>и сын Константин?</a:t>
            </a:r>
          </a:p>
        </p:txBody>
      </p:sp>
    </p:spTree>
    <p:extLst>
      <p:ext uri="{BB962C8B-B14F-4D97-AF65-F5344CB8AC3E}">
        <p14:creationId xmlns:p14="http://schemas.microsoft.com/office/powerpoint/2010/main" val="326544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B7ED2B1-1678-4AC7-836E-C022F711017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235" y="1583012"/>
            <a:ext cx="2624113" cy="281687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A517AF-EC82-4F11-8A3E-3F5FB4F58954}"/>
              </a:ext>
            </a:extLst>
          </p:cNvPr>
          <p:cNvSpPr txBox="1"/>
          <p:nvPr/>
        </p:nvSpPr>
        <p:spPr>
          <a:xfrm>
            <a:off x="358774" y="2710822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Зинаидой Райх</a:t>
            </a:r>
          </a:p>
          <a:p>
            <a:pPr lvl="0">
              <a:lnSpc>
                <a:spcPct val="106000"/>
              </a:lnSpc>
              <a:defRPr/>
            </a:pPr>
            <a:endParaRPr lang="ru-RU" sz="180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3A15AD3-B7EB-4937-948B-294C62E55FA8}"/>
              </a:ext>
            </a:extLst>
          </p:cNvPr>
          <p:cNvSpPr/>
          <p:nvPr/>
        </p:nvSpPr>
        <p:spPr>
          <a:xfrm flipH="1">
            <a:off x="358773" y="1019124"/>
            <a:ext cx="5059387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В браке с кем у Есенина родилась дочь Татьяна </a:t>
            </a:r>
            <a:br>
              <a:rPr lang="ru-RU" sz="2800">
                <a:latin typeface="+mj-lt"/>
              </a:rPr>
            </a:br>
            <a:r>
              <a:rPr lang="ru-RU" sz="2800">
                <a:latin typeface="+mj-lt"/>
              </a:rPr>
              <a:t>и сын Константин?</a:t>
            </a:r>
          </a:p>
        </p:txBody>
      </p:sp>
    </p:spTree>
    <p:extLst>
      <p:ext uri="{BB962C8B-B14F-4D97-AF65-F5344CB8AC3E}">
        <p14:creationId xmlns:p14="http://schemas.microsoft.com/office/powerpoint/2010/main" val="352253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3740" y="107151"/>
            <a:ext cx="18165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7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50" y="269624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Певицей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97480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Врачом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98715"/>
            <a:ext cx="3306763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Танцовщицей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3" y="1019124"/>
            <a:ext cx="5059387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Кем была Айседора Дункан?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AEA3A76-153F-4D9E-86E9-2AF011838546}"/>
              </a:ext>
            </a:extLst>
          </p:cNvPr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6308" y="1112293"/>
            <a:ext cx="2848917" cy="364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7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5B207F-BB3F-4EA2-BF12-C4D500764C95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Танцовщицей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420C726-3F39-4B5F-AF56-290FF0204E7F}"/>
              </a:ext>
            </a:extLst>
          </p:cNvPr>
          <p:cNvSpPr/>
          <p:nvPr/>
        </p:nvSpPr>
        <p:spPr>
          <a:xfrm flipH="1">
            <a:off x="358773" y="1019124"/>
            <a:ext cx="5059387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Кем была Айседора Дункан?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F6A40C1-5BE1-42CF-A8E9-652128CEEF5C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6308" y="1112293"/>
            <a:ext cx="2848917" cy="364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2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A96077-6564-4A48-98FF-2E27B2957DE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Танцовщицей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F37A08C-8B16-41DF-8B72-0EF918D04F87}"/>
              </a:ext>
            </a:extLst>
          </p:cNvPr>
          <p:cNvSpPr/>
          <p:nvPr/>
        </p:nvSpPr>
        <p:spPr>
          <a:xfrm flipH="1">
            <a:off x="358773" y="1019124"/>
            <a:ext cx="5059387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Кем была Айседора Дункан?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B7E5156-176D-49C1-94F2-92955172D769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6308" y="1112293"/>
            <a:ext cx="2848917" cy="364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46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3740" y="107151"/>
            <a:ext cx="18165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8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50" y="269624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В 1914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97480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В 1924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98715"/>
            <a:ext cx="3306763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В 1814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2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3" y="1019124"/>
            <a:ext cx="5059387" cy="120032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600">
                <a:latin typeface="+mj-lt"/>
              </a:rPr>
              <a:t>В каком году было опубликовано стихотворение «Берёза»?</a:t>
            </a: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95BA1DEB-2F3D-48E4-B1A9-DDC1A1953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384" y="1112293"/>
            <a:ext cx="2674671" cy="365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87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5B207F-BB3F-4EA2-BF12-C4D500764C95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В 1914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0C0121F-EF49-4E52-81FE-FDA6A2626CBE}"/>
              </a:ext>
            </a:extLst>
          </p:cNvPr>
          <p:cNvSpPr/>
          <p:nvPr/>
        </p:nvSpPr>
        <p:spPr>
          <a:xfrm flipH="1">
            <a:off x="358773" y="1019124"/>
            <a:ext cx="5059387" cy="120032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600">
                <a:latin typeface="+mj-lt"/>
              </a:rPr>
              <a:t>В каком году было опубликовано стихотворение «Берёза»?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9839EC6-E800-4F18-AEBB-375B56B83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384" y="1112293"/>
            <a:ext cx="2674671" cy="365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74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53C04C-F686-4057-8AD5-7D03133FB25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В 1914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D2AF477-00A8-4C48-A3DA-C838A7A70E64}"/>
              </a:ext>
            </a:extLst>
          </p:cNvPr>
          <p:cNvSpPr/>
          <p:nvPr/>
        </p:nvSpPr>
        <p:spPr>
          <a:xfrm flipH="1">
            <a:off x="358773" y="1019124"/>
            <a:ext cx="5059387" cy="120032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600">
                <a:latin typeface="+mj-lt"/>
              </a:rPr>
              <a:t>В каком году было опубликовано стихотворение «Берёза»?</a:t>
            </a: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98BA4DC7-C1CE-4C7F-95D3-64304D13A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384" y="1112293"/>
            <a:ext cx="2674671" cy="365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92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3740" y="107151"/>
            <a:ext cx="18165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9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50" y="269624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«Мирок»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97480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«Отечественные записки»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98715"/>
            <a:ext cx="3306763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«Мирские записки»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2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3" y="1019124"/>
            <a:ext cx="5059387" cy="120032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600">
                <a:latin typeface="+mj-lt"/>
              </a:rPr>
              <a:t>В каком журнале было опубликовано стихотворение «Берёза»?</a:t>
            </a:r>
          </a:p>
        </p:txBody>
      </p:sp>
      <p:pic>
        <p:nvPicPr>
          <p:cNvPr id="30722" name="Picture 2">
            <a:extLst>
              <a:ext uri="{FF2B5EF4-FFF2-40B4-BE49-F238E27FC236}">
                <a16:creationId xmlns:a16="http://schemas.microsoft.com/office/drawing/2014/main" id="{2DE631A2-F509-4AD6-BD05-A93961832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667" y="1138664"/>
            <a:ext cx="2918558" cy="362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15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5B207F-BB3F-4EA2-BF12-C4D500764C95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«Мирок»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2E85CE4-E210-4070-9684-4957D65EB494}"/>
              </a:ext>
            </a:extLst>
          </p:cNvPr>
          <p:cNvSpPr/>
          <p:nvPr/>
        </p:nvSpPr>
        <p:spPr>
          <a:xfrm flipH="1">
            <a:off x="358773" y="1019124"/>
            <a:ext cx="5059387" cy="120032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600">
                <a:latin typeface="+mj-lt"/>
              </a:rPr>
              <a:t>В каком журнале было опубликовано стихотворение «Берёза»?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CB1CE913-E955-47DD-8B06-0AD4C3475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667" y="1138664"/>
            <a:ext cx="2918558" cy="362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35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>
            <a:hlinkClick r:id="rId2" action="ppaction://hlinksldjump"/>
            <a:extLst>
              <a:ext uri="{FF2B5EF4-FFF2-40B4-BE49-F238E27FC236}">
                <a16:creationId xmlns:a16="http://schemas.microsoft.com/office/drawing/2014/main" id="{E85A44FA-A3C2-4A1A-A155-97712A128B2D}"/>
              </a:ext>
            </a:extLst>
          </p:cNvPr>
          <p:cNvSpPr/>
          <p:nvPr/>
        </p:nvSpPr>
        <p:spPr>
          <a:xfrm>
            <a:off x="350007" y="1422466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20" name="Блок-схема: узел 19">
            <a:hlinkClick r:id="rId3" action="ppaction://hlinksldjump"/>
            <a:extLst>
              <a:ext uri="{FF2B5EF4-FFF2-40B4-BE49-F238E27FC236}">
                <a16:creationId xmlns:a16="http://schemas.microsoft.com/office/drawing/2014/main" id="{DF1762A7-AA7D-4FE0-9D4A-E43FEDEDE25A}"/>
              </a:ext>
            </a:extLst>
          </p:cNvPr>
          <p:cNvSpPr/>
          <p:nvPr/>
        </p:nvSpPr>
        <p:spPr>
          <a:xfrm>
            <a:off x="2079605" y="1406075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21" name="Блок-схема: узел 20">
            <a:hlinkClick r:id="rId4" action="ppaction://hlinksldjump"/>
            <a:extLst>
              <a:ext uri="{FF2B5EF4-FFF2-40B4-BE49-F238E27FC236}">
                <a16:creationId xmlns:a16="http://schemas.microsoft.com/office/drawing/2014/main" id="{97942814-3D83-478C-98B8-BFDE615D36C0}"/>
              </a:ext>
            </a:extLst>
          </p:cNvPr>
          <p:cNvSpPr/>
          <p:nvPr/>
        </p:nvSpPr>
        <p:spPr>
          <a:xfrm>
            <a:off x="2944404" y="1410850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22" name="Блок-схема: узел 21">
            <a:hlinkClick r:id="rId5" action="ppaction://hlinksldjump"/>
            <a:extLst>
              <a:ext uri="{FF2B5EF4-FFF2-40B4-BE49-F238E27FC236}">
                <a16:creationId xmlns:a16="http://schemas.microsoft.com/office/drawing/2014/main" id="{3CF68B7D-799D-4F20-886F-FBFB5A0F8ECE}"/>
              </a:ext>
            </a:extLst>
          </p:cNvPr>
          <p:cNvSpPr/>
          <p:nvPr/>
        </p:nvSpPr>
        <p:spPr>
          <a:xfrm>
            <a:off x="3809203" y="1410850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5</a:t>
            </a:r>
          </a:p>
        </p:txBody>
      </p:sp>
      <p:sp>
        <p:nvSpPr>
          <p:cNvPr id="23" name="Блок-схема: узел 22">
            <a:hlinkClick r:id="rId6" action="ppaction://hlinksldjump"/>
            <a:extLst>
              <a:ext uri="{FF2B5EF4-FFF2-40B4-BE49-F238E27FC236}">
                <a16:creationId xmlns:a16="http://schemas.microsoft.com/office/drawing/2014/main" id="{EF592426-FBA7-490A-AFE2-9BEE54F7DB11}"/>
              </a:ext>
            </a:extLst>
          </p:cNvPr>
          <p:cNvSpPr/>
          <p:nvPr/>
        </p:nvSpPr>
        <p:spPr>
          <a:xfrm>
            <a:off x="4674002" y="1410850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6</a:t>
            </a:r>
          </a:p>
        </p:txBody>
      </p:sp>
      <p:sp>
        <p:nvSpPr>
          <p:cNvPr id="24" name="Блок-схема: узел 23">
            <a:hlinkClick r:id="rId7" action="ppaction://hlinksldjump"/>
            <a:extLst>
              <a:ext uri="{FF2B5EF4-FFF2-40B4-BE49-F238E27FC236}">
                <a16:creationId xmlns:a16="http://schemas.microsoft.com/office/drawing/2014/main" id="{5BB45BED-53B4-4C9F-9B6F-65AD677FACF4}"/>
              </a:ext>
            </a:extLst>
          </p:cNvPr>
          <p:cNvSpPr/>
          <p:nvPr/>
        </p:nvSpPr>
        <p:spPr>
          <a:xfrm>
            <a:off x="5538801" y="1424877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7</a:t>
            </a:r>
          </a:p>
        </p:txBody>
      </p:sp>
      <p:sp>
        <p:nvSpPr>
          <p:cNvPr id="25" name="Блок-схема: узел 24">
            <a:hlinkClick r:id="rId8" action="ppaction://hlinksldjump"/>
            <a:extLst>
              <a:ext uri="{FF2B5EF4-FFF2-40B4-BE49-F238E27FC236}">
                <a16:creationId xmlns:a16="http://schemas.microsoft.com/office/drawing/2014/main" id="{08BB8122-BB71-416E-B597-04EE990BB913}"/>
              </a:ext>
            </a:extLst>
          </p:cNvPr>
          <p:cNvSpPr/>
          <p:nvPr/>
        </p:nvSpPr>
        <p:spPr>
          <a:xfrm>
            <a:off x="6403600" y="1424877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8</a:t>
            </a:r>
          </a:p>
        </p:txBody>
      </p:sp>
      <p:sp>
        <p:nvSpPr>
          <p:cNvPr id="29" name="Блок-схема: узел 28">
            <a:hlinkClick r:id="rId9" action="ppaction://hlinksldjump"/>
            <a:extLst>
              <a:ext uri="{FF2B5EF4-FFF2-40B4-BE49-F238E27FC236}">
                <a16:creationId xmlns:a16="http://schemas.microsoft.com/office/drawing/2014/main" id="{ED707579-AEC5-4F27-9E6F-1BA472FE1CD7}"/>
              </a:ext>
            </a:extLst>
          </p:cNvPr>
          <p:cNvSpPr/>
          <p:nvPr/>
        </p:nvSpPr>
        <p:spPr>
          <a:xfrm>
            <a:off x="7268399" y="1424877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9</a:t>
            </a:r>
          </a:p>
        </p:txBody>
      </p:sp>
      <p:sp>
        <p:nvSpPr>
          <p:cNvPr id="30" name="Блок-схема: узел 29">
            <a:hlinkClick r:id="rId10" action="ppaction://hlinksldjump"/>
            <a:extLst>
              <a:ext uri="{FF2B5EF4-FFF2-40B4-BE49-F238E27FC236}">
                <a16:creationId xmlns:a16="http://schemas.microsoft.com/office/drawing/2014/main" id="{2A392FBB-760C-4B58-89C7-2190F22DEAF7}"/>
              </a:ext>
            </a:extLst>
          </p:cNvPr>
          <p:cNvSpPr/>
          <p:nvPr/>
        </p:nvSpPr>
        <p:spPr>
          <a:xfrm>
            <a:off x="8133197" y="1424877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10</a:t>
            </a:r>
          </a:p>
        </p:txBody>
      </p:sp>
      <p:sp>
        <p:nvSpPr>
          <p:cNvPr id="31" name="Блок-схема: узел 30">
            <a:hlinkClick r:id="rId11" action="ppaction://hlinksldjump"/>
            <a:extLst>
              <a:ext uri="{FF2B5EF4-FFF2-40B4-BE49-F238E27FC236}">
                <a16:creationId xmlns:a16="http://schemas.microsoft.com/office/drawing/2014/main" id="{F1982D3E-C0F3-4067-83C5-04E9BD2513E7}"/>
              </a:ext>
            </a:extLst>
          </p:cNvPr>
          <p:cNvSpPr/>
          <p:nvPr/>
        </p:nvSpPr>
        <p:spPr>
          <a:xfrm>
            <a:off x="358749" y="2171209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11</a:t>
            </a:r>
          </a:p>
        </p:txBody>
      </p:sp>
      <p:sp>
        <p:nvSpPr>
          <p:cNvPr id="32" name="Блок-схема: узел 31">
            <a:hlinkClick r:id="rId12" action="ppaction://hlinksldjump"/>
            <a:extLst>
              <a:ext uri="{FF2B5EF4-FFF2-40B4-BE49-F238E27FC236}">
                <a16:creationId xmlns:a16="http://schemas.microsoft.com/office/drawing/2014/main" id="{2A41BC66-A85C-41CF-A6E5-D99A6C3D765A}"/>
              </a:ext>
            </a:extLst>
          </p:cNvPr>
          <p:cNvSpPr/>
          <p:nvPr/>
        </p:nvSpPr>
        <p:spPr>
          <a:xfrm>
            <a:off x="1223347" y="2172816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12</a:t>
            </a:r>
          </a:p>
        </p:txBody>
      </p:sp>
      <p:sp>
        <p:nvSpPr>
          <p:cNvPr id="36" name="Блок-схема: узел 35">
            <a:hlinkClick r:id="rId13" action="ppaction://hlinksldjump"/>
            <a:extLst>
              <a:ext uri="{FF2B5EF4-FFF2-40B4-BE49-F238E27FC236}">
                <a16:creationId xmlns:a16="http://schemas.microsoft.com/office/drawing/2014/main" id="{0775EA92-B135-45AD-AEC4-D404554D41F9}"/>
              </a:ext>
            </a:extLst>
          </p:cNvPr>
          <p:cNvSpPr/>
          <p:nvPr/>
        </p:nvSpPr>
        <p:spPr>
          <a:xfrm>
            <a:off x="2087945" y="2160282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13</a:t>
            </a:r>
          </a:p>
        </p:txBody>
      </p:sp>
      <p:sp>
        <p:nvSpPr>
          <p:cNvPr id="37" name="Блок-схема: узел 36">
            <a:hlinkClick r:id="rId14" action="ppaction://hlinksldjump"/>
            <a:extLst>
              <a:ext uri="{FF2B5EF4-FFF2-40B4-BE49-F238E27FC236}">
                <a16:creationId xmlns:a16="http://schemas.microsoft.com/office/drawing/2014/main" id="{1ECF4BCE-8998-4C4C-ABC3-781E8372F010}"/>
              </a:ext>
            </a:extLst>
          </p:cNvPr>
          <p:cNvSpPr/>
          <p:nvPr/>
        </p:nvSpPr>
        <p:spPr>
          <a:xfrm>
            <a:off x="2952543" y="2163465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14</a:t>
            </a:r>
          </a:p>
        </p:txBody>
      </p:sp>
      <p:sp>
        <p:nvSpPr>
          <p:cNvPr id="38" name="Блок-схема: узел 37">
            <a:hlinkClick r:id="rId15" action="ppaction://hlinksldjump"/>
            <a:extLst>
              <a:ext uri="{FF2B5EF4-FFF2-40B4-BE49-F238E27FC236}">
                <a16:creationId xmlns:a16="http://schemas.microsoft.com/office/drawing/2014/main" id="{4314E5DE-082B-4AED-AFB2-FCB13BFB7E3D}"/>
              </a:ext>
            </a:extLst>
          </p:cNvPr>
          <p:cNvSpPr/>
          <p:nvPr/>
        </p:nvSpPr>
        <p:spPr>
          <a:xfrm>
            <a:off x="3817141" y="2163465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15</a:t>
            </a:r>
          </a:p>
        </p:txBody>
      </p:sp>
      <p:sp>
        <p:nvSpPr>
          <p:cNvPr id="39" name="Блок-схема: узел 38">
            <a:hlinkClick r:id="rId16" action="ppaction://hlinksldjump"/>
            <a:extLst>
              <a:ext uri="{FF2B5EF4-FFF2-40B4-BE49-F238E27FC236}">
                <a16:creationId xmlns:a16="http://schemas.microsoft.com/office/drawing/2014/main" id="{AC8429A9-8AF5-47BF-AFB5-A41C378C1CF5}"/>
              </a:ext>
            </a:extLst>
          </p:cNvPr>
          <p:cNvSpPr/>
          <p:nvPr/>
        </p:nvSpPr>
        <p:spPr>
          <a:xfrm>
            <a:off x="4681739" y="2163465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16</a:t>
            </a:r>
          </a:p>
        </p:txBody>
      </p:sp>
      <p:sp>
        <p:nvSpPr>
          <p:cNvPr id="40" name="Блок-схема: узел 39">
            <a:hlinkClick r:id="rId17" action="ppaction://hlinksldjump"/>
            <a:extLst>
              <a:ext uri="{FF2B5EF4-FFF2-40B4-BE49-F238E27FC236}">
                <a16:creationId xmlns:a16="http://schemas.microsoft.com/office/drawing/2014/main" id="{E0C20A15-0B67-4BCF-B39B-67036C2246E1}"/>
              </a:ext>
            </a:extLst>
          </p:cNvPr>
          <p:cNvSpPr/>
          <p:nvPr/>
        </p:nvSpPr>
        <p:spPr>
          <a:xfrm>
            <a:off x="5546337" y="2172816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17</a:t>
            </a:r>
          </a:p>
        </p:txBody>
      </p:sp>
      <p:sp>
        <p:nvSpPr>
          <p:cNvPr id="41" name="Блок-схема: узел 40">
            <a:hlinkClick r:id="rId18" action="ppaction://hlinksldjump"/>
            <a:extLst>
              <a:ext uri="{FF2B5EF4-FFF2-40B4-BE49-F238E27FC236}">
                <a16:creationId xmlns:a16="http://schemas.microsoft.com/office/drawing/2014/main" id="{09ABDE7F-93AA-4233-A720-C1AD4303453A}"/>
              </a:ext>
            </a:extLst>
          </p:cNvPr>
          <p:cNvSpPr/>
          <p:nvPr/>
        </p:nvSpPr>
        <p:spPr>
          <a:xfrm>
            <a:off x="6410935" y="2172816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18</a:t>
            </a:r>
          </a:p>
        </p:txBody>
      </p:sp>
      <p:sp>
        <p:nvSpPr>
          <p:cNvPr id="42" name="Блок-схема: узел 41">
            <a:hlinkClick r:id="rId19" action="ppaction://hlinksldjump"/>
            <a:extLst>
              <a:ext uri="{FF2B5EF4-FFF2-40B4-BE49-F238E27FC236}">
                <a16:creationId xmlns:a16="http://schemas.microsoft.com/office/drawing/2014/main" id="{2FB93C7D-5EFD-4ACB-92C4-BC2CA0DD3B7F}"/>
              </a:ext>
            </a:extLst>
          </p:cNvPr>
          <p:cNvSpPr/>
          <p:nvPr/>
        </p:nvSpPr>
        <p:spPr>
          <a:xfrm>
            <a:off x="7275533" y="2172816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19</a:t>
            </a:r>
          </a:p>
        </p:txBody>
      </p:sp>
      <p:sp>
        <p:nvSpPr>
          <p:cNvPr id="43" name="Блок-схема: узел 42">
            <a:hlinkClick r:id="rId20" action="ppaction://hlinksldjump"/>
            <a:extLst>
              <a:ext uri="{FF2B5EF4-FFF2-40B4-BE49-F238E27FC236}">
                <a16:creationId xmlns:a16="http://schemas.microsoft.com/office/drawing/2014/main" id="{8D096627-43EC-4B50-B8CC-E2A12141EB0F}"/>
              </a:ext>
            </a:extLst>
          </p:cNvPr>
          <p:cNvSpPr/>
          <p:nvPr/>
        </p:nvSpPr>
        <p:spPr>
          <a:xfrm>
            <a:off x="8140135" y="2172816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20</a:t>
            </a:r>
          </a:p>
        </p:txBody>
      </p:sp>
      <p:sp>
        <p:nvSpPr>
          <p:cNvPr id="44" name="Блок-схема: узел 43">
            <a:hlinkClick r:id="rId21" action="ppaction://hlinksldjump"/>
            <a:extLst>
              <a:ext uri="{FF2B5EF4-FFF2-40B4-BE49-F238E27FC236}">
                <a16:creationId xmlns:a16="http://schemas.microsoft.com/office/drawing/2014/main" id="{835F2CB2-33EE-471E-83E4-662F1EF45BA8}"/>
              </a:ext>
            </a:extLst>
          </p:cNvPr>
          <p:cNvSpPr/>
          <p:nvPr/>
        </p:nvSpPr>
        <p:spPr>
          <a:xfrm>
            <a:off x="358749" y="2913942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21</a:t>
            </a:r>
          </a:p>
        </p:txBody>
      </p:sp>
      <p:sp>
        <p:nvSpPr>
          <p:cNvPr id="45" name="Блок-схема: узел 44">
            <a:hlinkClick r:id="rId22" action="ppaction://hlinksldjump"/>
            <a:extLst>
              <a:ext uri="{FF2B5EF4-FFF2-40B4-BE49-F238E27FC236}">
                <a16:creationId xmlns:a16="http://schemas.microsoft.com/office/drawing/2014/main" id="{F0A58442-A856-4292-B4C2-08DCB95616B1}"/>
              </a:ext>
            </a:extLst>
          </p:cNvPr>
          <p:cNvSpPr/>
          <p:nvPr/>
        </p:nvSpPr>
        <p:spPr>
          <a:xfrm>
            <a:off x="1224319" y="2914745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22</a:t>
            </a:r>
          </a:p>
        </p:txBody>
      </p:sp>
      <p:sp>
        <p:nvSpPr>
          <p:cNvPr id="46" name="Блок-схема: узел 45">
            <a:hlinkClick r:id="rId23" action="ppaction://hlinksldjump"/>
            <a:extLst>
              <a:ext uri="{FF2B5EF4-FFF2-40B4-BE49-F238E27FC236}">
                <a16:creationId xmlns:a16="http://schemas.microsoft.com/office/drawing/2014/main" id="{61C22DEF-78AB-477B-BC24-1DA8E5995D03}"/>
              </a:ext>
            </a:extLst>
          </p:cNvPr>
          <p:cNvSpPr/>
          <p:nvPr/>
        </p:nvSpPr>
        <p:spPr>
          <a:xfrm>
            <a:off x="2089889" y="2908479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23</a:t>
            </a:r>
          </a:p>
        </p:txBody>
      </p:sp>
      <p:sp>
        <p:nvSpPr>
          <p:cNvPr id="47" name="Блок-схема: узел 46">
            <a:hlinkClick r:id="rId24" action="ppaction://hlinksldjump"/>
            <a:extLst>
              <a:ext uri="{FF2B5EF4-FFF2-40B4-BE49-F238E27FC236}">
                <a16:creationId xmlns:a16="http://schemas.microsoft.com/office/drawing/2014/main" id="{A45B245C-94E8-4CA5-AAE6-A25F146DC73B}"/>
              </a:ext>
            </a:extLst>
          </p:cNvPr>
          <p:cNvSpPr/>
          <p:nvPr/>
        </p:nvSpPr>
        <p:spPr>
          <a:xfrm>
            <a:off x="2955459" y="2910070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24</a:t>
            </a:r>
          </a:p>
        </p:txBody>
      </p:sp>
      <p:sp>
        <p:nvSpPr>
          <p:cNvPr id="48" name="Блок-схема: узел 47">
            <a:hlinkClick r:id="rId25" action="ppaction://hlinksldjump"/>
            <a:extLst>
              <a:ext uri="{FF2B5EF4-FFF2-40B4-BE49-F238E27FC236}">
                <a16:creationId xmlns:a16="http://schemas.microsoft.com/office/drawing/2014/main" id="{0FBA6B76-088C-4AD0-A849-82BDC91FF939}"/>
              </a:ext>
            </a:extLst>
          </p:cNvPr>
          <p:cNvSpPr/>
          <p:nvPr/>
        </p:nvSpPr>
        <p:spPr>
          <a:xfrm>
            <a:off x="3821029" y="2910070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25</a:t>
            </a:r>
          </a:p>
        </p:txBody>
      </p:sp>
      <p:sp>
        <p:nvSpPr>
          <p:cNvPr id="49" name="Блок-схема: узел 48">
            <a:hlinkClick r:id="rId26" action="ppaction://hlinksldjump"/>
            <a:extLst>
              <a:ext uri="{FF2B5EF4-FFF2-40B4-BE49-F238E27FC236}">
                <a16:creationId xmlns:a16="http://schemas.microsoft.com/office/drawing/2014/main" id="{5E848585-9912-4CD9-B3EF-3887D26FF364}"/>
              </a:ext>
            </a:extLst>
          </p:cNvPr>
          <p:cNvSpPr/>
          <p:nvPr/>
        </p:nvSpPr>
        <p:spPr>
          <a:xfrm>
            <a:off x="4686599" y="2910070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26</a:t>
            </a:r>
          </a:p>
        </p:txBody>
      </p:sp>
      <p:sp>
        <p:nvSpPr>
          <p:cNvPr id="50" name="Блок-схема: узел 49">
            <a:hlinkClick r:id="rId27" action="ppaction://hlinksldjump"/>
            <a:extLst>
              <a:ext uri="{FF2B5EF4-FFF2-40B4-BE49-F238E27FC236}">
                <a16:creationId xmlns:a16="http://schemas.microsoft.com/office/drawing/2014/main" id="{C9C35CE2-8BB3-4A41-A67B-EEB9D1292FBE}"/>
              </a:ext>
            </a:extLst>
          </p:cNvPr>
          <p:cNvSpPr/>
          <p:nvPr/>
        </p:nvSpPr>
        <p:spPr>
          <a:xfrm>
            <a:off x="5552169" y="2914745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27</a:t>
            </a:r>
          </a:p>
        </p:txBody>
      </p:sp>
      <p:sp>
        <p:nvSpPr>
          <p:cNvPr id="51" name="Блок-схема: узел 50">
            <a:hlinkClick r:id="rId28" action="ppaction://hlinksldjump"/>
            <a:extLst>
              <a:ext uri="{FF2B5EF4-FFF2-40B4-BE49-F238E27FC236}">
                <a16:creationId xmlns:a16="http://schemas.microsoft.com/office/drawing/2014/main" id="{C5872BD5-10D8-4593-973B-D35F3DC7FB40}"/>
              </a:ext>
            </a:extLst>
          </p:cNvPr>
          <p:cNvSpPr/>
          <p:nvPr/>
        </p:nvSpPr>
        <p:spPr>
          <a:xfrm>
            <a:off x="6417739" y="2914745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28</a:t>
            </a:r>
          </a:p>
        </p:txBody>
      </p:sp>
      <p:sp>
        <p:nvSpPr>
          <p:cNvPr id="52" name="Блок-схема: узел 51">
            <a:hlinkClick r:id="rId29" action="ppaction://hlinksldjump"/>
            <a:extLst>
              <a:ext uri="{FF2B5EF4-FFF2-40B4-BE49-F238E27FC236}">
                <a16:creationId xmlns:a16="http://schemas.microsoft.com/office/drawing/2014/main" id="{BA9DBCCC-F18C-45AD-93E9-B9F8C47B23B4}"/>
              </a:ext>
            </a:extLst>
          </p:cNvPr>
          <p:cNvSpPr/>
          <p:nvPr/>
        </p:nvSpPr>
        <p:spPr>
          <a:xfrm>
            <a:off x="7283309" y="2914745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29</a:t>
            </a:r>
          </a:p>
        </p:txBody>
      </p:sp>
      <p:sp>
        <p:nvSpPr>
          <p:cNvPr id="53" name="Блок-схема: узел 52">
            <a:hlinkClick r:id="rId30" action="ppaction://hlinksldjump"/>
            <a:extLst>
              <a:ext uri="{FF2B5EF4-FFF2-40B4-BE49-F238E27FC236}">
                <a16:creationId xmlns:a16="http://schemas.microsoft.com/office/drawing/2014/main" id="{1C977D65-8CDA-4189-A37C-4386A9F2D188}"/>
              </a:ext>
            </a:extLst>
          </p:cNvPr>
          <p:cNvSpPr/>
          <p:nvPr/>
        </p:nvSpPr>
        <p:spPr>
          <a:xfrm>
            <a:off x="8148877" y="2914745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30</a:t>
            </a:r>
          </a:p>
        </p:txBody>
      </p:sp>
      <p:sp>
        <p:nvSpPr>
          <p:cNvPr id="54" name="Блок-схема: узел 53">
            <a:hlinkClick r:id="rId31" action="ppaction://hlinksldjump"/>
            <a:extLst>
              <a:ext uri="{FF2B5EF4-FFF2-40B4-BE49-F238E27FC236}">
                <a16:creationId xmlns:a16="http://schemas.microsoft.com/office/drawing/2014/main" id="{B1C2F4D9-484F-4D37-A8BD-2477A3165D88}"/>
              </a:ext>
            </a:extLst>
          </p:cNvPr>
          <p:cNvSpPr/>
          <p:nvPr/>
        </p:nvSpPr>
        <p:spPr>
          <a:xfrm>
            <a:off x="360195" y="4137262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55" name="Блок-схема: узел 54">
            <a:hlinkClick r:id="rId32" action="ppaction://hlinksldjump"/>
            <a:extLst>
              <a:ext uri="{FF2B5EF4-FFF2-40B4-BE49-F238E27FC236}">
                <a16:creationId xmlns:a16="http://schemas.microsoft.com/office/drawing/2014/main" id="{0EC7A9AB-424B-43B6-B390-24643FB8BD85}"/>
              </a:ext>
            </a:extLst>
          </p:cNvPr>
          <p:cNvSpPr/>
          <p:nvPr/>
        </p:nvSpPr>
        <p:spPr>
          <a:xfrm>
            <a:off x="1225765" y="4137262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56" name="Блок-схема: узел 55">
            <a:hlinkClick r:id="rId33" action="ppaction://hlinksldjump"/>
            <a:extLst>
              <a:ext uri="{FF2B5EF4-FFF2-40B4-BE49-F238E27FC236}">
                <a16:creationId xmlns:a16="http://schemas.microsoft.com/office/drawing/2014/main" id="{93BE763D-8052-4365-88F0-90F7CACE6865}"/>
              </a:ext>
            </a:extLst>
          </p:cNvPr>
          <p:cNvSpPr/>
          <p:nvPr/>
        </p:nvSpPr>
        <p:spPr>
          <a:xfrm>
            <a:off x="2091335" y="4137263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57" name="Блок-схема: узел 56">
            <a:hlinkClick r:id="rId34" action="ppaction://hlinksldjump"/>
            <a:extLst>
              <a:ext uri="{FF2B5EF4-FFF2-40B4-BE49-F238E27FC236}">
                <a16:creationId xmlns:a16="http://schemas.microsoft.com/office/drawing/2014/main" id="{ABE51739-B874-4DB8-A36E-592BA9BD265A}"/>
              </a:ext>
            </a:extLst>
          </p:cNvPr>
          <p:cNvSpPr/>
          <p:nvPr/>
        </p:nvSpPr>
        <p:spPr>
          <a:xfrm>
            <a:off x="2956905" y="4137262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58" name="Блок-схема: узел 57">
            <a:hlinkClick r:id="rId35" action="ppaction://hlinksldjump"/>
            <a:extLst>
              <a:ext uri="{FF2B5EF4-FFF2-40B4-BE49-F238E27FC236}">
                <a16:creationId xmlns:a16="http://schemas.microsoft.com/office/drawing/2014/main" id="{DA4651C6-2EB5-4DAE-B4FA-7D37F6E853EB}"/>
              </a:ext>
            </a:extLst>
          </p:cNvPr>
          <p:cNvSpPr/>
          <p:nvPr/>
        </p:nvSpPr>
        <p:spPr>
          <a:xfrm>
            <a:off x="3822475" y="4137262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5</a:t>
            </a:r>
          </a:p>
        </p:txBody>
      </p:sp>
      <p:sp>
        <p:nvSpPr>
          <p:cNvPr id="59" name="Блок-схема: узел 58">
            <a:hlinkClick r:id="rId36" action="ppaction://hlinksldjump"/>
            <a:extLst>
              <a:ext uri="{FF2B5EF4-FFF2-40B4-BE49-F238E27FC236}">
                <a16:creationId xmlns:a16="http://schemas.microsoft.com/office/drawing/2014/main" id="{3064ECEE-E093-4562-9845-F8E338B84475}"/>
              </a:ext>
            </a:extLst>
          </p:cNvPr>
          <p:cNvSpPr/>
          <p:nvPr/>
        </p:nvSpPr>
        <p:spPr>
          <a:xfrm>
            <a:off x="4688045" y="4137262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6</a:t>
            </a:r>
          </a:p>
        </p:txBody>
      </p:sp>
      <p:sp>
        <p:nvSpPr>
          <p:cNvPr id="60" name="Блок-схема: узел 59">
            <a:hlinkClick r:id="rId37" action="ppaction://hlinksldjump"/>
            <a:extLst>
              <a:ext uri="{FF2B5EF4-FFF2-40B4-BE49-F238E27FC236}">
                <a16:creationId xmlns:a16="http://schemas.microsoft.com/office/drawing/2014/main" id="{EAA91306-CAA6-41DF-BA47-553654139C8B}"/>
              </a:ext>
            </a:extLst>
          </p:cNvPr>
          <p:cNvSpPr/>
          <p:nvPr/>
        </p:nvSpPr>
        <p:spPr>
          <a:xfrm>
            <a:off x="5553615" y="4137262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7</a:t>
            </a:r>
          </a:p>
        </p:txBody>
      </p:sp>
      <p:sp>
        <p:nvSpPr>
          <p:cNvPr id="61" name="Блок-схема: узел 60">
            <a:hlinkClick r:id="rId38" action="ppaction://hlinksldjump"/>
            <a:extLst>
              <a:ext uri="{FF2B5EF4-FFF2-40B4-BE49-F238E27FC236}">
                <a16:creationId xmlns:a16="http://schemas.microsoft.com/office/drawing/2014/main" id="{1A416F86-2625-4B88-849F-87BB7EE579F0}"/>
              </a:ext>
            </a:extLst>
          </p:cNvPr>
          <p:cNvSpPr/>
          <p:nvPr/>
        </p:nvSpPr>
        <p:spPr>
          <a:xfrm>
            <a:off x="6419185" y="4137262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8</a:t>
            </a:r>
          </a:p>
        </p:txBody>
      </p:sp>
      <p:sp>
        <p:nvSpPr>
          <p:cNvPr id="62" name="Блок-схема: узел 61">
            <a:hlinkClick r:id="rId39" action="ppaction://hlinksldjump"/>
            <a:extLst>
              <a:ext uri="{FF2B5EF4-FFF2-40B4-BE49-F238E27FC236}">
                <a16:creationId xmlns:a16="http://schemas.microsoft.com/office/drawing/2014/main" id="{08906BCC-044B-4734-B189-337E5D5844D6}"/>
              </a:ext>
            </a:extLst>
          </p:cNvPr>
          <p:cNvSpPr/>
          <p:nvPr/>
        </p:nvSpPr>
        <p:spPr>
          <a:xfrm>
            <a:off x="7284755" y="4137262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9</a:t>
            </a:r>
          </a:p>
        </p:txBody>
      </p:sp>
      <p:sp>
        <p:nvSpPr>
          <p:cNvPr id="63" name="Блок-схема: узел 62">
            <a:hlinkClick r:id="rId40" action="ppaction://hlinksldjump"/>
            <a:extLst>
              <a:ext uri="{FF2B5EF4-FFF2-40B4-BE49-F238E27FC236}">
                <a16:creationId xmlns:a16="http://schemas.microsoft.com/office/drawing/2014/main" id="{B3172F4B-FA43-43BA-B47C-50B3FCEAD080}"/>
              </a:ext>
            </a:extLst>
          </p:cNvPr>
          <p:cNvSpPr/>
          <p:nvPr/>
        </p:nvSpPr>
        <p:spPr>
          <a:xfrm>
            <a:off x="8150323" y="4137262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10</a:t>
            </a:r>
          </a:p>
        </p:txBody>
      </p:sp>
      <p:sp>
        <p:nvSpPr>
          <p:cNvPr id="65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F8D1E6CD-2C30-473A-8309-82672EFBED06}"/>
              </a:ext>
            </a:extLst>
          </p:cNvPr>
          <p:cNvSpPr/>
          <p:nvPr/>
        </p:nvSpPr>
        <p:spPr>
          <a:xfrm rot="10800000">
            <a:off x="2866934" y="4497"/>
            <a:ext cx="3410132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14AEE83-35C7-4E66-B1E8-738509568D50}"/>
              </a:ext>
            </a:extLst>
          </p:cNvPr>
          <p:cNvSpPr txBox="1"/>
          <p:nvPr/>
        </p:nvSpPr>
        <p:spPr>
          <a:xfrm>
            <a:off x="3149983" y="107151"/>
            <a:ext cx="284404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Выберите задание</a:t>
            </a: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FCFBD8A4-2A8C-4AB4-B8C2-A85563CEB208}"/>
              </a:ext>
            </a:extLst>
          </p:cNvPr>
          <p:cNvSpPr/>
          <p:nvPr/>
        </p:nvSpPr>
        <p:spPr>
          <a:xfrm flipH="1">
            <a:off x="358775" y="997638"/>
            <a:ext cx="8420128" cy="2611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Тестовые задания:</a:t>
            </a:r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4AB1CB26-DC70-4FF6-AC89-F77A21996981}"/>
              </a:ext>
            </a:extLst>
          </p:cNvPr>
          <p:cNvSpPr/>
          <p:nvPr/>
        </p:nvSpPr>
        <p:spPr>
          <a:xfrm flipH="1">
            <a:off x="330692" y="3775483"/>
            <a:ext cx="8435781" cy="2611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Ребусы:</a:t>
            </a:r>
          </a:p>
        </p:txBody>
      </p:sp>
      <p:sp>
        <p:nvSpPr>
          <p:cNvPr id="19" name="Блок-схема: узел 18">
            <a:hlinkClick r:id="rId41" action="ppaction://hlinksldjump"/>
            <a:extLst>
              <a:ext uri="{FF2B5EF4-FFF2-40B4-BE49-F238E27FC236}">
                <a16:creationId xmlns:a16="http://schemas.microsoft.com/office/drawing/2014/main" id="{DAAB8CF5-4AED-49E6-939C-953F8C9071BC}"/>
              </a:ext>
            </a:extLst>
          </p:cNvPr>
          <p:cNvSpPr/>
          <p:nvPr/>
        </p:nvSpPr>
        <p:spPr>
          <a:xfrm>
            <a:off x="1214806" y="1424877"/>
            <a:ext cx="630000" cy="630000"/>
          </a:xfrm>
          <a:prstGeom prst="flowChartConnector">
            <a:avLst/>
          </a:prstGeom>
          <a:solidFill>
            <a:srgbClr val="B53E4D"/>
          </a:solidFill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69" name="Скругленный прямоугольник 15">
            <a:hlinkClick r:id="" action="ppaction://hlinkshowjump?jump=endshow"/>
            <a:extLst>
              <a:ext uri="{FF2B5EF4-FFF2-40B4-BE49-F238E27FC236}">
                <a16:creationId xmlns:a16="http://schemas.microsoft.com/office/drawing/2014/main" id="{3AFCFCF3-F1BD-491D-8533-71CB1F87BD2A}"/>
              </a:ext>
            </a:extLst>
          </p:cNvPr>
          <p:cNvSpPr/>
          <p:nvPr/>
        </p:nvSpPr>
        <p:spPr>
          <a:xfrm>
            <a:off x="367659" y="398758"/>
            <a:ext cx="2216239" cy="515261"/>
          </a:xfrm>
          <a:prstGeom prst="flowChartTerminator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Закончить игру</a:t>
            </a:r>
            <a:endParaRPr lang="ru-RU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21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9" grpId="0" animBg="1"/>
      <p:bldP spid="30" grpId="0" animBg="1"/>
      <p:bldP spid="31" grpId="0" animBg="1"/>
      <p:bldP spid="3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B99B49-70F7-4FEB-9197-68402F751F1B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«Мирок»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860F01E-7A5F-46F8-8122-A06401768CC3}"/>
              </a:ext>
            </a:extLst>
          </p:cNvPr>
          <p:cNvSpPr/>
          <p:nvPr/>
        </p:nvSpPr>
        <p:spPr>
          <a:xfrm flipH="1">
            <a:off x="358773" y="1019124"/>
            <a:ext cx="5059387" cy="120032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600">
                <a:latin typeface="+mj-lt"/>
              </a:rPr>
              <a:t>В каком журнале было опубликовано стихотворение «Берёза»?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EF1C9E4C-5274-4CEA-A7B4-2BC697C974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667" y="1138664"/>
            <a:ext cx="2918558" cy="362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01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2827" y="107151"/>
            <a:ext cx="19383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10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50" y="269624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Блок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97480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Клюев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98715"/>
            <a:ext cx="3306763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Городецкий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2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3" y="1019124"/>
            <a:ext cx="5059387" cy="172354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>
                <a:latin typeface="+mj-lt"/>
              </a:rPr>
              <a:t>Кем были сказаны такие слова о Есенине: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«Стихи свежие, чистые, голосистые, многословные»</a:t>
            </a:r>
            <a:r>
              <a:rPr lang="ru-RU" sz="200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. </a:t>
            </a:r>
          </a:p>
          <a:p>
            <a:endParaRPr lang="ru-RU" sz="2400">
              <a:latin typeface="+mj-lt"/>
            </a:endParaRPr>
          </a:p>
        </p:txBody>
      </p:sp>
      <p:pic>
        <p:nvPicPr>
          <p:cNvPr id="13" name="Рисунок 12" descr="Изображение выглядит как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EC522EB1-50C2-4A0D-BE57-D597BA722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482" y="868680"/>
            <a:ext cx="2863518" cy="340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24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5B207F-BB3F-4EA2-BF12-C4D500764C95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Блок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68E51A8-11F4-4CFB-959A-D4B140D70797}"/>
              </a:ext>
            </a:extLst>
          </p:cNvPr>
          <p:cNvSpPr/>
          <p:nvPr/>
        </p:nvSpPr>
        <p:spPr>
          <a:xfrm flipH="1">
            <a:off x="358773" y="1019124"/>
            <a:ext cx="5059387" cy="172354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>
                <a:latin typeface="+mj-lt"/>
              </a:rPr>
              <a:t>Кем были сказаны такие слова о Есенине: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«Стихи свежие, чистые, голосистые, многословные»</a:t>
            </a:r>
            <a:r>
              <a:rPr lang="ru-RU" sz="200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. </a:t>
            </a:r>
          </a:p>
          <a:p>
            <a:endParaRPr lang="ru-RU" sz="2400">
              <a:latin typeface="+mj-lt"/>
            </a:endParaRPr>
          </a:p>
        </p:txBody>
      </p:sp>
      <p:pic>
        <p:nvPicPr>
          <p:cNvPr id="32770" name="Picture 2">
            <a:extLst>
              <a:ext uri="{FF2B5EF4-FFF2-40B4-BE49-F238E27FC236}">
                <a16:creationId xmlns:a16="http://schemas.microsoft.com/office/drawing/2014/main" id="{BA119F13-A8A3-44C6-9D0A-9152653A5B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62734" y="1081191"/>
            <a:ext cx="2622491" cy="368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75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07CFC7-F2A6-4034-82AF-92637A5911C4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Блок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02572DD-B2B8-4690-8D74-3FB5B35F6ED0}"/>
              </a:ext>
            </a:extLst>
          </p:cNvPr>
          <p:cNvSpPr/>
          <p:nvPr/>
        </p:nvSpPr>
        <p:spPr>
          <a:xfrm flipH="1">
            <a:off x="358773" y="1019124"/>
            <a:ext cx="5059387" cy="172354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>
                <a:latin typeface="+mj-lt"/>
              </a:rPr>
              <a:t>Кем были сказаны такие слова о Есенине: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«Стихи свежие, чистые, голосистые, многословные»</a:t>
            </a:r>
            <a:r>
              <a:rPr lang="ru-RU" sz="200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. </a:t>
            </a:r>
          </a:p>
          <a:p>
            <a:endParaRPr lang="ru-RU" sz="2400">
              <a:latin typeface="+mj-lt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A0EDDEDB-FBF5-4994-BB57-6105E659DB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62734" y="1081191"/>
            <a:ext cx="2622491" cy="368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86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24467" y="107151"/>
            <a:ext cx="18950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11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50" y="269624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В 1916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97480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В 1936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98715"/>
            <a:ext cx="3306763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В 1816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2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3" y="1019124"/>
            <a:ext cx="5059387" cy="80021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600">
                <a:latin typeface="+mj-lt"/>
              </a:rPr>
              <a:t>В каком году вышел первый сборник стихов Есенина?</a:t>
            </a:r>
          </a:p>
        </p:txBody>
      </p:sp>
      <p:pic>
        <p:nvPicPr>
          <p:cNvPr id="36866" name="Picture 2">
            <a:extLst>
              <a:ext uri="{FF2B5EF4-FFF2-40B4-BE49-F238E27FC236}">
                <a16:creationId xmlns:a16="http://schemas.microsoft.com/office/drawing/2014/main" id="{DB0AA3BE-DA99-4FF5-9DF4-0DA348C0B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36" y="1103343"/>
            <a:ext cx="2671812" cy="356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72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5B207F-BB3F-4EA2-BF12-C4D500764C95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В 1916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6EECCAC-C0F9-4E5D-B062-6B8668F9909C}"/>
              </a:ext>
            </a:extLst>
          </p:cNvPr>
          <p:cNvSpPr/>
          <p:nvPr/>
        </p:nvSpPr>
        <p:spPr>
          <a:xfrm flipH="1">
            <a:off x="358773" y="1019124"/>
            <a:ext cx="5059387" cy="80021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600">
                <a:latin typeface="+mj-lt"/>
              </a:rPr>
              <a:t>В каком году вышел первый сборник стихов Есенина?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8EDAE765-3258-4CD3-BABD-8DFFECC6A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36" y="1103343"/>
            <a:ext cx="2671812" cy="356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10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084F41-D898-4625-904F-94BA23076F49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В 1916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D4D4000-E35B-4524-8406-ADD9AB9AB533}"/>
              </a:ext>
            </a:extLst>
          </p:cNvPr>
          <p:cNvSpPr/>
          <p:nvPr/>
        </p:nvSpPr>
        <p:spPr>
          <a:xfrm flipH="1">
            <a:off x="358773" y="1019124"/>
            <a:ext cx="5059387" cy="80021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600">
                <a:latin typeface="+mj-lt"/>
              </a:rPr>
              <a:t>В каком году вышел первый сборник стихов Есенина?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7CB0885C-8B9C-41F2-867C-FD2AFB57A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36" y="1103343"/>
            <a:ext cx="2671812" cy="356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36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5231" y="107151"/>
            <a:ext cx="19335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12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50" y="269624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97480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98715"/>
            <a:ext cx="3306763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625771" cy="110799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>
                <a:latin typeface="+mj-lt"/>
              </a:rPr>
              <a:t>Сколько было лет Есенину, </a:t>
            </a:r>
            <a:br>
              <a:rPr lang="ru-RU" sz="2400">
                <a:latin typeface="+mj-lt"/>
              </a:rPr>
            </a:br>
            <a:r>
              <a:rPr lang="ru-RU" sz="2400">
                <a:latin typeface="+mj-lt"/>
              </a:rPr>
              <a:t>когда он написал стихотворение «Вот уж вечер…»? </a:t>
            </a:r>
          </a:p>
        </p:txBody>
      </p:sp>
      <p:pic>
        <p:nvPicPr>
          <p:cNvPr id="39938" name="Picture 2">
            <a:extLst>
              <a:ext uri="{FF2B5EF4-FFF2-40B4-BE49-F238E27FC236}">
                <a16:creationId xmlns:a16="http://schemas.microsoft.com/office/drawing/2014/main" id="{8D3EA12F-E5D4-41FE-8369-7B8F44DA5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078" y="1119874"/>
            <a:ext cx="2705147" cy="364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58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5B207F-BB3F-4EA2-BF12-C4D500764C95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5ED2AD7-E6FB-4C63-A5A1-432070F6528A}"/>
              </a:ext>
            </a:extLst>
          </p:cNvPr>
          <p:cNvSpPr/>
          <p:nvPr/>
        </p:nvSpPr>
        <p:spPr>
          <a:xfrm flipH="1">
            <a:off x="358771" y="1019124"/>
            <a:ext cx="5625771" cy="110799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>
                <a:latin typeface="+mj-lt"/>
              </a:rPr>
              <a:t>Сколько было лет Есенину, </a:t>
            </a:r>
            <a:br>
              <a:rPr lang="ru-RU" sz="2400">
                <a:latin typeface="+mj-lt"/>
              </a:rPr>
            </a:br>
            <a:r>
              <a:rPr lang="ru-RU" sz="2400">
                <a:latin typeface="+mj-lt"/>
              </a:rPr>
              <a:t>когда он написал стихотворение «Вот уж вечер…»? </a:t>
            </a: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33D2C402-C352-4587-936F-C5DDDBAAE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078" y="1119874"/>
            <a:ext cx="2705147" cy="364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58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99F1C2-C770-4891-9DC2-5479548DB96B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1D947F2-1078-4E77-A036-6AC6541A1B5D}"/>
              </a:ext>
            </a:extLst>
          </p:cNvPr>
          <p:cNvSpPr/>
          <p:nvPr/>
        </p:nvSpPr>
        <p:spPr>
          <a:xfrm flipH="1">
            <a:off x="358771" y="1019124"/>
            <a:ext cx="5625771" cy="110799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>
                <a:latin typeface="+mj-lt"/>
              </a:rPr>
              <a:t>Сколько было лет Есенину, </a:t>
            </a:r>
            <a:br>
              <a:rPr lang="ru-RU" sz="2400">
                <a:latin typeface="+mj-lt"/>
              </a:rPr>
            </a:br>
            <a:r>
              <a:rPr lang="ru-RU" sz="2400">
                <a:latin typeface="+mj-lt"/>
              </a:rPr>
              <a:t>когда он написал стихотворение «Вот уж вечер…»? </a:t>
            </a: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BC2F1534-C547-4A7C-A1A9-63E838DC24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078" y="1119874"/>
            <a:ext cx="2705147" cy="364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1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82976" y="107151"/>
            <a:ext cx="17780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1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50" y="269624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3 октября 1895 года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97480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3 октября 1859 года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98715"/>
            <a:ext cx="3306763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3 октября 1795 года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E542FC7-787A-45A9-8187-36DBDD7719DA}"/>
              </a:ext>
            </a:extLst>
          </p:cNvPr>
          <p:cNvSpPr/>
          <p:nvPr/>
        </p:nvSpPr>
        <p:spPr>
          <a:xfrm flipH="1">
            <a:off x="358775" y="1019124"/>
            <a:ext cx="4033837" cy="94820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800">
                <a:latin typeface="+mj-lt"/>
              </a:rPr>
              <a:t>Когда родился Сергей Есенин?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2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25CCDE4-C675-4E90-97A0-CACAFA12B4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845" y="1172312"/>
            <a:ext cx="2657380" cy="359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0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6834" y="107151"/>
            <a:ext cx="19303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13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6" y="2366508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«Гой ты, Русь, моя родная...»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232611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«Вечером синим, вечером лунным...»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98715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«Край ты мой заброшенный…»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085785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1" y="2219682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F03E2E0-A442-4A01-870D-0812CC2EF7A6}"/>
              </a:ext>
            </a:extLst>
          </p:cNvPr>
          <p:cNvSpPr/>
          <p:nvPr/>
        </p:nvSpPr>
        <p:spPr>
          <a:xfrm flipH="1">
            <a:off x="5870628" y="2515048"/>
            <a:ext cx="3306762" cy="147732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Под соломой–ризою</a:t>
            </a:r>
          </a:p>
          <a:p>
            <a:r>
              <a:rPr lang="ru-RU" sz="2400" i="1" err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Выструги</a:t>
            </a:r>
            <a:r>
              <a:rPr lang="ru-RU" sz="24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стропил,</a:t>
            </a:r>
          </a:p>
          <a:p>
            <a:r>
              <a:rPr lang="ru-RU" sz="24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Ветер плесень сизую</a:t>
            </a:r>
          </a:p>
          <a:p>
            <a:r>
              <a:rPr lang="ru-RU" sz="24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Солнцем окропил.</a:t>
            </a:r>
          </a:p>
        </p:txBody>
      </p:sp>
    </p:spTree>
    <p:extLst>
      <p:ext uri="{BB962C8B-B14F-4D97-AF65-F5344CB8AC3E}">
        <p14:creationId xmlns:p14="http://schemas.microsoft.com/office/powerpoint/2010/main" val="41955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«Край ты мой заброшенный…»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E02130F-EB20-4DAF-B454-DE838FAA3BAA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D14947C-CCED-4B70-994B-C3519810F057}"/>
              </a:ext>
            </a:extLst>
          </p:cNvPr>
          <p:cNvSpPr/>
          <p:nvPr/>
        </p:nvSpPr>
        <p:spPr>
          <a:xfrm flipH="1">
            <a:off x="5870628" y="2515048"/>
            <a:ext cx="3306762" cy="147732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Под соломой–ризою</a:t>
            </a:r>
          </a:p>
          <a:p>
            <a:r>
              <a:rPr lang="ru-RU" sz="2400" i="1" err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Выструги</a:t>
            </a:r>
            <a:r>
              <a:rPr lang="ru-RU" sz="24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стропил,</a:t>
            </a:r>
          </a:p>
          <a:p>
            <a:r>
              <a:rPr lang="ru-RU" sz="24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Ветер плесень сизую</a:t>
            </a:r>
          </a:p>
          <a:p>
            <a:r>
              <a:rPr lang="ru-RU" sz="24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Солнцем окропил.</a:t>
            </a:r>
          </a:p>
        </p:txBody>
      </p:sp>
    </p:spTree>
    <p:extLst>
      <p:ext uri="{BB962C8B-B14F-4D97-AF65-F5344CB8AC3E}">
        <p14:creationId xmlns:p14="http://schemas.microsoft.com/office/powerpoint/2010/main" val="106402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99F1C2-C770-4891-9DC2-5479548DB96B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«Край ты мой заброшенный…»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8075A00-D2AF-4456-82D2-EFA36E445EF1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137D259-C862-43EA-9009-B3CFAE9EF41A}"/>
              </a:ext>
            </a:extLst>
          </p:cNvPr>
          <p:cNvSpPr/>
          <p:nvPr/>
        </p:nvSpPr>
        <p:spPr>
          <a:xfrm flipH="1">
            <a:off x="5870628" y="2515048"/>
            <a:ext cx="3306762" cy="147732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Под соломой–ризою</a:t>
            </a:r>
          </a:p>
          <a:p>
            <a:r>
              <a:rPr lang="ru-RU" sz="2400" i="1" err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Выструги</a:t>
            </a:r>
            <a:r>
              <a:rPr lang="ru-RU" sz="24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стропил,</a:t>
            </a:r>
          </a:p>
          <a:p>
            <a:r>
              <a:rPr lang="ru-RU" sz="24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Ветер плесень сизую</a:t>
            </a:r>
          </a:p>
          <a:p>
            <a:r>
              <a:rPr lang="ru-RU" sz="24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Солнцем окропил.</a:t>
            </a:r>
          </a:p>
        </p:txBody>
      </p:sp>
    </p:spTree>
    <p:extLst>
      <p:ext uri="{BB962C8B-B14F-4D97-AF65-F5344CB8AC3E}">
        <p14:creationId xmlns:p14="http://schemas.microsoft.com/office/powerpoint/2010/main" val="420958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1224" y="107151"/>
            <a:ext cx="194155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14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9" y="2157967"/>
            <a:ext cx="3306764" cy="573490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«Гой ты, Русь, </a:t>
            </a:r>
            <a:b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моя родная...»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3469" y="3051925"/>
            <a:ext cx="4452924" cy="573490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«Разбуди меня </a:t>
            </a:r>
            <a:b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завтра рано...»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3469" y="3941151"/>
            <a:ext cx="3665538" cy="573490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«Край ты мой </a:t>
            </a:r>
            <a:b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заброшенный…»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6395" y="3045918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2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174712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 dirty="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DA77425-6B18-412F-9C40-7185D90DF13D}"/>
              </a:ext>
            </a:extLst>
          </p:cNvPr>
          <p:cNvSpPr/>
          <p:nvPr/>
        </p:nvSpPr>
        <p:spPr>
          <a:xfrm flipH="1">
            <a:off x="4465225" y="2444712"/>
            <a:ext cx="4320001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 dirty="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Я сегодня увидел в пуще</a:t>
            </a:r>
          </a:p>
          <a:p>
            <a:r>
              <a:rPr lang="ru-RU" sz="2000" i="1" dirty="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След широких колёс на лугу.</a:t>
            </a:r>
          </a:p>
          <a:p>
            <a:r>
              <a:rPr lang="ru-RU" sz="2000" i="1" dirty="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Треплет ветер под облачной кущей</a:t>
            </a:r>
          </a:p>
          <a:p>
            <a:r>
              <a:rPr lang="ru-RU" sz="2000" i="1" dirty="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Золотую его дугу.</a:t>
            </a:r>
          </a:p>
        </p:txBody>
      </p:sp>
    </p:spTree>
    <p:extLst>
      <p:ext uri="{BB962C8B-B14F-4D97-AF65-F5344CB8AC3E}">
        <p14:creationId xmlns:p14="http://schemas.microsoft.com/office/powerpoint/2010/main" val="96877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«Разбуди меня </a:t>
            </a:r>
            <a:b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завтра рано...»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B4660C7-251A-4F7F-A08D-9F25D5EE97D9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F3B4C56-860B-4137-8992-8F4642614F1F}"/>
              </a:ext>
            </a:extLst>
          </p:cNvPr>
          <p:cNvSpPr/>
          <p:nvPr/>
        </p:nvSpPr>
        <p:spPr>
          <a:xfrm flipH="1">
            <a:off x="4465225" y="2444712"/>
            <a:ext cx="4320001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Я сегодня увидел в пуще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След широких колёс на лугу.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Треплет ветер под облачной кущей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Золотую его дугу.</a:t>
            </a:r>
          </a:p>
        </p:txBody>
      </p:sp>
    </p:spTree>
    <p:extLst>
      <p:ext uri="{BB962C8B-B14F-4D97-AF65-F5344CB8AC3E}">
        <p14:creationId xmlns:p14="http://schemas.microsoft.com/office/powerpoint/2010/main" val="33110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59983B-279F-40E6-8ED5-93FEF6088CD1}"/>
              </a:ext>
            </a:extLst>
          </p:cNvPr>
          <p:cNvSpPr txBox="1"/>
          <p:nvPr/>
        </p:nvSpPr>
        <p:spPr>
          <a:xfrm>
            <a:off x="358774" y="2710822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«Разбуди меня </a:t>
            </a:r>
            <a:b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завтра рано...»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7451F85-C774-4739-8DFC-63B2B6CF71CC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4C8EBDAE-21E3-4414-AC68-6F69CD843454}"/>
              </a:ext>
            </a:extLst>
          </p:cNvPr>
          <p:cNvSpPr/>
          <p:nvPr/>
        </p:nvSpPr>
        <p:spPr>
          <a:xfrm flipH="1">
            <a:off x="4465225" y="2444712"/>
            <a:ext cx="4320001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Я сегодня увидел в пуще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След широких колёс на лугу.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Треплет ветер под облачной кущей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Золотую его дугу.</a:t>
            </a:r>
          </a:p>
        </p:txBody>
      </p:sp>
    </p:spTree>
    <p:extLst>
      <p:ext uri="{BB962C8B-B14F-4D97-AF65-F5344CB8AC3E}">
        <p14:creationId xmlns:p14="http://schemas.microsoft.com/office/powerpoint/2010/main" val="338284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8437" y="107151"/>
            <a:ext cx="19271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15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9" y="2210306"/>
            <a:ext cx="3306764" cy="573490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«Гой ты, Русь, </a:t>
            </a:r>
            <a:b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моя родная...»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2644" y="3081097"/>
            <a:ext cx="4452924" cy="573490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«Отговорила роща </a:t>
            </a:r>
            <a:b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золотая…»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3469" y="3941151"/>
            <a:ext cx="3665538" cy="573490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«Край ты мой </a:t>
            </a:r>
            <a:b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заброшенный…»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5570" y="3075090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2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227051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B6AC297-601C-4924-B77A-708001947D3E}"/>
              </a:ext>
            </a:extLst>
          </p:cNvPr>
          <p:cNvSpPr/>
          <p:nvPr/>
        </p:nvSpPr>
        <p:spPr>
          <a:xfrm flipH="1">
            <a:off x="5096646" y="2954826"/>
            <a:ext cx="3817274" cy="61555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 dirty="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Как дерево роняет тихо листья, </a:t>
            </a:r>
          </a:p>
          <a:p>
            <a:r>
              <a:rPr lang="ru-RU" sz="2000" i="1" dirty="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Так я роняю грустные слова.</a:t>
            </a:r>
          </a:p>
        </p:txBody>
      </p:sp>
    </p:spTree>
    <p:extLst>
      <p:ext uri="{BB962C8B-B14F-4D97-AF65-F5344CB8AC3E}">
        <p14:creationId xmlns:p14="http://schemas.microsoft.com/office/powerpoint/2010/main" val="223426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95081" y="2896772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«Отговорила роща </a:t>
            </a:r>
            <a:b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золотая…»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6C0BDE0-0AB9-4E35-B0D2-927838454CF6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C4E11C4-5058-4AED-B517-6D0ED66EF235}"/>
              </a:ext>
            </a:extLst>
          </p:cNvPr>
          <p:cNvSpPr/>
          <p:nvPr/>
        </p:nvSpPr>
        <p:spPr>
          <a:xfrm flipH="1">
            <a:off x="5096646" y="2954826"/>
            <a:ext cx="3817274" cy="61555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Как дерево роняет тихо листья, 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Так я роняю грустные слова.</a:t>
            </a:r>
          </a:p>
        </p:txBody>
      </p:sp>
    </p:spTree>
    <p:extLst>
      <p:ext uri="{BB962C8B-B14F-4D97-AF65-F5344CB8AC3E}">
        <p14:creationId xmlns:p14="http://schemas.microsoft.com/office/powerpoint/2010/main" val="347719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2EAB791-7625-4B5A-842F-902A30015287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ED3415-0871-4DA4-96AB-A08C51276DE7}"/>
              </a:ext>
            </a:extLst>
          </p:cNvPr>
          <p:cNvSpPr txBox="1"/>
          <p:nvPr/>
        </p:nvSpPr>
        <p:spPr>
          <a:xfrm>
            <a:off x="395081" y="2896772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«Отговорила роща </a:t>
            </a:r>
            <a:b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золотая…»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4194DF6-0F2E-455D-8E26-1D240E98C247}"/>
              </a:ext>
            </a:extLst>
          </p:cNvPr>
          <p:cNvSpPr/>
          <p:nvPr/>
        </p:nvSpPr>
        <p:spPr>
          <a:xfrm flipH="1">
            <a:off x="5096646" y="2954826"/>
            <a:ext cx="3817274" cy="61555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Как дерево роняет тихо листья, 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Так я роняю грустные слова.</a:t>
            </a:r>
          </a:p>
        </p:txBody>
      </p:sp>
    </p:spTree>
    <p:extLst>
      <p:ext uri="{BB962C8B-B14F-4D97-AF65-F5344CB8AC3E}">
        <p14:creationId xmlns:p14="http://schemas.microsoft.com/office/powerpoint/2010/main" val="246655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4430" y="107151"/>
            <a:ext cx="19351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16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5" y="2285005"/>
            <a:ext cx="3306764" cy="573490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«Не жалею, не зову, </a:t>
            </a:r>
            <a:b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не плачу…»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45" y="3008992"/>
            <a:ext cx="4452924" cy="573490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«Отговорила роща </a:t>
            </a:r>
            <a:b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золотая…»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3465" y="3693482"/>
            <a:ext cx="3665538" cy="573490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«Край ты мой </a:t>
            </a:r>
            <a:b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заброшенный…»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1" y="3704220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2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1" y="3002985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1" y="2301750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B42BBA1-A7BA-4DC6-B236-F65FF2B14A5A}"/>
              </a:ext>
            </a:extLst>
          </p:cNvPr>
          <p:cNvSpPr/>
          <p:nvPr/>
        </p:nvSpPr>
        <p:spPr>
          <a:xfrm flipH="1">
            <a:off x="4465229" y="2954826"/>
            <a:ext cx="4320000" cy="61555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 dirty="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Все мы, все мы в этом мире тленны,</a:t>
            </a:r>
          </a:p>
          <a:p>
            <a:r>
              <a:rPr lang="ru-RU" sz="2000" i="1" dirty="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Тихо льётся с клёнов листьев медь...</a:t>
            </a:r>
          </a:p>
        </p:txBody>
      </p:sp>
    </p:spTree>
    <p:extLst>
      <p:ext uri="{BB962C8B-B14F-4D97-AF65-F5344CB8AC3E}">
        <p14:creationId xmlns:p14="http://schemas.microsoft.com/office/powerpoint/2010/main" val="39815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8774" y="2710822"/>
            <a:ext cx="4033837" cy="296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>
              <a:lnSpc>
                <a:spcPct val="114000"/>
              </a:lnSpc>
            </a:pPr>
            <a:r>
              <a:rPr lang="ru-RU" sz="1800"/>
              <a:t>3 октября 1895 года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3A9273D-71C3-47D9-83A5-8CC68763944D}"/>
              </a:ext>
            </a:extLst>
          </p:cNvPr>
          <p:cNvSpPr/>
          <p:nvPr/>
        </p:nvSpPr>
        <p:spPr>
          <a:xfrm flipH="1">
            <a:off x="358775" y="1019124"/>
            <a:ext cx="4033837" cy="94820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800" dirty="0">
                <a:latin typeface="+mj-lt"/>
              </a:rPr>
              <a:t>Когда родился Сергей Есенин?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FE35A7B7-8665-415F-B840-A673C60D6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845" y="1172312"/>
            <a:ext cx="2657380" cy="359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02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1" y="2954826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«Не жалею, не зову, </a:t>
            </a:r>
            <a:b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не плачу…»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6C0BDE0-0AB9-4E35-B0D2-927838454CF6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FAF045F-A60B-4400-8610-91D4185EB3C9}"/>
              </a:ext>
            </a:extLst>
          </p:cNvPr>
          <p:cNvSpPr/>
          <p:nvPr/>
        </p:nvSpPr>
        <p:spPr>
          <a:xfrm flipH="1">
            <a:off x="4465229" y="2954826"/>
            <a:ext cx="4320000" cy="61555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Все мы, все мы в этом мире тленны,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Тихо льётся с клёнов листьев медь...</a:t>
            </a:r>
          </a:p>
        </p:txBody>
      </p:sp>
    </p:spTree>
    <p:extLst>
      <p:ext uri="{BB962C8B-B14F-4D97-AF65-F5344CB8AC3E}">
        <p14:creationId xmlns:p14="http://schemas.microsoft.com/office/powerpoint/2010/main" val="30198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DA4211E-C405-4671-B0DC-2DC80A50DF7B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FFB1E1-A209-485F-B98F-D2ACFE7504DE}"/>
              </a:ext>
            </a:extLst>
          </p:cNvPr>
          <p:cNvSpPr txBox="1"/>
          <p:nvPr/>
        </p:nvSpPr>
        <p:spPr>
          <a:xfrm>
            <a:off x="358771" y="2954826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«Не жалею, не зову, </a:t>
            </a:r>
            <a:b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не плачу…»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2900D8D-0313-4E84-8A68-A7BE24549032}"/>
              </a:ext>
            </a:extLst>
          </p:cNvPr>
          <p:cNvSpPr/>
          <p:nvPr/>
        </p:nvSpPr>
        <p:spPr>
          <a:xfrm flipH="1">
            <a:off x="4465229" y="2954826"/>
            <a:ext cx="4320000" cy="61555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Все мы, все мы в этом мире тленны,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Тихо льётся с клёнов листьев медь...</a:t>
            </a:r>
          </a:p>
        </p:txBody>
      </p:sp>
    </p:spTree>
    <p:extLst>
      <p:ext uri="{BB962C8B-B14F-4D97-AF65-F5344CB8AC3E}">
        <p14:creationId xmlns:p14="http://schemas.microsoft.com/office/powerpoint/2010/main" val="263457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5231" y="107151"/>
            <a:ext cx="19335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17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9" y="2679476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«Анна Снегина»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80711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«Письмо к женщине»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81946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«Плясунья»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2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B42BBA1-A7BA-4DC6-B236-F65FF2B14A5A}"/>
              </a:ext>
            </a:extLst>
          </p:cNvPr>
          <p:cNvSpPr/>
          <p:nvPr/>
        </p:nvSpPr>
        <p:spPr>
          <a:xfrm flipH="1">
            <a:off x="6192838" y="2635101"/>
            <a:ext cx="2698834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 dirty="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С приветствием,</a:t>
            </a:r>
          </a:p>
          <a:p>
            <a:r>
              <a:rPr lang="ru-RU" sz="2000" i="1" dirty="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Вас помнящий всегда</a:t>
            </a:r>
          </a:p>
          <a:p>
            <a:r>
              <a:rPr lang="ru-RU" sz="2000" i="1" dirty="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Знакомый ваш</a:t>
            </a:r>
          </a:p>
          <a:p>
            <a:r>
              <a:rPr lang="ru-RU" sz="2000" i="1" dirty="0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Сергей Есенин.</a:t>
            </a:r>
          </a:p>
        </p:txBody>
      </p:sp>
    </p:spTree>
    <p:extLst>
      <p:ext uri="{BB962C8B-B14F-4D97-AF65-F5344CB8AC3E}">
        <p14:creationId xmlns:p14="http://schemas.microsoft.com/office/powerpoint/2010/main" val="361991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«Письмо к женщине»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B27631C-7B1A-46B6-BFD5-4CCB397B2F9F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00463CB-6725-4E80-ABE1-F6DB1324EC45}"/>
              </a:ext>
            </a:extLst>
          </p:cNvPr>
          <p:cNvSpPr/>
          <p:nvPr/>
        </p:nvSpPr>
        <p:spPr>
          <a:xfrm flipH="1">
            <a:off x="6192838" y="2635101"/>
            <a:ext cx="2698834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С приветствием,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Вас помнящий всегда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Знакомый ваш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Сергей Есенин.</a:t>
            </a:r>
          </a:p>
        </p:txBody>
      </p:sp>
    </p:spTree>
    <p:extLst>
      <p:ext uri="{BB962C8B-B14F-4D97-AF65-F5344CB8AC3E}">
        <p14:creationId xmlns:p14="http://schemas.microsoft.com/office/powerpoint/2010/main" val="103114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22403F-923E-4D49-A327-4EA55145C443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«Письмо к женщине»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7304E48-E86D-4CA1-858F-357E92FD27BD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89AAC25-DD87-4B1A-9B25-29956C1CA368}"/>
              </a:ext>
            </a:extLst>
          </p:cNvPr>
          <p:cNvSpPr/>
          <p:nvPr/>
        </p:nvSpPr>
        <p:spPr>
          <a:xfrm flipH="1">
            <a:off x="6192838" y="2635101"/>
            <a:ext cx="2698834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С приветствием,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Вас помнящий всегда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Знакомый ваш</a:t>
            </a:r>
          </a:p>
          <a:p>
            <a:r>
              <a:rPr lang="ru-RU" sz="2000" i="1">
                <a:latin typeface="Roboto Light" panose="020B0604020202020204" charset="0"/>
                <a:ea typeface="Roboto Light" panose="020B0604020202020204" charset="0"/>
                <a:cs typeface="Roboto Light" panose="020B0604020202020204" charset="0"/>
              </a:rPr>
              <a:t>Сергей Есенин.</a:t>
            </a:r>
          </a:p>
        </p:txBody>
      </p:sp>
    </p:spTree>
    <p:extLst>
      <p:ext uri="{BB962C8B-B14F-4D97-AF65-F5344CB8AC3E}">
        <p14:creationId xmlns:p14="http://schemas.microsoft.com/office/powerpoint/2010/main" val="424881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5231" y="107151"/>
            <a:ext cx="19335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18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9" y="2679476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1795–1825 гг.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80711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1895–1935 гг.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81946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1895–1925 гг.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 dirty="0">
                <a:latin typeface="+mj-lt"/>
              </a:rPr>
              <a:t>Укажите годы жизни Сергея Александровича Есенина.</a:t>
            </a:r>
          </a:p>
        </p:txBody>
      </p:sp>
      <p:pic>
        <p:nvPicPr>
          <p:cNvPr id="43010" name="Picture 2">
            <a:extLst>
              <a:ext uri="{FF2B5EF4-FFF2-40B4-BE49-F238E27FC236}">
                <a16:creationId xmlns:a16="http://schemas.microsoft.com/office/drawing/2014/main" id="{18B20B26-5675-440D-B9E2-EC55DB75F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028" y="1709502"/>
            <a:ext cx="2765197" cy="305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72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1895–1925 гг.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53CEC9A-CF14-4A24-AB84-AFD06D72262C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Укажите годы жизни Сергея Александровича Есенина.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962F4EA4-7241-4317-85D0-2C56E5BF7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028" y="1709502"/>
            <a:ext cx="2765197" cy="305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85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576376-FD31-40A4-AC6C-6A3B58373290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1895–1925 гг.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7D3102D-CA84-4C6B-BDAC-65B5881B8584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Укажите годы жизни Сергея Александровича Есенина.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37294B87-5570-4155-825D-E07FF8A48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028" y="1709502"/>
            <a:ext cx="2765197" cy="305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89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3628" y="107151"/>
            <a:ext cx="19367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19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9" y="2679476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Крестьянской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80711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Дворянской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81946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Купеческой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2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В какой семье родился Есенин?</a:t>
            </a:r>
          </a:p>
        </p:txBody>
      </p:sp>
      <p:pic>
        <p:nvPicPr>
          <p:cNvPr id="59396" name="Picture 4">
            <a:extLst>
              <a:ext uri="{FF2B5EF4-FFF2-40B4-BE49-F238E27FC236}">
                <a16:creationId xmlns:a16="http://schemas.microsoft.com/office/drawing/2014/main" id="{81FAFA0C-25BD-4F58-B489-7506A90348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62493" y="1043905"/>
            <a:ext cx="2854501" cy="374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40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Крестьянской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9F81565-C66B-414A-8FA6-9194D892ABB7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В какой семье родился Есенин?</a:t>
            </a:r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id="{49DA2A96-B6B4-4F85-9B73-58AB1925DB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62493" y="1043905"/>
            <a:ext cx="2854501" cy="374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31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76E8F24-F09A-4A4E-9431-7B4E0FC2AE13}"/>
              </a:ext>
            </a:extLst>
          </p:cNvPr>
          <p:cNvSpPr txBox="1"/>
          <p:nvPr/>
        </p:nvSpPr>
        <p:spPr>
          <a:xfrm>
            <a:off x="358774" y="2710822"/>
            <a:ext cx="4033837" cy="296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>
              <a:lnSpc>
                <a:spcPct val="114000"/>
              </a:lnSpc>
            </a:pPr>
            <a:r>
              <a:rPr lang="ru-RU" sz="1800"/>
              <a:t>3 октября 1895 года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E017596-D4F8-4E16-A3F1-7E14DF63489B}"/>
              </a:ext>
            </a:extLst>
          </p:cNvPr>
          <p:cNvSpPr/>
          <p:nvPr/>
        </p:nvSpPr>
        <p:spPr>
          <a:xfrm flipH="1">
            <a:off x="358775" y="1019124"/>
            <a:ext cx="4033837" cy="94820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800" dirty="0">
                <a:latin typeface="+mj-lt"/>
              </a:rPr>
              <a:t>Когда родился Сергей Есенин?</a:t>
            </a: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22512967-8AD0-4968-97BE-3F2889D41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845" y="1172312"/>
            <a:ext cx="2657380" cy="359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15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D20AEE-E76A-456B-8F2B-5A29197183D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Крестьянской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4E4681C-DF74-48E2-AFE6-9CC1FBD22FB6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В какой семье родился Есенин?</a:t>
            </a:r>
          </a:p>
        </p:txBody>
      </p:sp>
      <p:pic>
        <p:nvPicPr>
          <p:cNvPr id="14" name="Picture 4">
            <a:extLst>
              <a:ext uri="{FF2B5EF4-FFF2-40B4-BE49-F238E27FC236}">
                <a16:creationId xmlns:a16="http://schemas.microsoft.com/office/drawing/2014/main" id="{36ED97DC-3183-40DE-B4B4-2E1BEA1949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62493" y="1043905"/>
            <a:ext cx="2854501" cy="374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36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3592" y="107151"/>
            <a:ext cx="1976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20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9" y="2679476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80711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Любовь к крестьянской Руси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81946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Призыв к революции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2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4931146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 dirty="0">
                <a:latin typeface="+mj-lt"/>
              </a:rPr>
              <a:t>Какая одна из основных тем поэзии Есенина?</a:t>
            </a:r>
          </a:p>
        </p:txBody>
      </p:sp>
      <p:pic>
        <p:nvPicPr>
          <p:cNvPr id="62468" name="Picture 4">
            <a:extLst>
              <a:ext uri="{FF2B5EF4-FFF2-40B4-BE49-F238E27FC236}">
                <a16:creationId xmlns:a16="http://schemas.microsoft.com/office/drawing/2014/main" id="{90C9923A-F6CA-4BA9-92F3-0B0DE10D3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745" y="1166813"/>
            <a:ext cx="2941479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26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Любовь к крестьянской Руси</a:t>
            </a:r>
          </a:p>
          <a:p>
            <a:pPr lvl="0">
              <a:lnSpc>
                <a:spcPct val="106000"/>
              </a:lnSpc>
              <a:defRPr/>
            </a:pPr>
            <a:endParaRPr lang="ru-RU" sz="180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1F9FFF6-5C6F-4FC6-8B82-D4D7FE51BB0D}"/>
              </a:ext>
            </a:extLst>
          </p:cNvPr>
          <p:cNvSpPr/>
          <p:nvPr/>
        </p:nvSpPr>
        <p:spPr>
          <a:xfrm flipH="1">
            <a:off x="358771" y="1019124"/>
            <a:ext cx="4931146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Какая одна из основных тем поэзии Есенина?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4C65DCD2-7367-4288-B49E-FB9CF3B4E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745" y="1166813"/>
            <a:ext cx="2941479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06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01D386-BF3B-4991-A625-2EAA28E78BFD}"/>
              </a:ext>
            </a:extLst>
          </p:cNvPr>
          <p:cNvSpPr txBox="1"/>
          <p:nvPr/>
        </p:nvSpPr>
        <p:spPr>
          <a:xfrm>
            <a:off x="358774" y="2710822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Любовь к крестьянской Руси</a:t>
            </a:r>
          </a:p>
          <a:p>
            <a:pPr lvl="0">
              <a:lnSpc>
                <a:spcPct val="106000"/>
              </a:lnSpc>
              <a:defRPr/>
            </a:pPr>
            <a:endParaRPr lang="ru-RU" sz="180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E63AC85-7F8B-4C80-ABE5-C450807A3481}"/>
              </a:ext>
            </a:extLst>
          </p:cNvPr>
          <p:cNvSpPr/>
          <p:nvPr/>
        </p:nvSpPr>
        <p:spPr>
          <a:xfrm flipH="1">
            <a:off x="358771" y="1019124"/>
            <a:ext cx="4931146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Какая одна из основных тем поэзии Есенина?</a:t>
            </a:r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id="{D9C8F091-3987-4F50-9A83-7146F2AF9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745" y="1166813"/>
            <a:ext cx="2941479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19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5232" y="107151"/>
            <a:ext cx="19335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21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9" y="2679476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Дуб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80711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Осина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81946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Берёза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414796" cy="92333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dirty="0">
                <a:latin typeface="+mj-lt"/>
              </a:rPr>
              <a:t>Какое дерево стало национальным поэтическим символом России благодаря поэту Есенину?</a:t>
            </a:r>
          </a:p>
        </p:txBody>
      </p:sp>
      <p:pic>
        <p:nvPicPr>
          <p:cNvPr id="65540" name="Picture 4">
            <a:extLst>
              <a:ext uri="{FF2B5EF4-FFF2-40B4-BE49-F238E27FC236}">
                <a16:creationId xmlns:a16="http://schemas.microsoft.com/office/drawing/2014/main" id="{2D8EE993-DBB9-4A44-8235-D95E7CF609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53178" y="997701"/>
            <a:ext cx="2732048" cy="376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44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Берёза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7F1EA80-484C-4F59-A1E4-DF03FBFE5798}"/>
              </a:ext>
            </a:extLst>
          </p:cNvPr>
          <p:cNvSpPr/>
          <p:nvPr/>
        </p:nvSpPr>
        <p:spPr>
          <a:xfrm flipH="1">
            <a:off x="358771" y="1019124"/>
            <a:ext cx="5414796" cy="92333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dirty="0">
                <a:latin typeface="+mj-lt"/>
              </a:rPr>
              <a:t>Какое дерево стало национальным поэтическим символом России благодаря поэту Есенину?</a:t>
            </a: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id="{FF2114C5-06B8-47C8-842C-370A02870C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53178" y="997701"/>
            <a:ext cx="2732048" cy="376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490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006F72-4DDC-40B4-9827-796BF05047F6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Берёза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C1C6E05-D30C-4A7A-BA03-5CC6561FDA2B}"/>
              </a:ext>
            </a:extLst>
          </p:cNvPr>
          <p:cNvSpPr/>
          <p:nvPr/>
        </p:nvSpPr>
        <p:spPr>
          <a:xfrm flipH="1">
            <a:off x="358771" y="1019124"/>
            <a:ext cx="5414796" cy="92333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dirty="0">
                <a:latin typeface="+mj-lt"/>
              </a:rPr>
              <a:t>Какое дерево стало национальным поэтическим символом России благодаря поэту Есенину?</a:t>
            </a:r>
          </a:p>
        </p:txBody>
      </p:sp>
      <p:pic>
        <p:nvPicPr>
          <p:cNvPr id="14" name="Picture 4">
            <a:extLst>
              <a:ext uri="{FF2B5EF4-FFF2-40B4-BE49-F238E27FC236}">
                <a16:creationId xmlns:a16="http://schemas.microsoft.com/office/drawing/2014/main" id="{566B8D9F-659D-4145-AE08-EB3C924457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53178" y="997701"/>
            <a:ext cx="2732048" cy="376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809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5996" y="107151"/>
            <a:ext cx="19720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22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9" y="2679476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Екатерина и Александра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80711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Ольга и Александра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81946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Екатерина и Ольга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2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414796" cy="43088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 dirty="0">
                <a:latin typeface="+mj-lt"/>
              </a:rPr>
              <a:t>Как звали сестёр Есенина?</a:t>
            </a:r>
          </a:p>
        </p:txBody>
      </p:sp>
      <p:pic>
        <p:nvPicPr>
          <p:cNvPr id="68612" name="Picture 4" descr="Фотография">
            <a:extLst>
              <a:ext uri="{FF2B5EF4-FFF2-40B4-BE49-F238E27FC236}">
                <a16:creationId xmlns:a16="http://schemas.microsoft.com/office/drawing/2014/main" id="{886725C3-1F7F-4290-AC4F-8462F7423E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97545" y="944628"/>
            <a:ext cx="1805789" cy="389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947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Екатерина и Александра</a:t>
            </a:r>
          </a:p>
          <a:p>
            <a:pPr lvl="0">
              <a:lnSpc>
                <a:spcPct val="106000"/>
              </a:lnSpc>
              <a:defRPr/>
            </a:pPr>
            <a:endParaRPr lang="ru-RU" sz="180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66CF052-5AC1-46FD-814D-608F9957FA65}"/>
              </a:ext>
            </a:extLst>
          </p:cNvPr>
          <p:cNvSpPr/>
          <p:nvPr/>
        </p:nvSpPr>
        <p:spPr>
          <a:xfrm flipH="1">
            <a:off x="358771" y="1019124"/>
            <a:ext cx="5414796" cy="43088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Как звали сестёр Есенина?</a:t>
            </a:r>
          </a:p>
        </p:txBody>
      </p:sp>
      <p:pic>
        <p:nvPicPr>
          <p:cNvPr id="12" name="Picture 4" descr="Фотография">
            <a:extLst>
              <a:ext uri="{FF2B5EF4-FFF2-40B4-BE49-F238E27FC236}">
                <a16:creationId xmlns:a16="http://schemas.microsoft.com/office/drawing/2014/main" id="{A3B02BC3-C192-4CFD-B56F-F129A73A79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97545" y="944628"/>
            <a:ext cx="1805789" cy="389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966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436C91-7190-49F8-8205-2EDE3CC66F4F}"/>
              </a:ext>
            </a:extLst>
          </p:cNvPr>
          <p:cNvSpPr txBox="1"/>
          <p:nvPr/>
        </p:nvSpPr>
        <p:spPr>
          <a:xfrm>
            <a:off x="358774" y="2710822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Екатерина и Александра</a:t>
            </a:r>
          </a:p>
          <a:p>
            <a:pPr lvl="0">
              <a:lnSpc>
                <a:spcPct val="106000"/>
              </a:lnSpc>
              <a:defRPr/>
            </a:pPr>
            <a:endParaRPr lang="ru-RU" sz="180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BEF24E2-CF6C-402F-A630-4B9D08061815}"/>
              </a:ext>
            </a:extLst>
          </p:cNvPr>
          <p:cNvSpPr/>
          <p:nvPr/>
        </p:nvSpPr>
        <p:spPr>
          <a:xfrm flipH="1">
            <a:off x="358771" y="1019124"/>
            <a:ext cx="5414796" cy="43088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Как звали сестёр Есенина?</a:t>
            </a:r>
          </a:p>
        </p:txBody>
      </p:sp>
      <p:pic>
        <p:nvPicPr>
          <p:cNvPr id="17" name="Picture 4" descr="Фотография">
            <a:extLst>
              <a:ext uri="{FF2B5EF4-FFF2-40B4-BE49-F238E27FC236}">
                <a16:creationId xmlns:a16="http://schemas.microsoft.com/office/drawing/2014/main" id="{B6210A32-8A05-4A88-A306-5EA4DE6E22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97545" y="944628"/>
            <a:ext cx="1805789" cy="389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35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3740" y="107151"/>
            <a:ext cx="18165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2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50" y="269624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У тёти и дяди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97480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У бабушки и дедушки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98715"/>
            <a:ext cx="3306763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У отчима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E542FC7-787A-45A9-8187-36DBDD7719DA}"/>
              </a:ext>
            </a:extLst>
          </p:cNvPr>
          <p:cNvSpPr/>
          <p:nvPr/>
        </p:nvSpPr>
        <p:spPr>
          <a:xfrm flipH="1">
            <a:off x="358775" y="1019124"/>
            <a:ext cx="4033837" cy="94820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800" dirty="0">
                <a:latin typeface="+mj-lt"/>
              </a:rPr>
              <a:t>У кого жил в детстве Сергей Есенин?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2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C6A503B-2A9B-4743-8CBC-2F99D24ACD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499" y="1126649"/>
            <a:ext cx="2527726" cy="3593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0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7599" y="107151"/>
            <a:ext cx="19688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23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9" y="2679476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Пёс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80711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Барбос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81946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Джим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414796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 dirty="0">
                <a:latin typeface="+mj-lt"/>
              </a:rPr>
              <a:t>Выберите кличку собаки, которой Есенин посвятил стихотворение.</a:t>
            </a:r>
          </a:p>
        </p:txBody>
      </p:sp>
      <p:pic>
        <p:nvPicPr>
          <p:cNvPr id="71686" name="Picture 6">
            <a:extLst>
              <a:ext uri="{FF2B5EF4-FFF2-40B4-BE49-F238E27FC236}">
                <a16:creationId xmlns:a16="http://schemas.microsoft.com/office/drawing/2014/main" id="{66BC7022-9282-4D5D-8783-DD0599C2E8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73567" y="1157905"/>
            <a:ext cx="3011658" cy="360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85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Джим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283F12D-9F5F-4041-93DB-174978679C6E}"/>
              </a:ext>
            </a:extLst>
          </p:cNvPr>
          <p:cNvSpPr/>
          <p:nvPr/>
        </p:nvSpPr>
        <p:spPr>
          <a:xfrm flipH="1">
            <a:off x="358771" y="1019124"/>
            <a:ext cx="5414796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Выберите кличку собаки, которой Есенин посвятил стихотворение.</a:t>
            </a:r>
          </a:p>
        </p:txBody>
      </p:sp>
      <p:pic>
        <p:nvPicPr>
          <p:cNvPr id="16" name="Picture 6">
            <a:extLst>
              <a:ext uri="{FF2B5EF4-FFF2-40B4-BE49-F238E27FC236}">
                <a16:creationId xmlns:a16="http://schemas.microsoft.com/office/drawing/2014/main" id="{59F3655D-8838-443B-80F9-9884F4E907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73567" y="1157905"/>
            <a:ext cx="3011658" cy="360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13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E73CCA-FAB5-484B-8A8D-C505BD9022B2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Джим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A6AB73B-1A1B-480C-B403-22C5CC90E132}"/>
              </a:ext>
            </a:extLst>
          </p:cNvPr>
          <p:cNvSpPr/>
          <p:nvPr/>
        </p:nvSpPr>
        <p:spPr>
          <a:xfrm flipH="1">
            <a:off x="358771" y="1019124"/>
            <a:ext cx="5414796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Выберите кличку собаки, которой Есенин посвятил стихотворение.</a:t>
            </a:r>
          </a:p>
        </p:txBody>
      </p:sp>
      <p:pic>
        <p:nvPicPr>
          <p:cNvPr id="14" name="Picture 6">
            <a:extLst>
              <a:ext uri="{FF2B5EF4-FFF2-40B4-BE49-F238E27FC236}">
                <a16:creationId xmlns:a16="http://schemas.microsoft.com/office/drawing/2014/main" id="{1383B9B4-E058-463B-8F08-2D95368C8D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73567" y="1157905"/>
            <a:ext cx="3011658" cy="360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92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1989" y="107151"/>
            <a:ext cx="19800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24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9" y="2679476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Черный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80711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Фиолетовый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81946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Синий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414796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 dirty="0">
                <a:latin typeface="+mj-lt"/>
              </a:rPr>
              <a:t>Какой любимый цвет, </a:t>
            </a:r>
            <a:br>
              <a:rPr lang="ru-RU" sz="2800" dirty="0">
                <a:latin typeface="+mj-lt"/>
              </a:rPr>
            </a:br>
            <a:r>
              <a:rPr lang="ru-RU" sz="2800" dirty="0">
                <a:latin typeface="+mj-lt"/>
              </a:rPr>
              <a:t>часто встречающийся </a:t>
            </a:r>
            <a:br>
              <a:rPr lang="ru-RU" sz="2800" dirty="0">
                <a:latin typeface="+mj-lt"/>
              </a:rPr>
            </a:br>
            <a:r>
              <a:rPr lang="ru-RU" sz="2800" dirty="0">
                <a:latin typeface="+mj-lt"/>
              </a:rPr>
              <a:t>в стихах Есенина?</a:t>
            </a:r>
          </a:p>
        </p:txBody>
      </p:sp>
      <p:pic>
        <p:nvPicPr>
          <p:cNvPr id="74756" name="Picture 4">
            <a:extLst>
              <a:ext uri="{FF2B5EF4-FFF2-40B4-BE49-F238E27FC236}">
                <a16:creationId xmlns:a16="http://schemas.microsoft.com/office/drawing/2014/main" id="{037BB5F2-B439-426D-B9A3-E04E715547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76016" y="1166813"/>
            <a:ext cx="2909209" cy="3598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83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Синий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9461883-FE30-4612-9FD2-E508A8587E52}"/>
              </a:ext>
            </a:extLst>
          </p:cNvPr>
          <p:cNvSpPr/>
          <p:nvPr/>
        </p:nvSpPr>
        <p:spPr>
          <a:xfrm flipH="1">
            <a:off x="358771" y="1019124"/>
            <a:ext cx="5414796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Какой любимый цвет, </a:t>
            </a:r>
            <a:br>
              <a:rPr lang="ru-RU" sz="2800">
                <a:latin typeface="+mj-lt"/>
              </a:rPr>
            </a:br>
            <a:r>
              <a:rPr lang="ru-RU" sz="2800">
                <a:latin typeface="+mj-lt"/>
              </a:rPr>
              <a:t>часто встречающийся </a:t>
            </a:r>
            <a:br>
              <a:rPr lang="ru-RU" sz="2800">
                <a:latin typeface="+mj-lt"/>
              </a:rPr>
            </a:br>
            <a:r>
              <a:rPr lang="ru-RU" sz="2800">
                <a:latin typeface="+mj-lt"/>
              </a:rPr>
              <a:t>в стихах Есенина?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51767785-2742-4648-9CCB-A410766849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76016" y="1166813"/>
            <a:ext cx="2909209" cy="3598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96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B6F246-D5F3-4C98-A34A-35D4801EE857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Синий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207FD083-06F2-4B9C-B3D4-2CF76D863FDD}"/>
              </a:ext>
            </a:extLst>
          </p:cNvPr>
          <p:cNvSpPr/>
          <p:nvPr/>
        </p:nvSpPr>
        <p:spPr>
          <a:xfrm flipH="1">
            <a:off x="358771" y="1019124"/>
            <a:ext cx="5414796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Какой любимый цвет, </a:t>
            </a:r>
            <a:br>
              <a:rPr lang="ru-RU" sz="2800">
                <a:latin typeface="+mj-lt"/>
              </a:rPr>
            </a:br>
            <a:r>
              <a:rPr lang="ru-RU" sz="2800">
                <a:latin typeface="+mj-lt"/>
              </a:rPr>
              <a:t>часто встречающийся </a:t>
            </a:r>
            <a:br>
              <a:rPr lang="ru-RU" sz="2800">
                <a:latin typeface="+mj-lt"/>
              </a:rPr>
            </a:br>
            <a:r>
              <a:rPr lang="ru-RU" sz="2800">
                <a:latin typeface="+mj-lt"/>
              </a:rPr>
              <a:t>в стихах Есенина?</a:t>
            </a:r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id="{CEE0FF75-9906-46E2-A8EE-79DCC60F4B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76016" y="1166813"/>
            <a:ext cx="2909209" cy="3598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41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9202" y="107151"/>
            <a:ext cx="196560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25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9" y="2679476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«Анна Снегина»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80711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«Иорданская голубица»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81946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«Исповедь хулигана»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2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414796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 dirty="0">
                <a:latin typeface="+mj-lt"/>
              </a:rPr>
              <a:t>Как называется поэма Есенина о юношеской </a:t>
            </a:r>
            <a:br>
              <a:rPr lang="ru-RU" sz="2800" dirty="0">
                <a:latin typeface="+mj-lt"/>
              </a:rPr>
            </a:br>
            <a:r>
              <a:rPr lang="ru-RU" sz="2800" dirty="0">
                <a:latin typeface="+mj-lt"/>
              </a:rPr>
              <a:t>любви и революции?</a:t>
            </a:r>
          </a:p>
        </p:txBody>
      </p:sp>
      <p:pic>
        <p:nvPicPr>
          <p:cNvPr id="77829" name="Picture 5">
            <a:extLst>
              <a:ext uri="{FF2B5EF4-FFF2-40B4-BE49-F238E27FC236}">
                <a16:creationId xmlns:a16="http://schemas.microsoft.com/office/drawing/2014/main" id="{23950A58-1517-4EAA-AAD2-E9B070895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574" y="1166814"/>
            <a:ext cx="3549652" cy="354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21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«Иорданская голубица»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7C48CC1-8DE3-4AA0-BBA3-D8A3050A2AF6}"/>
              </a:ext>
            </a:extLst>
          </p:cNvPr>
          <p:cNvSpPr/>
          <p:nvPr/>
        </p:nvSpPr>
        <p:spPr>
          <a:xfrm flipH="1">
            <a:off x="358771" y="1019124"/>
            <a:ext cx="5414796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Как называется поэма Есенина о юношеской </a:t>
            </a:r>
            <a:br>
              <a:rPr lang="ru-RU" sz="2800">
                <a:latin typeface="+mj-lt"/>
              </a:rPr>
            </a:br>
            <a:r>
              <a:rPr lang="ru-RU" sz="2800">
                <a:latin typeface="+mj-lt"/>
              </a:rPr>
              <a:t>любви и революции?</a:t>
            </a:r>
          </a:p>
        </p:txBody>
      </p:sp>
      <p:pic>
        <p:nvPicPr>
          <p:cNvPr id="16" name="Picture 5">
            <a:extLst>
              <a:ext uri="{FF2B5EF4-FFF2-40B4-BE49-F238E27FC236}">
                <a16:creationId xmlns:a16="http://schemas.microsoft.com/office/drawing/2014/main" id="{EAD3CD74-8913-4D5D-9787-F6DD7AD05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574" y="1166814"/>
            <a:ext cx="3549652" cy="354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04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6F51DB-4776-4EE5-B7FB-E421BDC84E20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«Иорданская голубица»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4EAD13-13C1-4FE0-AF1C-8B28C35EB232}"/>
              </a:ext>
            </a:extLst>
          </p:cNvPr>
          <p:cNvSpPr/>
          <p:nvPr/>
        </p:nvSpPr>
        <p:spPr>
          <a:xfrm flipH="1">
            <a:off x="358771" y="1019124"/>
            <a:ext cx="5414796" cy="129266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Как называется поэма Есенина о юношеской </a:t>
            </a:r>
            <a:br>
              <a:rPr lang="ru-RU" sz="2800">
                <a:latin typeface="+mj-lt"/>
              </a:rPr>
            </a:br>
            <a:r>
              <a:rPr lang="ru-RU" sz="2800">
                <a:latin typeface="+mj-lt"/>
              </a:rPr>
              <a:t>любви и революции?</a:t>
            </a:r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5B73FADA-5E9A-431A-A108-18BA5BDD7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574" y="1166814"/>
            <a:ext cx="3549652" cy="354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32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5195" y="107151"/>
            <a:ext cx="19736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26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9" y="2679476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Друг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80711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Брат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81946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Дед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2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0" y="1019124"/>
            <a:ext cx="6105529" cy="110799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 dirty="0">
                <a:latin typeface="+mj-lt"/>
              </a:rPr>
              <a:t>Вставьте пропущенное слово: </a:t>
            </a:r>
            <a:br>
              <a:rPr lang="ru-RU" sz="2400" dirty="0">
                <a:latin typeface="+mj-lt"/>
              </a:rPr>
            </a:br>
            <a:r>
              <a:rPr lang="ru-RU" sz="2400" dirty="0">
                <a:latin typeface="+mj-lt"/>
              </a:rPr>
              <a:t>«До свиданья, … мой, до свиданья. Милый мой, ты у меня в груди».</a:t>
            </a:r>
          </a:p>
        </p:txBody>
      </p:sp>
      <p:pic>
        <p:nvPicPr>
          <p:cNvPr id="78853" name="Picture 5">
            <a:extLst>
              <a:ext uri="{FF2B5EF4-FFF2-40B4-BE49-F238E27FC236}">
                <a16:creationId xmlns:a16="http://schemas.microsoft.com/office/drawing/2014/main" id="{B293124B-74A6-40D5-99E9-DD0B8C6BF1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65849" y="1573122"/>
            <a:ext cx="2626139" cy="308215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57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У бабушки и дедушки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088E2C0-D128-4CD2-8B51-D2AC9A25D774}"/>
              </a:ext>
            </a:extLst>
          </p:cNvPr>
          <p:cNvSpPr/>
          <p:nvPr/>
        </p:nvSpPr>
        <p:spPr>
          <a:xfrm flipH="1">
            <a:off x="358775" y="1019124"/>
            <a:ext cx="4033837" cy="94820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800" dirty="0">
                <a:latin typeface="+mj-lt"/>
              </a:rPr>
              <a:t>У кого жил в детстве Сергей Есенин?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F94C694A-7653-4B68-9916-3AAFEC7C9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499" y="1126649"/>
            <a:ext cx="2527726" cy="3593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73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Друг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4C9AEF1-BB14-41BE-9858-AB3E7E7BA34A}"/>
              </a:ext>
            </a:extLst>
          </p:cNvPr>
          <p:cNvSpPr/>
          <p:nvPr/>
        </p:nvSpPr>
        <p:spPr>
          <a:xfrm flipH="1">
            <a:off x="358770" y="1019124"/>
            <a:ext cx="6105529" cy="110799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>
                <a:latin typeface="+mj-lt"/>
              </a:rPr>
              <a:t>Вставьте пропущенное слово: </a:t>
            </a:r>
            <a:br>
              <a:rPr lang="ru-RU" sz="2400">
                <a:latin typeface="+mj-lt"/>
              </a:rPr>
            </a:br>
            <a:r>
              <a:rPr lang="ru-RU" sz="2400">
                <a:latin typeface="+mj-lt"/>
              </a:rPr>
              <a:t>«До свиданья, … мой, до свиданья. Милый мой, ты у меня в груди».</a:t>
            </a:r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8DA96746-3434-4730-87DE-4338D375C5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65849" y="1573122"/>
            <a:ext cx="2626139" cy="308215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69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3CB618-1ACD-4D84-BCEF-122B72CFB37B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Друг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92D72F3-FF54-4955-857B-7BFC0577F636}"/>
              </a:ext>
            </a:extLst>
          </p:cNvPr>
          <p:cNvSpPr/>
          <p:nvPr/>
        </p:nvSpPr>
        <p:spPr>
          <a:xfrm flipH="1">
            <a:off x="358770" y="1019124"/>
            <a:ext cx="6105529" cy="110799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>
                <a:latin typeface="+mj-lt"/>
              </a:rPr>
              <a:t>Вставьте пропущенное слово: </a:t>
            </a:r>
            <a:br>
              <a:rPr lang="ru-RU" sz="2400">
                <a:latin typeface="+mj-lt"/>
              </a:rPr>
            </a:br>
            <a:r>
              <a:rPr lang="ru-RU" sz="2400">
                <a:latin typeface="+mj-lt"/>
              </a:rPr>
              <a:t>«До свиданья, … мой, до свиданья. Милый мой, ты у меня в груди».</a:t>
            </a:r>
          </a:p>
        </p:txBody>
      </p:sp>
      <p:pic>
        <p:nvPicPr>
          <p:cNvPr id="13" name="Picture 5">
            <a:extLst>
              <a:ext uri="{FF2B5EF4-FFF2-40B4-BE49-F238E27FC236}">
                <a16:creationId xmlns:a16="http://schemas.microsoft.com/office/drawing/2014/main" id="{B2B9B00C-DED6-42D2-ADA3-C0D7EAC91D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65849" y="1573122"/>
            <a:ext cx="2626139" cy="308215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9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5996" y="107151"/>
            <a:ext cx="19720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27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9" y="2679476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«Письмо матери»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380711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«Матушке»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4081946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«Матери»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95188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2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325065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54941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0" y="1019124"/>
            <a:ext cx="5062316" cy="73866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 dirty="0">
                <a:latin typeface="+mj-lt"/>
              </a:rPr>
              <a:t>Какое произведение Есенин посвятил матери?</a:t>
            </a:r>
          </a:p>
        </p:txBody>
      </p:sp>
      <p:pic>
        <p:nvPicPr>
          <p:cNvPr id="83972" name="Picture 4">
            <a:extLst>
              <a:ext uri="{FF2B5EF4-FFF2-40B4-BE49-F238E27FC236}">
                <a16:creationId xmlns:a16="http://schemas.microsoft.com/office/drawing/2014/main" id="{BB105BE5-BB6C-434F-80EC-BAEF210E5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955" y="1110343"/>
            <a:ext cx="2537270" cy="365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7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«Письмо матери»</a:t>
            </a:r>
          </a:p>
          <a:p>
            <a:pPr>
              <a:lnSpc>
                <a:spcPct val="106000"/>
              </a:lnSpc>
              <a:defRPr/>
            </a:pPr>
            <a:endParaRPr lang="ru-RU" sz="180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64D0FEC-8148-4661-A141-F3EE370C12B0}"/>
              </a:ext>
            </a:extLst>
          </p:cNvPr>
          <p:cNvSpPr/>
          <p:nvPr/>
        </p:nvSpPr>
        <p:spPr>
          <a:xfrm flipH="1">
            <a:off x="358770" y="1019124"/>
            <a:ext cx="5062316" cy="73866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>
                <a:latin typeface="+mj-lt"/>
              </a:rPr>
              <a:t>Какое произведение Есенин посвятил матери?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8825024D-D10E-4023-AA3C-F12995A2B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955" y="1110343"/>
            <a:ext cx="2537270" cy="365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88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B263C73-D9DC-4949-8F60-0A3E1E811A26}"/>
              </a:ext>
            </a:extLst>
          </p:cNvPr>
          <p:cNvSpPr txBox="1"/>
          <p:nvPr/>
        </p:nvSpPr>
        <p:spPr>
          <a:xfrm>
            <a:off x="358774" y="2710822"/>
            <a:ext cx="4033837" cy="573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«Письмо матери»</a:t>
            </a:r>
          </a:p>
          <a:p>
            <a:pPr>
              <a:lnSpc>
                <a:spcPct val="106000"/>
              </a:lnSpc>
              <a:defRPr/>
            </a:pPr>
            <a:endParaRPr lang="ru-RU" sz="180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9A72A6A-2015-4702-896C-328D15847C14}"/>
              </a:ext>
            </a:extLst>
          </p:cNvPr>
          <p:cNvSpPr/>
          <p:nvPr/>
        </p:nvSpPr>
        <p:spPr>
          <a:xfrm flipH="1">
            <a:off x="358770" y="1019124"/>
            <a:ext cx="5062316" cy="73866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400">
                <a:latin typeface="+mj-lt"/>
              </a:rPr>
              <a:t>Какое произведение Есенин посвятил матери?</a:t>
            </a:r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id="{0E1BAA3A-3A35-43C6-B875-BA6CFC3BC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955" y="1110343"/>
            <a:ext cx="2537270" cy="365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923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5996" y="107151"/>
            <a:ext cx="19720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28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6" y="2165009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«Черёмуха»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46" y="2866244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«Берёза»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46" y="3567479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«Липа»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1" y="3420653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2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1" y="2719418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1" y="2018183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 dirty="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0B27877-981B-43BE-9BE2-663330DED87D}"/>
              </a:ext>
            </a:extLst>
          </p:cNvPr>
          <p:cNvSpPr/>
          <p:nvPr/>
        </p:nvSpPr>
        <p:spPr>
          <a:xfrm flipH="1">
            <a:off x="5561739" y="2444712"/>
            <a:ext cx="3434816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А рядом, у проталинки,</a:t>
            </a:r>
          </a:p>
          <a:p>
            <a:r>
              <a:rPr lang="ru-RU" sz="20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 траве, между корней,</a:t>
            </a:r>
          </a:p>
          <a:p>
            <a:r>
              <a:rPr lang="ru-RU" sz="20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Бежит, струится маленький</a:t>
            </a:r>
          </a:p>
          <a:p>
            <a:r>
              <a:rPr lang="ru-RU" sz="20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Серебряный ручей.</a:t>
            </a:r>
          </a:p>
        </p:txBody>
      </p:sp>
    </p:spTree>
    <p:extLst>
      <p:ext uri="{BB962C8B-B14F-4D97-AF65-F5344CB8AC3E}">
        <p14:creationId xmlns:p14="http://schemas.microsoft.com/office/powerpoint/2010/main" val="315879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«Черёмуха»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C250B2C-4CDC-436B-A4AE-AAC421E2B2F7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6B9018A-6EC1-4A26-9AA7-D1D2774774C2}"/>
              </a:ext>
            </a:extLst>
          </p:cNvPr>
          <p:cNvSpPr/>
          <p:nvPr/>
        </p:nvSpPr>
        <p:spPr>
          <a:xfrm flipH="1">
            <a:off x="5561739" y="2444712"/>
            <a:ext cx="3434816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А рядом, у проталинки,</a:t>
            </a:r>
          </a:p>
          <a:p>
            <a:r>
              <a:rPr lang="ru-RU" sz="20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 траве, между корней,</a:t>
            </a:r>
          </a:p>
          <a:p>
            <a:r>
              <a:rPr lang="ru-RU" sz="20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Бежит, струится маленький</a:t>
            </a:r>
          </a:p>
          <a:p>
            <a:r>
              <a:rPr lang="ru-RU" sz="20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Серебряный ручей.</a:t>
            </a:r>
          </a:p>
        </p:txBody>
      </p:sp>
    </p:spTree>
    <p:extLst>
      <p:ext uri="{BB962C8B-B14F-4D97-AF65-F5344CB8AC3E}">
        <p14:creationId xmlns:p14="http://schemas.microsoft.com/office/powerpoint/2010/main" val="86675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42C770-C088-40CD-AAEB-0DEC50A7E204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«Черёмуха»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F3EB164-740D-469F-BDF7-7237A4179512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043F814-BF5B-4176-9BF3-90A897251C44}"/>
              </a:ext>
            </a:extLst>
          </p:cNvPr>
          <p:cNvSpPr/>
          <p:nvPr/>
        </p:nvSpPr>
        <p:spPr>
          <a:xfrm flipH="1">
            <a:off x="5561739" y="2444712"/>
            <a:ext cx="3434816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А рядом, у проталинки,</a:t>
            </a:r>
          </a:p>
          <a:p>
            <a:r>
              <a:rPr lang="ru-RU" sz="20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 траве, между корней,</a:t>
            </a:r>
          </a:p>
          <a:p>
            <a:r>
              <a:rPr lang="ru-RU" sz="20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Бежит, струится маленький</a:t>
            </a:r>
          </a:p>
          <a:p>
            <a:r>
              <a:rPr lang="ru-RU" sz="20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Серебряный ручей.</a:t>
            </a:r>
          </a:p>
        </p:txBody>
      </p:sp>
    </p:spTree>
    <p:extLst>
      <p:ext uri="{BB962C8B-B14F-4D97-AF65-F5344CB8AC3E}">
        <p14:creationId xmlns:p14="http://schemas.microsoft.com/office/powerpoint/2010/main" val="335288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4393" y="107151"/>
            <a:ext cx="197522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29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50" y="231183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«Черёмуха»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50" y="3013070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«Берёза»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50" y="3714305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«Гой ты, Русь, моя родная...»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5" y="356747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5" y="286624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5" y="216500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0B27877-981B-43BE-9BE2-663330DED87D}"/>
              </a:ext>
            </a:extLst>
          </p:cNvPr>
          <p:cNvSpPr/>
          <p:nvPr/>
        </p:nvSpPr>
        <p:spPr>
          <a:xfrm flipH="1">
            <a:off x="5212080" y="2549419"/>
            <a:ext cx="3791006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Пахнет яблоком и мёдом</a:t>
            </a:r>
          </a:p>
          <a:p>
            <a:r>
              <a:rPr lang="ru-RU" sz="20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По церквам твой кроткий Спас.</a:t>
            </a:r>
          </a:p>
          <a:p>
            <a:r>
              <a:rPr lang="ru-RU" sz="20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 гудит за </a:t>
            </a:r>
            <a:r>
              <a:rPr lang="ru-RU" sz="2000" i="1" dirty="0" err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корогодом</a:t>
            </a:r>
            <a:endParaRPr lang="ru-RU" sz="2000" i="1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20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На лугах весёлый пляс.</a:t>
            </a:r>
          </a:p>
        </p:txBody>
      </p:sp>
    </p:spTree>
    <p:extLst>
      <p:ext uri="{BB962C8B-B14F-4D97-AF65-F5344CB8AC3E}">
        <p14:creationId xmlns:p14="http://schemas.microsoft.com/office/powerpoint/2010/main" val="62382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«Гой ты, Русь, моя родная...»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C250B2C-4CDC-436B-A4AE-AAC421E2B2F7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0A1782F-11F4-47F5-9D0F-275F23F955A4}"/>
              </a:ext>
            </a:extLst>
          </p:cNvPr>
          <p:cNvSpPr/>
          <p:nvPr/>
        </p:nvSpPr>
        <p:spPr>
          <a:xfrm flipH="1">
            <a:off x="5212080" y="2549419"/>
            <a:ext cx="3791006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Пахнет яблоком и мёдом</a:t>
            </a:r>
          </a:p>
          <a:p>
            <a:r>
              <a:rPr lang="ru-RU" sz="20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По церквам твой кроткий Спас.</a:t>
            </a:r>
          </a:p>
          <a:p>
            <a:r>
              <a:rPr lang="ru-RU" sz="20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 гудит за </a:t>
            </a:r>
            <a:r>
              <a:rPr lang="ru-RU" sz="2000" i="1" err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корогодом</a:t>
            </a:r>
            <a:endParaRPr lang="ru-RU" sz="2000" i="1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20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На лугах весёлый пляс.</a:t>
            </a:r>
          </a:p>
        </p:txBody>
      </p:sp>
    </p:spTree>
    <p:extLst>
      <p:ext uri="{BB962C8B-B14F-4D97-AF65-F5344CB8AC3E}">
        <p14:creationId xmlns:p14="http://schemas.microsoft.com/office/powerpoint/2010/main" val="394517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BB092E-1E6B-4696-834A-E3CF338326B8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У бабушки и дедушки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1391E0E-0B05-42FF-A417-1C5DEC3ACC9B}"/>
              </a:ext>
            </a:extLst>
          </p:cNvPr>
          <p:cNvSpPr/>
          <p:nvPr/>
        </p:nvSpPr>
        <p:spPr>
          <a:xfrm flipH="1">
            <a:off x="358775" y="1019124"/>
            <a:ext cx="4033837" cy="94820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800" dirty="0">
                <a:latin typeface="+mj-lt"/>
              </a:rPr>
              <a:t>У кого жил в детстве Сергей Есенин?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E2DD887D-E1E6-4D53-8EBF-5212C8173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499" y="1126649"/>
            <a:ext cx="2527726" cy="3593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94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F3EB164-740D-469F-BDF7-7237A4179512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28C5A1-DB27-408D-9DF9-A5597B5E36D6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«Гой ты, Русь, моя родная...»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93BAFB6-7CE2-41FB-9D4B-2EB46654F347}"/>
              </a:ext>
            </a:extLst>
          </p:cNvPr>
          <p:cNvSpPr/>
          <p:nvPr/>
        </p:nvSpPr>
        <p:spPr>
          <a:xfrm flipH="1">
            <a:off x="5212080" y="2549419"/>
            <a:ext cx="3791006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0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Пахнет яблоком и мёдом</a:t>
            </a:r>
          </a:p>
          <a:p>
            <a:r>
              <a:rPr lang="ru-RU" sz="20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По церквам твой кроткий Спас.</a:t>
            </a:r>
          </a:p>
          <a:p>
            <a:r>
              <a:rPr lang="ru-RU" sz="20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 гудит за </a:t>
            </a:r>
            <a:r>
              <a:rPr lang="ru-RU" sz="2000" i="1" err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корогодом</a:t>
            </a:r>
            <a:endParaRPr lang="ru-RU" sz="2000" i="1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20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На лугах весёлый пляс.</a:t>
            </a:r>
          </a:p>
        </p:txBody>
      </p:sp>
    </p:spTree>
    <p:extLst>
      <p:ext uri="{BB962C8B-B14F-4D97-AF65-F5344CB8AC3E}">
        <p14:creationId xmlns:p14="http://schemas.microsoft.com/office/powerpoint/2010/main" val="159543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5195" y="107151"/>
            <a:ext cx="197361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Вопрос № 30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6AE34C-052A-4338-9825-0A88BEA8A14C}"/>
              </a:ext>
            </a:extLst>
          </p:cNvPr>
          <p:cNvSpPr/>
          <p:nvPr/>
        </p:nvSpPr>
        <p:spPr>
          <a:xfrm>
            <a:off x="1085846" y="2311835"/>
            <a:ext cx="330676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«Черёмуха»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AFB784-478C-4AF2-8D43-A58945444171}"/>
              </a:ext>
            </a:extLst>
          </p:cNvPr>
          <p:cNvSpPr/>
          <p:nvPr/>
        </p:nvSpPr>
        <p:spPr>
          <a:xfrm>
            <a:off x="1085846" y="3013070"/>
            <a:ext cx="4452924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«Не жалею, не зову, не плачу...»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EDD86D2-3D77-4EDE-834C-7B61F651BD9A}"/>
              </a:ext>
            </a:extLst>
          </p:cNvPr>
          <p:cNvSpPr/>
          <p:nvPr/>
        </p:nvSpPr>
        <p:spPr>
          <a:xfrm>
            <a:off x="1085846" y="3714305"/>
            <a:ext cx="3665538" cy="279885"/>
          </a:xfrm>
          <a:prstGeom prst="rect">
            <a:avLst/>
          </a:prstGeom>
        </p:spPr>
        <p:txBody>
          <a:bodyPr wrap="square" lIns="12600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«Гой ты, Русь, моя родная...»</a:t>
            </a:r>
          </a:p>
        </p:txBody>
      </p:sp>
      <p:sp>
        <p:nvSpPr>
          <p:cNvPr id="24" name="Прямоугольник: скругленные углы 23">
            <a:hlinkClick r:id="rId2" action="ppaction://hlinksldjump"/>
            <a:extLst>
              <a:ext uri="{FF2B5EF4-FFF2-40B4-BE49-F238E27FC236}">
                <a16:creationId xmlns:a16="http://schemas.microsoft.com/office/drawing/2014/main" id="{1490846A-DE02-42C7-B813-4C3F33FE0486}"/>
              </a:ext>
            </a:extLst>
          </p:cNvPr>
          <p:cNvSpPr/>
          <p:nvPr/>
        </p:nvSpPr>
        <p:spPr>
          <a:xfrm>
            <a:off x="358771" y="356747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C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Прямоугольник: скругленные углы 24">
            <a:hlinkClick r:id="rId3" action="ppaction://hlinksldjump"/>
            <a:extLst>
              <a:ext uri="{FF2B5EF4-FFF2-40B4-BE49-F238E27FC236}">
                <a16:creationId xmlns:a16="http://schemas.microsoft.com/office/drawing/2014/main" id="{34AA04FE-A76E-4317-9F36-82ABD192DDE4}"/>
              </a:ext>
            </a:extLst>
          </p:cNvPr>
          <p:cNvSpPr/>
          <p:nvPr/>
        </p:nvSpPr>
        <p:spPr>
          <a:xfrm>
            <a:off x="358771" y="2866244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+mj-lt"/>
              </a:rPr>
              <a:t>B</a:t>
            </a:r>
            <a:endParaRPr lang="ru-RU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Прямоугольник: скругленные углы 25">
            <a:hlinkClick r:id="rId3" action="ppaction://hlinksldjump"/>
            <a:extLst>
              <a:ext uri="{FF2B5EF4-FFF2-40B4-BE49-F238E27FC236}">
                <a16:creationId xmlns:a16="http://schemas.microsoft.com/office/drawing/2014/main" id="{1B55CB66-D023-4E5D-9882-A5755A4696B5}"/>
              </a:ext>
            </a:extLst>
          </p:cNvPr>
          <p:cNvSpPr/>
          <p:nvPr/>
        </p:nvSpPr>
        <p:spPr>
          <a:xfrm>
            <a:off x="358771" y="2165009"/>
            <a:ext cx="727075" cy="540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 cap="rnd">
            <a:noFill/>
            <a:prstDash val="sysDot"/>
          </a:ln>
          <a:effectLst>
            <a:outerShdw blurRad="127000" dist="63500" dir="5400000" sx="90000" sy="9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+mj-lt"/>
              </a:rPr>
              <a:t>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5E437E-B6E3-4E85-ABC0-B8D48D6B5FD8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0B27877-981B-43BE-9BE2-663330DED87D}"/>
              </a:ext>
            </a:extLst>
          </p:cNvPr>
          <p:cNvSpPr/>
          <p:nvPr/>
        </p:nvSpPr>
        <p:spPr>
          <a:xfrm flipH="1">
            <a:off x="5099144" y="2568958"/>
            <a:ext cx="4251698" cy="110799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18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Ты теперь не так уж будешь биться,</a:t>
            </a:r>
          </a:p>
          <a:p>
            <a:r>
              <a:rPr lang="ru-RU" sz="18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Сердце, тронутое холодком,</a:t>
            </a:r>
          </a:p>
          <a:p>
            <a:r>
              <a:rPr lang="ru-RU" sz="18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 страна берёзового ситца</a:t>
            </a:r>
          </a:p>
          <a:p>
            <a:r>
              <a:rPr lang="ru-RU" sz="1800" i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Не заманит шляться босиком.</a:t>
            </a:r>
          </a:p>
        </p:txBody>
      </p:sp>
    </p:spTree>
    <p:extLst>
      <p:ext uri="{BB962C8B-B14F-4D97-AF65-F5344CB8AC3E}">
        <p14:creationId xmlns:p14="http://schemas.microsoft.com/office/powerpoint/2010/main" val="12090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573CF720-EEF0-49FA-83A0-7E8836F82C9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B49392-4C76-4200-AC28-101122042D4A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«Не жалею, не зову, не плачу...»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C250B2C-4CDC-436B-A4AE-AAC421E2B2F7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2F6CE9D-BD41-43DC-A00C-756E44580F94}"/>
              </a:ext>
            </a:extLst>
          </p:cNvPr>
          <p:cNvSpPr/>
          <p:nvPr/>
        </p:nvSpPr>
        <p:spPr>
          <a:xfrm flipH="1">
            <a:off x="5099144" y="2568958"/>
            <a:ext cx="4251698" cy="110799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18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Ты теперь не так уж будешь биться,</a:t>
            </a:r>
          </a:p>
          <a:p>
            <a:r>
              <a:rPr lang="ru-RU" sz="18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Сердце, тронутое холодком,</a:t>
            </a:r>
          </a:p>
          <a:p>
            <a:r>
              <a:rPr lang="ru-RU" sz="18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 страна берёзового ситца</a:t>
            </a:r>
          </a:p>
          <a:p>
            <a:r>
              <a:rPr lang="ru-RU" sz="18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Не заманит шляться босиком.</a:t>
            </a:r>
          </a:p>
        </p:txBody>
      </p:sp>
    </p:spTree>
    <p:extLst>
      <p:ext uri="{BB962C8B-B14F-4D97-AF65-F5344CB8AC3E}">
        <p14:creationId xmlns:p14="http://schemas.microsoft.com/office/powerpoint/2010/main" val="312945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Вернуться назад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F3EB164-740D-469F-BDF7-7237A4179512}"/>
              </a:ext>
            </a:extLst>
          </p:cNvPr>
          <p:cNvSpPr/>
          <p:nvPr/>
        </p:nvSpPr>
        <p:spPr>
          <a:xfrm flipH="1">
            <a:off x="358771" y="1019124"/>
            <a:ext cx="5256098" cy="861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2800">
                <a:latin typeface="+mj-lt"/>
              </a:rPr>
              <a:t>Из какого стихотворения эти слова?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CB1FF5-A83A-4F51-A13C-108AB4DF914F}"/>
              </a:ext>
            </a:extLst>
          </p:cNvPr>
          <p:cNvSpPr txBox="1"/>
          <p:nvPr/>
        </p:nvSpPr>
        <p:spPr>
          <a:xfrm>
            <a:off x="358774" y="2710822"/>
            <a:ext cx="4033837" cy="279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800">
                <a:ea typeface="Calibri" panose="020F0502020204030204" pitchFamily="34" charset="0"/>
                <a:cs typeface="Times New Roman" panose="02020603050405020304" pitchFamily="18" charset="0"/>
              </a:rPr>
              <a:t>«Не жалею, не зову, не плачу...»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0A4B56A-3793-4CFF-9F47-E2701FB7D2FF}"/>
              </a:ext>
            </a:extLst>
          </p:cNvPr>
          <p:cNvSpPr/>
          <p:nvPr/>
        </p:nvSpPr>
        <p:spPr>
          <a:xfrm flipH="1">
            <a:off x="5099144" y="2568958"/>
            <a:ext cx="4251698" cy="110799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18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Ты теперь не так уж будешь биться,</a:t>
            </a:r>
          </a:p>
          <a:p>
            <a:r>
              <a:rPr lang="ru-RU" sz="18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Сердце, тронутое холодком,</a:t>
            </a:r>
          </a:p>
          <a:p>
            <a:r>
              <a:rPr lang="ru-RU" sz="18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 страна берёзового ситца</a:t>
            </a:r>
          </a:p>
          <a:p>
            <a:r>
              <a:rPr lang="ru-RU" sz="1800" i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Не заманит шляться босиком.</a:t>
            </a:r>
          </a:p>
        </p:txBody>
      </p:sp>
    </p:spTree>
    <p:extLst>
      <p:ext uri="{BB962C8B-B14F-4D97-AF65-F5344CB8AC3E}">
        <p14:creationId xmlns:p14="http://schemas.microsoft.com/office/powerpoint/2010/main" val="35857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90378" y="107151"/>
            <a:ext cx="15632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Ребус № 1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84ED234-0E18-4271-BD0F-6C80748A4319}"/>
              </a:ext>
            </a:extLst>
          </p:cNvPr>
          <p:cNvSpPr/>
          <p:nvPr/>
        </p:nvSpPr>
        <p:spPr>
          <a:xfrm>
            <a:off x="358775" y="1443431"/>
            <a:ext cx="8426450" cy="1842123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1C9CBB1A-868C-48C2-9948-DCCA724B929D}"/>
              </a:ext>
            </a:extLst>
          </p:cNvPr>
          <p:cNvGrpSpPr/>
          <p:nvPr/>
        </p:nvGrpSpPr>
        <p:grpSpPr>
          <a:xfrm>
            <a:off x="576626" y="1765753"/>
            <a:ext cx="7990747" cy="1331227"/>
            <a:chOff x="447877" y="1319965"/>
            <a:chExt cx="7990747" cy="1331227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AA288660-A753-431E-BE84-C636BFE2ED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792"/>
            <a:stretch/>
          </p:blipFill>
          <p:spPr>
            <a:xfrm>
              <a:off x="447877" y="1340386"/>
              <a:ext cx="3509974" cy="1146903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09F64258-F285-44C7-BD26-6CCD292C8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81232" y="1319965"/>
              <a:ext cx="3128384" cy="1177624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71DFF6F0-AA89-482B-83C1-E76588DD6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32997" y="1319965"/>
              <a:ext cx="1305627" cy="1331227"/>
            </a:xfrm>
            <a:prstGeom prst="rect">
              <a:avLst/>
            </a:prstGeom>
          </p:spPr>
        </p:pic>
      </p:grpSp>
      <p:sp>
        <p:nvSpPr>
          <p:cNvPr id="17" name="Скругленный прямоугольник 15">
            <a:hlinkClick r:id="rId5" action="ppaction://hlinksldjump"/>
            <a:extLst>
              <a:ext uri="{FF2B5EF4-FFF2-40B4-BE49-F238E27FC236}">
                <a16:creationId xmlns:a16="http://schemas.microsoft.com/office/drawing/2014/main" id="{0C03E90A-2840-49D7-AD2A-1EBF1B426AF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Посмотреть ответ</a:t>
            </a:r>
          </a:p>
        </p:txBody>
      </p:sp>
    </p:spTree>
    <p:extLst>
      <p:ext uri="{BB962C8B-B14F-4D97-AF65-F5344CB8AC3E}">
        <p14:creationId xmlns:p14="http://schemas.microsoft.com/office/powerpoint/2010/main" val="100600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97082" y="107151"/>
            <a:ext cx="29498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Правильный ответ</a:t>
            </a:r>
          </a:p>
        </p:txBody>
      </p:sp>
      <p:sp>
        <p:nvSpPr>
          <p:cNvPr id="14" name="Прямоугольник 13">
            <a:hlinkClick r:id="rId2" action="ppaction://hlinksldjump"/>
            <a:extLst>
              <a:ext uri="{FF2B5EF4-FFF2-40B4-BE49-F238E27FC236}">
                <a16:creationId xmlns:a16="http://schemas.microsoft.com/office/drawing/2014/main" id="{26819049-9150-449E-9CE3-1F75B8A87F70}"/>
              </a:ext>
            </a:extLst>
          </p:cNvPr>
          <p:cNvSpPr/>
          <p:nvPr/>
        </p:nvSpPr>
        <p:spPr>
          <a:xfrm>
            <a:off x="358775" y="3547149"/>
            <a:ext cx="8426450" cy="430887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+mj-lt"/>
              </a:rPr>
              <a:t>Константиново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Вернуться назад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F294FA49-E9E1-40C9-A841-564C0EC7E768}"/>
              </a:ext>
            </a:extLst>
          </p:cNvPr>
          <p:cNvSpPr/>
          <p:nvPr/>
        </p:nvSpPr>
        <p:spPr>
          <a:xfrm>
            <a:off x="358775" y="1443431"/>
            <a:ext cx="8426450" cy="1842123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307394F9-1951-453E-94A4-A15392FED3E1}"/>
              </a:ext>
            </a:extLst>
          </p:cNvPr>
          <p:cNvGrpSpPr/>
          <p:nvPr/>
        </p:nvGrpSpPr>
        <p:grpSpPr>
          <a:xfrm>
            <a:off x="576626" y="1765753"/>
            <a:ext cx="7990747" cy="1331227"/>
            <a:chOff x="447877" y="1319965"/>
            <a:chExt cx="7990747" cy="1331227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FA337FC8-9922-41E6-B4E1-EB775291E3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792"/>
            <a:stretch/>
          </p:blipFill>
          <p:spPr>
            <a:xfrm>
              <a:off x="447877" y="1340386"/>
              <a:ext cx="3509974" cy="1146903"/>
            </a:xfrm>
            <a:prstGeom prst="rect">
              <a:avLst/>
            </a:prstGeom>
          </p:spPr>
        </p:pic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5FA02D4E-5078-4734-ADF0-F33C1A37C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81232" y="1319965"/>
              <a:ext cx="3128384" cy="1177624"/>
            </a:xfrm>
            <a:prstGeom prst="rect">
              <a:avLst/>
            </a:prstGeom>
          </p:spPr>
        </p:pic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75DE4753-771C-4900-9C1F-A4D4A9454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32997" y="1319965"/>
              <a:ext cx="1305627" cy="13312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857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1142" y="107151"/>
            <a:ext cx="16017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Ребус № 2</a:t>
            </a:r>
          </a:p>
        </p:txBody>
      </p:sp>
      <p:sp>
        <p:nvSpPr>
          <p:cNvPr id="17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0C03E90A-2840-49D7-AD2A-1EBF1B426AF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Посмотреть ответ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FF7C7A93-6160-4D95-84B9-21E367A9CA0C}"/>
              </a:ext>
            </a:extLst>
          </p:cNvPr>
          <p:cNvGrpSpPr/>
          <p:nvPr/>
        </p:nvGrpSpPr>
        <p:grpSpPr>
          <a:xfrm>
            <a:off x="358775" y="1078173"/>
            <a:ext cx="8426450" cy="2695433"/>
            <a:chOff x="358775" y="1078173"/>
            <a:chExt cx="8426450" cy="2695433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id="{984ED234-0E18-4271-BD0F-6C80748A4319}"/>
                </a:ext>
              </a:extLst>
            </p:cNvPr>
            <p:cNvSpPr/>
            <p:nvPr/>
          </p:nvSpPr>
          <p:spPr>
            <a:xfrm>
              <a:off x="358775" y="1078173"/>
              <a:ext cx="8426450" cy="2695433"/>
            </a:xfrm>
            <a:prstGeom prst="roundRect">
              <a:avLst/>
            </a:prstGeom>
            <a:solidFill>
              <a:schemeClr val="bg1"/>
            </a:solidFill>
            <a:ln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199D9ACE-6764-4466-A68C-68C925A5C5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8395" y="1221145"/>
              <a:ext cx="3762373" cy="1071562"/>
            </a:xfrm>
            <a:prstGeom prst="rect">
              <a:avLst/>
            </a:prstGeom>
          </p:spPr>
        </p:pic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95B05B18-0902-4760-B45B-2D21083FC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09881" y="1259245"/>
              <a:ext cx="1323974" cy="1033462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E721C24F-88AA-4E50-9B13-87C49CC51E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90226" y="2473779"/>
              <a:ext cx="3611921" cy="12145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871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97082" y="107151"/>
            <a:ext cx="29498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Правильный ответ</a:t>
            </a:r>
          </a:p>
        </p:txBody>
      </p:sp>
      <p:sp>
        <p:nvSpPr>
          <p:cNvPr id="14" name="Прямоугольник 13">
            <a:hlinkClick r:id="rId2" action="ppaction://hlinksldjump"/>
            <a:extLst>
              <a:ext uri="{FF2B5EF4-FFF2-40B4-BE49-F238E27FC236}">
                <a16:creationId xmlns:a16="http://schemas.microsoft.com/office/drawing/2014/main" id="{26819049-9150-449E-9CE3-1F75B8A87F70}"/>
              </a:ext>
            </a:extLst>
          </p:cNvPr>
          <p:cNvSpPr/>
          <p:nvPr/>
        </p:nvSpPr>
        <p:spPr>
          <a:xfrm>
            <a:off x="358775" y="3808745"/>
            <a:ext cx="8426450" cy="430887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+mj-lt"/>
              </a:rPr>
              <a:t>Зинаида Райх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Вернуться назад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421DFE61-1E94-46E4-93FA-C1B015EBA893}"/>
              </a:ext>
            </a:extLst>
          </p:cNvPr>
          <p:cNvGrpSpPr/>
          <p:nvPr/>
        </p:nvGrpSpPr>
        <p:grpSpPr>
          <a:xfrm>
            <a:off x="358775" y="1078173"/>
            <a:ext cx="8426450" cy="2695433"/>
            <a:chOff x="358775" y="1078173"/>
            <a:chExt cx="8426450" cy="2695433"/>
          </a:xfrm>
        </p:grpSpPr>
        <p:sp>
          <p:nvSpPr>
            <p:cNvPr id="13" name="Прямоугольник: скругленные углы 12">
              <a:extLst>
                <a:ext uri="{FF2B5EF4-FFF2-40B4-BE49-F238E27FC236}">
                  <a16:creationId xmlns:a16="http://schemas.microsoft.com/office/drawing/2014/main" id="{860C9C51-36FB-4B65-86FF-EDF4EAEA5F2B}"/>
                </a:ext>
              </a:extLst>
            </p:cNvPr>
            <p:cNvSpPr/>
            <p:nvPr/>
          </p:nvSpPr>
          <p:spPr>
            <a:xfrm>
              <a:off x="358775" y="1078173"/>
              <a:ext cx="8426450" cy="2695433"/>
            </a:xfrm>
            <a:prstGeom prst="roundRect">
              <a:avLst/>
            </a:prstGeom>
            <a:solidFill>
              <a:schemeClr val="bg1"/>
            </a:solidFill>
            <a:ln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38E5765E-B0BA-43EF-9F5C-D12EFE75B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58395" y="1221145"/>
              <a:ext cx="3762373" cy="1071562"/>
            </a:xfrm>
            <a:prstGeom prst="rect">
              <a:avLst/>
            </a:prstGeom>
          </p:spPr>
        </p:pic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73AC5559-2E38-4AE5-A25E-494665C47F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09881" y="1259245"/>
              <a:ext cx="1323974" cy="1033462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60D7F604-E793-4D69-83FC-1FD2482F9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90226" y="2473779"/>
              <a:ext cx="3611921" cy="12145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770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1142" y="107151"/>
            <a:ext cx="16017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2">
                    <a:lumMod val="50000"/>
                  </a:schemeClr>
                </a:solidFill>
                <a:latin typeface="+mj-lt"/>
              </a:rPr>
              <a:t>Ребус № 3</a:t>
            </a:r>
          </a:p>
        </p:txBody>
      </p:sp>
      <p:sp>
        <p:nvSpPr>
          <p:cNvPr id="17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id="{0C03E90A-2840-49D7-AD2A-1EBF1B426AF6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Посмотреть ответ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84ED234-0E18-4271-BD0F-6C80748A4319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D25C4C9-B706-478D-9361-4F2133FC6A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057" y="1518597"/>
            <a:ext cx="1617181" cy="138467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4C1360-D35A-4BBC-BE95-B22439914C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9461" y="1620756"/>
            <a:ext cx="3796731" cy="118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3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0"/>
            <a:ext cx="4320000" cy="735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97082" y="107151"/>
            <a:ext cx="29498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Правильный ответ</a:t>
            </a:r>
          </a:p>
        </p:txBody>
      </p:sp>
      <p:sp>
        <p:nvSpPr>
          <p:cNvPr id="14" name="Прямоугольник 13">
            <a:hlinkClick r:id="rId2" action="ppaction://hlinksldjump"/>
            <a:extLst>
              <a:ext uri="{FF2B5EF4-FFF2-40B4-BE49-F238E27FC236}">
                <a16:creationId xmlns:a16="http://schemas.microsoft.com/office/drawing/2014/main" id="{26819049-9150-449E-9CE3-1F75B8A87F70}"/>
              </a:ext>
            </a:extLst>
          </p:cNvPr>
          <p:cNvSpPr/>
          <p:nvPr/>
        </p:nvSpPr>
        <p:spPr>
          <a:xfrm>
            <a:off x="358775" y="3468960"/>
            <a:ext cx="8426450" cy="430887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800" b="1">
                <a:solidFill>
                  <a:schemeClr val="tx1"/>
                </a:solidFill>
                <a:latin typeface="+mj-lt"/>
              </a:rPr>
              <a:t>Софья Толстая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id="{1346C026-821B-4DDE-80B9-B73EF44294D9}"/>
              </a:ext>
            </a:extLst>
          </p:cNvPr>
          <p:cNvSpPr/>
          <p:nvPr/>
        </p:nvSpPr>
        <p:spPr>
          <a:xfrm>
            <a:off x="358775" y="423963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bg1"/>
                </a:solidFill>
              </a:rPr>
              <a:t>Вернуться назад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77E5AFC9-E45C-4C93-A910-1165F722A7BB}"/>
              </a:ext>
            </a:extLst>
          </p:cNvPr>
          <p:cNvSpPr/>
          <p:nvPr/>
        </p:nvSpPr>
        <p:spPr>
          <a:xfrm>
            <a:off x="358775" y="1282890"/>
            <a:ext cx="8426450" cy="1856096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956564B-C7AC-4A65-98B7-34D4252827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9057" y="1518597"/>
            <a:ext cx="1617181" cy="138467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C99B6D1-EA6B-461C-9A83-BA96671546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9461" y="1620756"/>
            <a:ext cx="3796731" cy="118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73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ideouroki_fonts2">
      <a:majorFont>
        <a:latin typeface="Roboto Slab"/>
        <a:ea typeface=""/>
        <a:cs typeface=""/>
      </a:majorFont>
      <a:minorFont>
        <a:latin typeface="Open Sans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2287</Words>
  <Application>Microsoft Office PowerPoint</Application>
  <PresentationFormat>Экран (16:9)</PresentationFormat>
  <Paragraphs>685</Paragraphs>
  <Slides>115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115</vt:i4>
      </vt:variant>
    </vt:vector>
  </HeadingPairs>
  <TitlesOfParts>
    <vt:vector size="122" baseType="lpstr">
      <vt:lpstr>Times New Roman</vt:lpstr>
      <vt:lpstr>Roboto Light</vt:lpstr>
      <vt:lpstr>Roboto Slab</vt:lpstr>
      <vt:lpstr>Arial</vt:lpstr>
      <vt:lpstr>Calibri</vt:lpstr>
      <vt:lpstr>Open Sans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2020-03-10T06:06:02Z</dcterms:created>
  <dcterms:modified xsi:type="dcterms:W3CDTF">2022-04-06T05:46:15Z</dcterms:modified>
</cp:coreProperties>
</file>