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362" r:id="rId2"/>
    <p:sldId id="350" r:id="rId3"/>
    <p:sldId id="351" r:id="rId4"/>
    <p:sldId id="352" r:id="rId5"/>
    <p:sldId id="355" r:id="rId6"/>
    <p:sldId id="356" r:id="rId7"/>
    <p:sldId id="330" r:id="rId8"/>
    <p:sldId id="329" r:id="rId9"/>
    <p:sldId id="290" r:id="rId10"/>
    <p:sldId id="336" r:id="rId11"/>
    <p:sldId id="335" r:id="rId12"/>
    <p:sldId id="334" r:id="rId13"/>
    <p:sldId id="333" r:id="rId14"/>
    <p:sldId id="296" r:id="rId15"/>
    <p:sldId id="358" r:id="rId16"/>
    <p:sldId id="359" r:id="rId17"/>
    <p:sldId id="343" r:id="rId18"/>
    <p:sldId id="342" r:id="rId19"/>
    <p:sldId id="295" r:id="rId20"/>
    <p:sldId id="360" r:id="rId21"/>
    <p:sldId id="339" r:id="rId22"/>
    <p:sldId id="338" r:id="rId23"/>
    <p:sldId id="337" r:id="rId24"/>
    <p:sldId id="348" r:id="rId25"/>
    <p:sldId id="361" r:id="rId26"/>
    <p:sldId id="347" r:id="rId27"/>
    <p:sldId id="346" r:id="rId28"/>
    <p:sldId id="34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E3C78"/>
    <a:srgbClr val="3366CC"/>
    <a:srgbClr val="7A5100"/>
    <a:srgbClr val="BEAA12"/>
    <a:srgbClr val="007635"/>
    <a:srgbClr val="264B96"/>
    <a:srgbClr val="70578F"/>
    <a:srgbClr val="FFA3A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3" autoAdjust="0"/>
    <p:restoredTop sz="94634" autoAdjust="0"/>
  </p:normalViewPr>
  <p:slideViewPr>
    <p:cSldViewPr>
      <p:cViewPr>
        <p:scale>
          <a:sx n="70" d="100"/>
          <a:sy n="70" d="100"/>
        </p:scale>
        <p:origin x="-894" y="-8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92C68-0BA9-466F-A2A3-EB3FBB1D9B30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CDCDD-67A1-46FF-9990-AED9016F07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5359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7</a:t>
            </a:fld>
            <a:endParaRPr lang="ru-RU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16</a:t>
            </a:fld>
            <a:endParaRPr lang="ru-RU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17</a:t>
            </a:fld>
            <a:endParaRPr lang="ru-RU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18</a:t>
            </a:fld>
            <a:endParaRPr lang="ru-RU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19</a:t>
            </a:fld>
            <a:endParaRPr lang="ru-RU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20</a:t>
            </a:fld>
            <a:endParaRPr lang="ru-RU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21</a:t>
            </a:fld>
            <a:endParaRPr lang="ru-RU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22</a:t>
            </a:fld>
            <a:endParaRPr lang="ru-RU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23</a:t>
            </a:fld>
            <a:endParaRPr lang="ru-RU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24</a:t>
            </a:fld>
            <a:endParaRPr lang="ru-RU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25</a:t>
            </a:fld>
            <a:endParaRPr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8</a:t>
            </a:fld>
            <a:endParaRPr lang="ru-RU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26</a:t>
            </a:fld>
            <a:endParaRPr lang="ru-RU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27</a:t>
            </a:fld>
            <a:endParaRPr lang="ru-RU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28</a:t>
            </a:fld>
            <a:endParaRPr 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9</a:t>
            </a:fld>
            <a:endParaRPr lang="ru-RU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10</a:t>
            </a:fld>
            <a:endParaRPr lang="ru-RU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11</a:t>
            </a:fld>
            <a:endParaRPr lang="ru-RU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12</a:t>
            </a:fld>
            <a:endParaRPr lang="ru-RU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13</a:t>
            </a:fld>
            <a:endParaRPr lang="ru-RU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14</a:t>
            </a:fld>
            <a:endParaRPr lang="ru-RU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15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3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3.png"/><Relationship Id="rId5" Type="http://schemas.microsoft.com/office/2007/relationships/hdphoto" Target="../media/hdphoto1.wdp"/><Relationship Id="rId10" Type="http://schemas.openxmlformats.org/officeDocument/2006/relationships/image" Target="../media/image18.png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3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3.png"/><Relationship Id="rId7" Type="http://schemas.microsoft.com/office/2007/relationships/hdphoto" Target="../media/hdphoto1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slide" Target="slide3.xml"/><Relationship Id="rId10" Type="http://schemas.openxmlformats.org/officeDocument/2006/relationships/image" Target="../media/image3.png"/><Relationship Id="rId4" Type="http://schemas.openxmlformats.org/officeDocument/2006/relationships/image" Target="../media/image24.jpeg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3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10" Type="http://schemas.openxmlformats.org/officeDocument/2006/relationships/image" Target="../media/image28.png"/><Relationship Id="rId4" Type="http://schemas.openxmlformats.org/officeDocument/2006/relationships/image" Target="../media/image7.png"/><Relationship Id="rId9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3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3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slide" Target="slide3.xml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33.jpeg"/><Relationship Id="rId5" Type="http://schemas.microsoft.com/office/2007/relationships/hdphoto" Target="../media/hdphoto1.wdp"/><Relationship Id="rId10" Type="http://schemas.openxmlformats.org/officeDocument/2006/relationships/image" Target="../media/image2.png"/><Relationship Id="rId4" Type="http://schemas.openxmlformats.org/officeDocument/2006/relationships/image" Target="../media/image7.png"/><Relationship Id="rId9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3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3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25.xml"/><Relationship Id="rId3" Type="http://schemas.openxmlformats.org/officeDocument/2006/relationships/image" Target="../media/image3.png"/><Relationship Id="rId21" Type="http://schemas.openxmlformats.org/officeDocument/2006/relationships/slide" Target="slide2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2" Type="http://schemas.openxmlformats.org/officeDocument/2006/relationships/image" Target="../media/image2.png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slide" Target="slide2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4" Type="http://schemas.openxmlformats.org/officeDocument/2006/relationships/image" Target="../media/image5.png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Relationship Id="rId27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slide" Target="slide3.xml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slide" Target="slide3.xml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slide" Target="slide3.xml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aten\Downloads\plakat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2915816" y="1052736"/>
            <a:ext cx="36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dirty="0" err="1" smtClean="0">
                <a:latin typeface="+mn-lt"/>
              </a:rPr>
              <a:t>Угада́йте</a:t>
            </a:r>
            <a:r>
              <a:rPr lang="ru-RU" sz="2800" b="1" dirty="0" smtClean="0">
                <a:latin typeface="+mn-lt"/>
              </a:rPr>
              <a:t>, </a:t>
            </a:r>
            <a:r>
              <a:rPr lang="ru-RU" sz="2800" b="1" dirty="0" smtClean="0"/>
              <a:t>ч</a:t>
            </a:r>
            <a:r>
              <a:rPr lang="ru-RU" sz="2800" b="1" dirty="0" smtClean="0">
                <a:latin typeface="+mn-lt"/>
              </a:rPr>
              <a:t>ей след?</a:t>
            </a:r>
            <a:endParaRPr lang="ru-RU" sz="2800" b="1" dirty="0">
              <a:latin typeface="+mn-lt"/>
            </a:endParaRPr>
          </a:p>
        </p:txBody>
      </p:sp>
      <p:pic>
        <p:nvPicPr>
          <p:cNvPr id="11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301208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771800" y="4437112"/>
            <a:ext cx="1912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2800" b="1" dirty="0" err="1" smtClean="0">
                <a:latin typeface="+mn-lt"/>
              </a:rPr>
              <a:t>За́йца</a:t>
            </a:r>
            <a:endParaRPr lang="ru-RU" sz="2800" b="1" dirty="0" smtClean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260648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75000"/>
                  </a:schemeClr>
                </a:solidFill>
              </a:rPr>
              <a:t>ПРИРО́ДА</a:t>
            </a:r>
            <a:endParaRPr lang="ru-RU" sz="3600" b="1" dirty="0">
              <a:ln w="11430"/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s://iknigi.net/books_files/online_html/151517/_42.png"/>
          <p:cNvPicPr/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16832"/>
            <a:ext cx="2736304" cy="1656184"/>
          </a:xfrm>
          <a:prstGeom prst="rect">
            <a:avLst/>
          </a:prstGeom>
          <a:noFill/>
        </p:spPr>
      </p:pic>
      <p:pic>
        <p:nvPicPr>
          <p:cNvPr id="22" name="Рисунок 21"/>
          <p:cNvPicPr/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16832"/>
            <a:ext cx="2736304" cy="16629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8979188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1907704" y="1124744"/>
            <a:ext cx="56217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latin typeface="+mn-lt"/>
              </a:rPr>
              <a:t>Кого́ </a:t>
            </a:r>
            <a:r>
              <a:rPr lang="ru-RU" sz="2800" b="1" dirty="0" err="1" smtClean="0">
                <a:latin typeface="+mn-lt"/>
              </a:rPr>
              <a:t>называ́ют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хозя́ином</a:t>
            </a:r>
            <a:r>
              <a:rPr lang="ru-RU" sz="2800" b="1" dirty="0" smtClean="0">
                <a:latin typeface="+mn-lt"/>
              </a:rPr>
              <a:t> тайги́?</a:t>
            </a:r>
          </a:p>
        </p:txBody>
      </p:sp>
      <p:pic>
        <p:nvPicPr>
          <p:cNvPr id="11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627784" y="4005065"/>
            <a:ext cx="2992839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   </a:t>
            </a:r>
            <a:r>
              <a:rPr lang="ru-RU" sz="2800" b="1" dirty="0" err="1" smtClean="0">
                <a:latin typeface="+mn-lt"/>
              </a:rPr>
              <a:t>Медве́дь</a:t>
            </a:r>
            <a:endParaRPr lang="ru-RU" sz="2800" b="1" dirty="0" smtClean="0">
              <a:latin typeface="+mn-lt"/>
            </a:endParaRPr>
          </a:p>
          <a:p>
            <a:pPr eaLnBrk="1" hangingPunct="1">
              <a:spcBef>
                <a:spcPct val="20000"/>
              </a:spcBef>
            </a:pPr>
            <a:endParaRPr lang="ru-RU" sz="2800" b="1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260648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75000"/>
                  </a:schemeClr>
                </a:solidFill>
              </a:rPr>
              <a:t>ПРИРО́ДА</a:t>
            </a:r>
            <a:endParaRPr lang="ru-RU" sz="3600" b="1" dirty="0">
              <a:ln w="11430"/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4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443604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899592" y="980728"/>
            <a:ext cx="74888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err="1" smtClean="0">
                <a:latin typeface="+mn-lt"/>
              </a:rPr>
              <a:t>Назови́те</a:t>
            </a:r>
            <a:r>
              <a:rPr lang="ru-RU" sz="2800" b="1" dirty="0" smtClean="0">
                <a:latin typeface="+mn-lt"/>
              </a:rPr>
              <a:t> две </a:t>
            </a:r>
            <a:r>
              <a:rPr lang="ru-RU" sz="2800" b="1" dirty="0" err="1" smtClean="0">
                <a:latin typeface="+mn-lt"/>
              </a:rPr>
              <a:t>гла́вные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ре́ки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о́круга</a:t>
            </a:r>
            <a:r>
              <a:rPr lang="ru-RU" sz="2800" b="1" dirty="0" smtClean="0">
                <a:latin typeface="+mn-lt"/>
              </a:rPr>
              <a:t>.</a:t>
            </a:r>
          </a:p>
        </p:txBody>
      </p:sp>
      <p:pic>
        <p:nvPicPr>
          <p:cNvPr id="11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73216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771800" y="4797152"/>
            <a:ext cx="44644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latin typeface="+mn-lt"/>
              </a:rPr>
              <a:t>Обь и </a:t>
            </a:r>
            <a:r>
              <a:rPr lang="ru-RU" sz="2800" b="1" dirty="0" err="1" smtClean="0">
                <a:latin typeface="+mn-lt"/>
              </a:rPr>
              <a:t>Ирты́ш</a:t>
            </a:r>
            <a:endParaRPr lang="ru-RU" sz="2800" b="1" dirty="0" smtClean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260648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75000"/>
                  </a:schemeClr>
                </a:solidFill>
              </a:rPr>
              <a:t>ПРИРО́ДА</a:t>
            </a:r>
            <a:endParaRPr lang="ru-RU" sz="3600" b="1" dirty="0">
              <a:ln w="11430"/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http://vsegda-pomnim.com/uploads/posts/2022-03/1647016604_21-vsegda-pomnim-com-p-reka-agan-foto-2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71800" y="1772816"/>
            <a:ext cx="4228446" cy="2736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781564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83568" y="836712"/>
            <a:ext cx="7649004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err="1" smtClean="0">
                <a:latin typeface="+mn-lt"/>
              </a:rPr>
              <a:t>Вста́вьте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недостаю́щие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бу́квы</a:t>
            </a:r>
            <a:r>
              <a:rPr lang="ru-RU" sz="2800" b="1" dirty="0" smtClean="0">
                <a:latin typeface="+mn-lt"/>
              </a:rPr>
              <a:t>,                                         и </a:t>
            </a:r>
            <a:r>
              <a:rPr lang="ru-RU" sz="2800" b="1" dirty="0" err="1" smtClean="0">
                <a:latin typeface="+mn-lt"/>
              </a:rPr>
              <a:t>узна́ете</a:t>
            </a:r>
            <a:r>
              <a:rPr lang="ru-RU" sz="2800" b="1" dirty="0" smtClean="0">
                <a:latin typeface="+mn-lt"/>
              </a:rPr>
              <a:t>  </a:t>
            </a:r>
            <a:r>
              <a:rPr lang="ru-RU" sz="2800" b="1" dirty="0" err="1" smtClean="0">
                <a:latin typeface="+mn-lt"/>
              </a:rPr>
              <a:t>назва́ние</a:t>
            </a:r>
            <a:r>
              <a:rPr lang="ru-RU" sz="2800" b="1" dirty="0" smtClean="0">
                <a:latin typeface="+mn-lt"/>
              </a:rPr>
              <a:t> рыб,  </a:t>
            </a:r>
            <a:r>
              <a:rPr lang="ru-RU" sz="2800" b="1" dirty="0" err="1" smtClean="0">
                <a:latin typeface="+mn-lt"/>
              </a:rPr>
              <a:t>обита́ющих</a:t>
            </a:r>
            <a:r>
              <a:rPr lang="ru-RU" sz="2800" b="1" dirty="0" smtClean="0">
                <a:latin typeface="+mn-lt"/>
              </a:rPr>
              <a:t> в </a:t>
            </a:r>
            <a:r>
              <a:rPr lang="ru-RU" sz="2800" b="1" dirty="0" err="1" smtClean="0">
                <a:latin typeface="+mn-lt"/>
              </a:rPr>
              <a:t>на́ших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ре́ках</a:t>
            </a:r>
            <a:r>
              <a:rPr lang="ru-RU" sz="2800" b="1" dirty="0" smtClean="0">
                <a:latin typeface="+mn-lt"/>
              </a:rPr>
              <a:t>.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3200" b="1" dirty="0" smtClean="0">
                <a:solidFill>
                  <a:srgbClr val="1E3C78"/>
                </a:solidFill>
                <a:latin typeface="+mn-lt"/>
              </a:rPr>
              <a:t>Щ_К_            К_Р_СЬ            М_КС_Н</a:t>
            </a:r>
            <a:endParaRPr lang="ru-RU" sz="3200" b="1" dirty="0">
              <a:solidFill>
                <a:srgbClr val="1E3C78"/>
              </a:solidFill>
              <a:latin typeface="+mn-lt"/>
            </a:endParaRPr>
          </a:p>
        </p:txBody>
      </p:sp>
      <p:pic>
        <p:nvPicPr>
          <p:cNvPr id="11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83768" y="4581128"/>
            <a:ext cx="63052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200" b="1" dirty="0" smtClean="0">
                <a:solidFill>
                  <a:srgbClr val="1E3C78"/>
                </a:solidFill>
                <a:latin typeface="+mn-lt"/>
              </a:rPr>
              <a:t>Щ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У́</a:t>
            </a:r>
            <a:r>
              <a:rPr lang="ru-RU" sz="3200" b="1" dirty="0" smtClean="0">
                <a:solidFill>
                  <a:srgbClr val="1E3C78"/>
                </a:solidFill>
                <a:latin typeface="+mn-lt"/>
              </a:rPr>
              <a:t>К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А</a:t>
            </a:r>
            <a:r>
              <a:rPr lang="ru-RU" sz="3200" b="1" dirty="0" smtClean="0">
                <a:solidFill>
                  <a:srgbClr val="1E3C78"/>
                </a:solidFill>
                <a:latin typeface="+mn-lt"/>
              </a:rPr>
              <a:t>, К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А</a:t>
            </a:r>
            <a:r>
              <a:rPr lang="ru-RU" sz="3200" b="1" dirty="0" smtClean="0">
                <a:solidFill>
                  <a:srgbClr val="1E3C78"/>
                </a:solidFill>
                <a:latin typeface="+mn-lt"/>
              </a:rPr>
              <a:t>Р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А́</a:t>
            </a:r>
            <a:r>
              <a:rPr lang="ru-RU" sz="3200" b="1" dirty="0" smtClean="0">
                <a:solidFill>
                  <a:srgbClr val="1E3C78"/>
                </a:solidFill>
                <a:latin typeface="+mn-lt"/>
              </a:rPr>
              <a:t>СЬ, М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У</a:t>
            </a:r>
            <a:r>
              <a:rPr lang="ru-RU" sz="3200" b="1" dirty="0" smtClean="0">
                <a:solidFill>
                  <a:srgbClr val="1E3C78"/>
                </a:solidFill>
                <a:latin typeface="+mn-lt"/>
              </a:rPr>
              <a:t>КС</a:t>
            </a: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У́</a:t>
            </a:r>
            <a:r>
              <a:rPr lang="ru-RU" sz="3200" b="1" dirty="0" smtClean="0">
                <a:solidFill>
                  <a:srgbClr val="1E3C78"/>
                </a:solidFill>
                <a:latin typeface="+mn-lt"/>
              </a:rPr>
              <a:t>Н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75000"/>
                  </a:schemeClr>
                </a:solidFill>
              </a:rPr>
              <a:t>ПРИРО́ДА</a:t>
            </a:r>
            <a:endParaRPr lang="ru-RU" sz="3600" b="1" dirty="0">
              <a:ln w="11430"/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95936" y="2924944"/>
            <a:ext cx="179371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2160" y="3068960"/>
            <a:ext cx="237626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03648" y="3140968"/>
            <a:ext cx="2304256" cy="881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4117970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1196752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latin typeface="+mn-lt"/>
              </a:rPr>
              <a:t>Как </a:t>
            </a:r>
            <a:r>
              <a:rPr lang="ru-RU" sz="2800" b="1" dirty="0" err="1" smtClean="0">
                <a:latin typeface="+mn-lt"/>
              </a:rPr>
              <a:t>называ́ется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мужска́я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оде́жда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коренны́х</a:t>
            </a:r>
            <a:r>
              <a:rPr lang="ru-RU" sz="2800" b="1" dirty="0" smtClean="0">
                <a:latin typeface="+mn-lt"/>
              </a:rPr>
              <a:t>                 </a:t>
            </a:r>
            <a:r>
              <a:rPr lang="ru-RU" sz="2800" b="1" dirty="0" err="1" smtClean="0">
                <a:latin typeface="+mn-lt"/>
              </a:rPr>
              <a:t>жи́телей</a:t>
            </a:r>
            <a:r>
              <a:rPr lang="ru-RU" sz="2800" b="1" dirty="0" smtClean="0">
                <a:latin typeface="+mn-lt"/>
              </a:rPr>
              <a:t> из </a:t>
            </a:r>
            <a:r>
              <a:rPr lang="ru-RU" sz="2800" b="1" dirty="0" err="1" smtClean="0">
                <a:latin typeface="+mn-lt"/>
              </a:rPr>
              <a:t>оле́ньих</a:t>
            </a:r>
            <a:r>
              <a:rPr lang="ru-RU" sz="2800" b="1" dirty="0" smtClean="0">
                <a:latin typeface="+mn-lt"/>
              </a:rPr>
              <a:t> шкур? </a:t>
            </a:r>
            <a:endParaRPr lang="ru-RU" sz="2800" b="1" dirty="0">
              <a:latin typeface="+mn-lt"/>
            </a:endParaRPr>
          </a:p>
        </p:txBody>
      </p:sp>
      <p:pic>
        <p:nvPicPr>
          <p:cNvPr id="10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5696" y="260648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БЫТ ХА́НТЫ И МА́НСИ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987824" y="5013176"/>
            <a:ext cx="34613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 </a:t>
            </a:r>
            <a:r>
              <a:rPr lang="ru-RU" sz="2800" b="1" dirty="0" err="1" smtClean="0">
                <a:latin typeface="+mn-lt"/>
              </a:rPr>
              <a:t>Ма́лица</a:t>
            </a:r>
            <a:endParaRPr lang="ru-RU" sz="2800" b="1" dirty="0">
              <a:latin typeface="+mn-lt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33794" name="Picture 2" descr="https://etno-centr.hmansy.muzkult.ru/media/2018/09/18/1217068789/image_image_160373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91880" y="2204864"/>
            <a:ext cx="2534148" cy="26727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4139117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908720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Традиционное жилье ханты и манси покрытое шкурами?</a:t>
            </a:r>
          </a:p>
        </p:txBody>
      </p:sp>
      <p:pic>
        <p:nvPicPr>
          <p:cNvPr id="10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987824" y="4797152"/>
            <a:ext cx="4037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i="1" dirty="0" smtClean="0"/>
              <a:t> </a:t>
            </a:r>
            <a:r>
              <a:rPr lang="ru-RU" sz="2800" b="1" dirty="0" smtClean="0">
                <a:latin typeface="+mn-lt"/>
              </a:rPr>
              <a:t>Чум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835696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БЫТ ХА́НТЫ И МА́НСИ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3491880" y="2636912"/>
            <a:ext cx="324036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043332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908720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2800" b="1" dirty="0" err="1" smtClean="0">
                <a:latin typeface="+mn-lt"/>
              </a:rPr>
              <a:t>Перечи́слите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основны́е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заня́тия</a:t>
            </a:r>
            <a:r>
              <a:rPr lang="ru-RU" sz="2800" b="1" dirty="0" smtClean="0">
                <a:latin typeface="+mn-lt"/>
              </a:rPr>
              <a:t>                                         </a:t>
            </a:r>
            <a:r>
              <a:rPr lang="ru-RU" sz="2800" b="1" dirty="0" err="1" smtClean="0">
                <a:latin typeface="+mn-lt"/>
              </a:rPr>
              <a:t>ме́стных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жи́телей</a:t>
            </a:r>
            <a:r>
              <a:rPr lang="ru-RU" sz="2800" b="1" dirty="0" smtClean="0">
                <a:latin typeface="+mn-lt"/>
              </a:rPr>
              <a:t>.</a:t>
            </a:r>
          </a:p>
        </p:txBody>
      </p:sp>
      <p:pic>
        <p:nvPicPr>
          <p:cNvPr id="10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83768" y="450912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 </a:t>
            </a:r>
            <a:r>
              <a:rPr lang="ru-RU" sz="2800" b="1" dirty="0" smtClean="0">
                <a:latin typeface="+mn-lt"/>
              </a:rPr>
              <a:t>Охота, </a:t>
            </a:r>
            <a:r>
              <a:rPr lang="ru-RU" sz="2800" b="1" dirty="0" err="1" smtClean="0">
                <a:latin typeface="+mn-lt"/>
              </a:rPr>
              <a:t>оленево́дство</a:t>
            </a:r>
            <a:r>
              <a:rPr lang="ru-RU" sz="2800" b="1" dirty="0" smtClean="0">
                <a:latin typeface="+mn-lt"/>
              </a:rPr>
              <a:t>, </a:t>
            </a:r>
            <a:r>
              <a:rPr lang="ru-RU" sz="2800" b="1" dirty="0" err="1" smtClean="0">
                <a:latin typeface="+mn-lt"/>
              </a:rPr>
              <a:t>рыболо́вство</a:t>
            </a:r>
            <a:endParaRPr lang="ru-RU" sz="2800" b="1" dirty="0" smtClean="0">
              <a:latin typeface="+mn-lt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835696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БЫТ ХА́НТЫ И МА́НСИ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584" y="2060848"/>
            <a:ext cx="75608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043332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83568" y="1124744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latin typeface="+mn-lt"/>
              </a:rPr>
              <a:t>Как </a:t>
            </a:r>
            <a:r>
              <a:rPr lang="ru-RU" sz="2800" b="1" dirty="0" err="1" smtClean="0">
                <a:latin typeface="+mn-lt"/>
              </a:rPr>
              <a:t>называ́ется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ку́кла</a:t>
            </a:r>
            <a:r>
              <a:rPr lang="ru-RU" sz="2800" b="1" dirty="0" smtClean="0">
                <a:latin typeface="+mn-lt"/>
              </a:rPr>
              <a:t> для </a:t>
            </a:r>
            <a:r>
              <a:rPr lang="ru-RU" sz="2800" b="1" dirty="0" err="1" smtClean="0">
                <a:latin typeface="+mn-lt"/>
              </a:rPr>
              <a:t>де́вочек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наро́дов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ха́нты</a:t>
            </a:r>
            <a:r>
              <a:rPr lang="ru-RU" sz="2800" b="1" dirty="0" smtClean="0">
                <a:latin typeface="+mn-lt"/>
              </a:rPr>
              <a:t> и </a:t>
            </a:r>
            <a:r>
              <a:rPr lang="ru-RU" sz="2800" b="1" dirty="0" err="1" smtClean="0">
                <a:latin typeface="+mn-lt"/>
              </a:rPr>
              <a:t>ма́нси</a:t>
            </a:r>
            <a:r>
              <a:rPr lang="ru-RU" sz="2800" b="1" dirty="0" smtClean="0">
                <a:latin typeface="+mn-lt"/>
              </a:rPr>
              <a:t>?</a:t>
            </a:r>
            <a:endParaRPr lang="ru-RU" sz="2800" b="1" dirty="0">
              <a:latin typeface="+mn-lt"/>
            </a:endParaRPr>
          </a:p>
        </p:txBody>
      </p:sp>
      <p:pic>
        <p:nvPicPr>
          <p:cNvPr id="10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83768" y="4725144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dirty="0" err="1" smtClean="0">
                <a:latin typeface="+mn-lt"/>
              </a:rPr>
              <a:t>Ака́нь</a:t>
            </a:r>
            <a:endParaRPr lang="ru-RU" sz="2800" b="1" dirty="0">
              <a:latin typeface="+mn-lt"/>
            </a:endParaRPr>
          </a:p>
        </p:txBody>
      </p:sp>
      <p:pic>
        <p:nvPicPr>
          <p:cNvPr id="13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835696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БЫТ ХА́НТЫ И МА́НСИ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3888" y="2204864"/>
            <a:ext cx="2088232" cy="2484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460802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420888"/>
            <a:ext cx="2871242" cy="142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Морда. Подробное описание экспоната, аудиогид, интересные факты.  Официальный сайт Artefac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844824"/>
            <a:ext cx="1936196" cy="2704184"/>
          </a:xfrm>
          <a:prstGeom prst="rect">
            <a:avLst/>
          </a:prstGeom>
          <a:noFill/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908720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latin typeface="+mn-lt"/>
              </a:rPr>
              <a:t>Для чего́ </a:t>
            </a:r>
            <a:r>
              <a:rPr lang="ru-RU" sz="2800" b="1" dirty="0" err="1" smtClean="0">
                <a:latin typeface="+mn-lt"/>
              </a:rPr>
              <a:t>ме́стные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жи́тели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испо́льзовали</a:t>
            </a:r>
            <a:r>
              <a:rPr lang="ru-RU" sz="2800" b="1" dirty="0" smtClean="0">
                <a:latin typeface="+mn-lt"/>
              </a:rPr>
              <a:t>                 </a:t>
            </a:r>
            <a:r>
              <a:rPr lang="ru-RU" sz="2800" b="1" dirty="0" err="1" smtClean="0">
                <a:latin typeface="+mn-lt"/>
              </a:rPr>
              <a:t>таки́е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предме́ты</a:t>
            </a:r>
            <a:r>
              <a:rPr lang="ru-RU" sz="2800" b="1" dirty="0" smtClean="0">
                <a:latin typeface="+mn-lt"/>
              </a:rPr>
              <a:t>, как </a:t>
            </a:r>
            <a:r>
              <a:rPr lang="ru-RU" sz="2800" b="1" dirty="0" err="1" smtClean="0">
                <a:latin typeface="+mn-lt"/>
              </a:rPr>
              <a:t>мо́рда</a:t>
            </a:r>
            <a:r>
              <a:rPr lang="ru-RU" sz="2800" b="1" dirty="0" smtClean="0">
                <a:latin typeface="+mn-lt"/>
              </a:rPr>
              <a:t> и </a:t>
            </a:r>
            <a:r>
              <a:rPr lang="ru-RU" sz="2800" b="1" dirty="0" err="1" smtClean="0">
                <a:latin typeface="+mn-lt"/>
              </a:rPr>
              <a:t>гимга</a:t>
            </a:r>
            <a:r>
              <a:rPr lang="ru-RU" sz="2800" b="1" dirty="0" smtClean="0">
                <a:latin typeface="+mn-lt"/>
              </a:rPr>
              <a:t>́.</a:t>
            </a:r>
          </a:p>
        </p:txBody>
      </p:sp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627784" y="4725144"/>
            <a:ext cx="561662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i="1" dirty="0" smtClean="0"/>
              <a:t> </a:t>
            </a:r>
            <a:r>
              <a:rPr lang="ru-RU" sz="2800" b="1" dirty="0" err="1" smtClean="0">
                <a:latin typeface="+mn-lt"/>
              </a:rPr>
              <a:t>Мо́рда</a:t>
            </a:r>
            <a:r>
              <a:rPr lang="ru-RU" sz="2800" b="1" dirty="0" smtClean="0">
                <a:latin typeface="+mn-lt"/>
              </a:rPr>
              <a:t> и </a:t>
            </a:r>
            <a:r>
              <a:rPr lang="ru-RU" sz="2800" b="1" dirty="0" err="1" smtClean="0">
                <a:latin typeface="+mn-lt"/>
              </a:rPr>
              <a:t>гимга</a:t>
            </a:r>
            <a:r>
              <a:rPr lang="ru-RU" sz="2800" b="1" dirty="0" smtClean="0">
                <a:latin typeface="+mn-lt"/>
              </a:rPr>
              <a:t>́ </a:t>
            </a:r>
            <a:r>
              <a:rPr lang="ru-RU" sz="2800" b="1" dirty="0" err="1" smtClean="0">
                <a:latin typeface="+mn-lt"/>
              </a:rPr>
              <a:t>испо́льзовались</a:t>
            </a:r>
            <a:r>
              <a:rPr lang="ru-RU" sz="2800" b="1" dirty="0" smtClean="0">
                <a:latin typeface="+mn-lt"/>
              </a:rPr>
              <a:t>                    </a:t>
            </a:r>
            <a:r>
              <a:rPr lang="ru-RU" sz="2800" b="1" dirty="0" err="1" smtClean="0">
                <a:latin typeface="+mn-lt"/>
              </a:rPr>
              <a:t>ме́стными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жи́телями</a:t>
            </a:r>
            <a:r>
              <a:rPr lang="ru-RU" sz="2800" b="1" dirty="0" smtClean="0">
                <a:latin typeface="+mn-lt"/>
              </a:rPr>
              <a:t> для </a:t>
            </a:r>
            <a:r>
              <a:rPr lang="ru-RU" sz="2800" b="1" dirty="0" err="1" smtClean="0">
                <a:latin typeface="+mn-lt"/>
              </a:rPr>
              <a:t>ло́ва</a:t>
            </a:r>
            <a:r>
              <a:rPr lang="ru-RU" sz="2800" b="1" dirty="0" smtClean="0">
                <a:latin typeface="+mn-lt"/>
              </a:rPr>
              <a:t> озёрной и </a:t>
            </a:r>
            <a:r>
              <a:rPr lang="ru-RU" sz="2800" b="1" dirty="0" err="1" smtClean="0">
                <a:latin typeface="+mn-lt"/>
              </a:rPr>
              <a:t>речно́й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ры́бы</a:t>
            </a:r>
            <a:endParaRPr lang="ru-RU" sz="2800" b="1" dirty="0" smtClean="0">
              <a:latin typeface="+mn-lt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1835696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БЫТ ХА́НТЫ И МА́НСИ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79912" y="3573016"/>
            <a:ext cx="1224136" cy="43204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+mj-lt"/>
              </a:rPr>
              <a:t>МО́РДА</a:t>
            </a:r>
            <a:endParaRPr lang="ru-RU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020272" y="4149080"/>
            <a:ext cx="1224136" cy="43204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+mj-lt"/>
              </a:rPr>
              <a:t>ГИМГА́ </a:t>
            </a:r>
          </a:p>
        </p:txBody>
      </p:sp>
    </p:spTree>
    <p:extLst>
      <p:ext uri="{BB962C8B-B14F-4D97-AF65-F5344CB8AC3E}">
        <p14:creationId xmlns="" xmlns:p14="http://schemas.microsoft.com/office/powerpoint/2010/main" val="16387331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2483768" y="980728"/>
            <a:ext cx="4397605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2800" b="1" dirty="0" err="1" smtClean="0">
                <a:latin typeface="+mn-lt"/>
              </a:rPr>
              <a:t>Како́й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го́род</a:t>
            </a:r>
            <a:r>
              <a:rPr lang="ru-RU" sz="2800" b="1" dirty="0" smtClean="0">
                <a:latin typeface="+mn-lt"/>
              </a:rPr>
              <a:t> изображён? </a:t>
            </a:r>
          </a:p>
          <a:p>
            <a:pPr eaLnBrk="1" hangingPunct="1">
              <a:spcBef>
                <a:spcPct val="20000"/>
              </a:spcBef>
            </a:pPr>
            <a:endParaRPr lang="ru-RU" sz="2800" dirty="0"/>
          </a:p>
        </p:txBody>
      </p:sp>
      <p:pic>
        <p:nvPicPr>
          <p:cNvPr id="16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835696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4">
                    <a:lumMod val="75000"/>
                  </a:schemeClr>
                </a:solidFill>
              </a:rPr>
              <a:t>ГОРОДА́ </a:t>
            </a:r>
            <a:endParaRPr lang="ru-RU" sz="3600" b="1" dirty="0">
              <a:ln w="11430"/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915816" y="4725144"/>
            <a:ext cx="41764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dirty="0" err="1" smtClean="0">
                <a:latin typeface="+mn-lt"/>
              </a:rPr>
              <a:t>го́род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Нижнева́ртовск</a:t>
            </a:r>
            <a:endParaRPr lang="ru-RU" sz="2800" b="1" dirty="0" smtClean="0">
              <a:latin typeface="+mn-lt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23554" name="Picture 2" descr="https://celes.club/uploads/posts/2022-05/1651848520_15-celes-club-p-gorod-nizhnevartovsk-krasivo-foto-1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11760" y="1700808"/>
            <a:ext cx="4590391" cy="2736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346955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339752" y="836712"/>
            <a:ext cx="4503157" cy="30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Интеллектуальная игра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116632"/>
            <a:ext cx="5400600" cy="430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1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КОУ «</a:t>
            </a:r>
            <a:r>
              <a:rPr lang="ru-RU" sz="14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Нижневартовская</a:t>
            </a:r>
            <a:r>
              <a:rPr lang="ru-RU" sz="1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школа для обучающихся 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1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 ограниченными возможностями здоровья №1»</a:t>
            </a:r>
            <a:endParaRPr lang="ru-RU" sz="1400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1124744"/>
            <a:ext cx="33843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Своя игра 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636912"/>
            <a:ext cx="1517410" cy="1931923"/>
          </a:xfrm>
          <a:prstGeom prst="rect">
            <a:avLst/>
          </a:prstGeom>
          <a:noFill/>
        </p:spPr>
      </p:pic>
      <p:pic>
        <p:nvPicPr>
          <p:cNvPr id="11" name="Рисунок 10" descr="Рисунок19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7864" y="4725144"/>
            <a:ext cx="2376264" cy="31683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619672" y="5085184"/>
            <a:ext cx="59046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i="1" dirty="0" smtClean="0">
                <a:latin typeface="Times New Roman" pitchFamily="18" charset="0"/>
              </a:rPr>
              <a:t>Подготовила</a:t>
            </a:r>
          </a:p>
          <a:p>
            <a:pPr algn="ctr"/>
            <a:r>
              <a:rPr lang="ru-RU" sz="2200" i="1" dirty="0" smtClean="0">
                <a:latin typeface="Times New Roman" pitchFamily="18" charset="0"/>
              </a:rPr>
              <a:t>учитель русского языка и литературы </a:t>
            </a:r>
            <a:endParaRPr lang="ru-RU" sz="2200" b="1" i="1" dirty="0" smtClean="0">
              <a:latin typeface="Times New Roman" pitchFamily="18" charset="0"/>
            </a:endParaRPr>
          </a:p>
          <a:p>
            <a:pPr algn="ctr"/>
            <a:r>
              <a:rPr lang="ru-RU" sz="2200" b="1" i="1" dirty="0" err="1" smtClean="0">
                <a:latin typeface="Times New Roman" pitchFamily="18" charset="0"/>
              </a:rPr>
              <a:t>Чагина</a:t>
            </a:r>
            <a:r>
              <a:rPr lang="ru-RU" sz="2200" b="1" i="1" dirty="0" smtClean="0">
                <a:latin typeface="Times New Roman" pitchFamily="18" charset="0"/>
              </a:rPr>
              <a:t> Татьяна Николаевна</a:t>
            </a:r>
            <a:endParaRPr lang="ru-RU" sz="2200" b="1" i="1" dirty="0">
              <a:latin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2204864"/>
            <a:ext cx="81868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2800" b="1" i="1" dirty="0" smtClean="0">
                <a:solidFill>
                  <a:srgbClr val="33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«Увидеть </a:t>
            </a:r>
            <a:r>
              <a:rPr lang="ru-RU" sz="2800" b="1" i="1" dirty="0" err="1" smtClean="0">
                <a:solidFill>
                  <a:srgbClr val="33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Югру</a:t>
            </a:r>
            <a:r>
              <a:rPr lang="ru-RU" sz="2800" b="1" i="1" dirty="0" smtClean="0">
                <a:solidFill>
                  <a:srgbClr val="33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– влюбиться в Россию!»</a:t>
            </a:r>
            <a:endParaRPr lang="ru-RU" sz="2800" b="1" i="1" dirty="0">
              <a:solidFill>
                <a:srgbClr val="3366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764705"/>
            <a:ext cx="6840760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2800" b="1" dirty="0" smtClean="0">
                <a:latin typeface="+mn-lt"/>
              </a:rPr>
              <a:t>Самый крупный город в Ханты-Мансийском автономном округе – </a:t>
            </a:r>
            <a:r>
              <a:rPr lang="ru-RU" sz="2800" b="1" dirty="0" err="1" smtClean="0">
                <a:latin typeface="+mn-lt"/>
              </a:rPr>
              <a:t>Югра</a:t>
            </a:r>
            <a:r>
              <a:rPr lang="ru-RU" sz="2800" b="1" dirty="0" smtClean="0">
                <a:latin typeface="+mn-lt"/>
              </a:rPr>
              <a:t>? </a:t>
            </a:r>
          </a:p>
          <a:p>
            <a:pPr eaLnBrk="1" hangingPunct="1">
              <a:spcBef>
                <a:spcPct val="20000"/>
              </a:spcBef>
            </a:pPr>
            <a:endParaRPr lang="ru-RU" sz="2800" dirty="0"/>
          </a:p>
        </p:txBody>
      </p:sp>
      <p:pic>
        <p:nvPicPr>
          <p:cNvPr id="16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835696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4">
                    <a:lumMod val="75000"/>
                  </a:schemeClr>
                </a:solidFill>
              </a:rPr>
              <a:t>ГОРОДА́ </a:t>
            </a:r>
            <a:endParaRPr lang="ru-RU" sz="3600" b="1" dirty="0">
              <a:ln w="11430"/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987824" y="5445224"/>
            <a:ext cx="41764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dirty="0" err="1" smtClean="0">
                <a:latin typeface="+mn-lt"/>
              </a:rPr>
              <a:t>го́род</a:t>
            </a:r>
            <a:r>
              <a:rPr lang="ru-RU" sz="2800" b="1" dirty="0" smtClean="0">
                <a:latin typeface="+mn-lt"/>
              </a:rPr>
              <a:t> Сургут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23554" name="Picture 2" descr="https://celes.club/uploads/posts/2022-05/1651848520_15-celes-club-p-gorod-nizhnevartovsk-krasivo-foto-15.jp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2627784" y="2427778"/>
            <a:ext cx="4590391" cy="25785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346955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1475656" y="980728"/>
            <a:ext cx="66298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2800" b="1" dirty="0" smtClean="0">
                <a:latin typeface="+mn-lt"/>
              </a:rPr>
              <a:t>Флаг и герб </a:t>
            </a:r>
            <a:r>
              <a:rPr lang="ru-RU" sz="2800" b="1" dirty="0" err="1" smtClean="0">
                <a:latin typeface="+mn-lt"/>
              </a:rPr>
              <a:t>како́го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го́рода</a:t>
            </a:r>
            <a:r>
              <a:rPr lang="ru-RU" sz="2800" b="1" dirty="0" smtClean="0">
                <a:latin typeface="+mn-lt"/>
              </a:rPr>
              <a:t> изображены́?</a:t>
            </a:r>
          </a:p>
        </p:txBody>
      </p:sp>
      <p:pic>
        <p:nvPicPr>
          <p:cNvPr id="16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915816" y="4653136"/>
            <a:ext cx="37129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ru-RU" sz="2800" b="1" dirty="0" err="1" smtClean="0">
                <a:latin typeface="+mn-lt"/>
              </a:rPr>
              <a:t>го́род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Нижнева́ртовск</a:t>
            </a:r>
            <a:endParaRPr lang="ru-RU" sz="2800" b="1" dirty="0" smtClean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4">
                    <a:lumMod val="75000"/>
                  </a:schemeClr>
                </a:solidFill>
              </a:rPr>
              <a:t>ГОРОДА́ </a:t>
            </a:r>
            <a:endParaRPr lang="ru-RU" sz="3600" b="1" dirty="0">
              <a:ln w="11430"/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3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Флаг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67744" y="1700808"/>
            <a:ext cx="2377192" cy="1584176"/>
          </a:xfrm>
          <a:prstGeom prst="rect">
            <a:avLst/>
          </a:prstGeom>
          <a:noFill/>
        </p:spPr>
      </p:pic>
      <p:pic>
        <p:nvPicPr>
          <p:cNvPr id="19460" name="Picture 4" descr="Герб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92080" y="1484784"/>
            <a:ext cx="1827895" cy="2376264"/>
          </a:xfrm>
          <a:prstGeom prst="rect">
            <a:avLst/>
          </a:prstGeom>
          <a:noFill/>
        </p:spPr>
      </p:pic>
      <p:sp>
        <p:nvSpPr>
          <p:cNvPr id="19" name="Скругленный прямоугольник 18"/>
          <p:cNvSpPr/>
          <p:nvPr/>
        </p:nvSpPr>
        <p:spPr>
          <a:xfrm>
            <a:off x="2915816" y="3356992"/>
            <a:ext cx="1224136" cy="432048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ФЛАГ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652120" y="3933056"/>
            <a:ext cx="1224136" cy="432048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ГЕРБ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15351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980728"/>
            <a:ext cx="7649004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2800" b="1" dirty="0" err="1" smtClean="0">
                <a:latin typeface="+mn-lt"/>
              </a:rPr>
              <a:t>Ско́лько</a:t>
            </a:r>
            <a:r>
              <a:rPr lang="ru-RU" sz="2800" b="1" dirty="0" smtClean="0">
                <a:latin typeface="+mn-lt"/>
              </a:rPr>
              <a:t> лет </a:t>
            </a:r>
            <a:r>
              <a:rPr lang="ru-RU" sz="2800" b="1" dirty="0" err="1" smtClean="0">
                <a:latin typeface="+mn-lt"/>
              </a:rPr>
              <a:t>испо́лнится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на́шему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го́роду</a:t>
            </a:r>
            <a:r>
              <a:rPr lang="ru-RU" sz="2800" b="1" dirty="0" smtClean="0">
                <a:latin typeface="+mn-lt"/>
              </a:rPr>
              <a:t> </a:t>
            </a:r>
          </a:p>
          <a:p>
            <a:pPr algn="ctr"/>
            <a:r>
              <a:rPr lang="ru-RU" sz="2800" b="1" dirty="0" smtClean="0">
                <a:latin typeface="+mn-lt"/>
              </a:rPr>
              <a:t>в </a:t>
            </a:r>
            <a:r>
              <a:rPr lang="ru-RU" sz="2800" b="1" dirty="0" err="1" smtClean="0">
                <a:latin typeface="+mn-lt"/>
              </a:rPr>
              <a:t>э́том</a:t>
            </a:r>
            <a:r>
              <a:rPr lang="ru-RU" sz="2800" b="1" dirty="0" smtClean="0">
                <a:latin typeface="+mn-lt"/>
              </a:rPr>
              <a:t> году́?</a:t>
            </a:r>
          </a:p>
          <a:p>
            <a:pPr eaLnBrk="1" hangingPunct="1">
              <a:spcBef>
                <a:spcPct val="20000"/>
              </a:spcBef>
            </a:pPr>
            <a:endParaRPr lang="ru-RU" sz="2800" dirty="0"/>
          </a:p>
        </p:txBody>
      </p:sp>
      <p:pic>
        <p:nvPicPr>
          <p:cNvPr id="16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301208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39752" y="4581128"/>
            <a:ext cx="630520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2800" b="1" dirty="0" smtClean="0">
                <a:latin typeface="+mn-lt"/>
              </a:rPr>
              <a:t>9 марта  1972 </a:t>
            </a:r>
            <a:r>
              <a:rPr lang="ru-RU" sz="2800" b="1" dirty="0" err="1" smtClean="0">
                <a:latin typeface="+mn-lt"/>
              </a:rPr>
              <a:t>го́да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го́род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Нижнева́ртовск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получи́л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ста́тус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го́рода</a:t>
            </a:r>
            <a:r>
              <a:rPr lang="ru-RU" sz="2800" b="1" dirty="0" smtClean="0">
                <a:latin typeface="+mn-lt"/>
              </a:rPr>
              <a:t>. </a:t>
            </a:r>
          </a:p>
          <a:p>
            <a:pPr algn="ctr"/>
            <a:r>
              <a:rPr lang="ru-RU" sz="2800" b="1" dirty="0" smtClean="0">
                <a:latin typeface="+mn-lt"/>
              </a:rPr>
              <a:t>В 2025 году ему́ </a:t>
            </a:r>
            <a:r>
              <a:rPr lang="ru-RU" sz="2800" b="1" dirty="0" err="1" smtClean="0">
                <a:latin typeface="+mn-lt"/>
              </a:rPr>
              <a:t>испо́лнится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53 </a:t>
            </a:r>
            <a:r>
              <a:rPr lang="ru-RU" sz="2800" b="1" dirty="0" err="1" smtClean="0">
                <a:solidFill>
                  <a:srgbClr val="FF0000"/>
                </a:solidFill>
                <a:latin typeface="+mn-lt"/>
              </a:rPr>
              <a:t>го́да</a:t>
            </a:r>
            <a:r>
              <a:rPr lang="ru-RU" sz="2800" b="1" dirty="0" smtClean="0">
                <a:latin typeface="+mn-lt"/>
              </a:rPr>
              <a:t>.</a:t>
            </a:r>
            <a:endParaRPr lang="ru-RU" sz="2800" b="1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4">
                    <a:lumMod val="75000"/>
                  </a:schemeClr>
                </a:solidFill>
              </a:rPr>
              <a:t>ГОРОДА́ </a:t>
            </a:r>
            <a:endParaRPr lang="ru-RU" sz="3600" b="1" dirty="0">
              <a:ln w="11430"/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3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AutoShape 2" descr="https://3.bp.blogspot.com/-Ah1SOmOpQJE/WqVHIZjfNfI/AAAAAAAALN8/tfJoLMFVOWgLqdP_wBU-UPYJSWa0ysR8QCLcBGAs/s1600/46%2B%25D0%25B3%25D0%25BE%25D1%2580%25D0%25BE%25D0%25B4%25D1%25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https://3.bp.blogspot.com/-Ah1SOmOpQJE/WqVHIZjfNfI/AAAAAAAALN8/tfJoLMFVOWgLqdP_wBU-UPYJSWa0ysR8QCLcBGAs/s1600/46%2B%25D0%25B3%25D0%25BE%25D1%2580%25D0%25BE%25D0%25B4%25D1%25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43808" y="2132856"/>
            <a:ext cx="3770387" cy="2282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734272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11560" y="980728"/>
            <a:ext cx="793191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2800" b="1" dirty="0" err="1" smtClean="0">
                <a:latin typeface="+mn-lt"/>
              </a:rPr>
              <a:t>Ско́лько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горо́дов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вхо́дит</a:t>
            </a:r>
            <a:r>
              <a:rPr lang="ru-RU" sz="2800" b="1" dirty="0" smtClean="0">
                <a:latin typeface="+mn-lt"/>
              </a:rPr>
              <a:t> в </a:t>
            </a:r>
            <a:r>
              <a:rPr lang="ru-RU" sz="2800" b="1" dirty="0" err="1" smtClean="0">
                <a:latin typeface="+mn-lt"/>
              </a:rPr>
              <a:t>соста́в</a:t>
            </a:r>
            <a:r>
              <a:rPr lang="ru-RU" sz="2800" b="1" dirty="0" smtClean="0">
                <a:latin typeface="+mn-lt"/>
              </a:rPr>
              <a:t>                                     </a:t>
            </a:r>
            <a:r>
              <a:rPr lang="ru-RU" sz="2800" b="1" dirty="0" err="1" smtClean="0">
                <a:latin typeface="+mn-lt"/>
              </a:rPr>
              <a:t>Ха́нты-Манси́йского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автоно́много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о́круга</a:t>
            </a:r>
            <a:r>
              <a:rPr lang="ru-RU" sz="2800" b="1" dirty="0" smtClean="0">
                <a:latin typeface="+mn-lt"/>
              </a:rPr>
              <a:t> – </a:t>
            </a:r>
            <a:r>
              <a:rPr lang="ru-RU" sz="2800" b="1" dirty="0" err="1" smtClean="0">
                <a:latin typeface="+mn-lt"/>
              </a:rPr>
              <a:t>Югра</a:t>
            </a:r>
            <a:r>
              <a:rPr lang="ru-RU" sz="2800" b="1" dirty="0" smtClean="0">
                <a:latin typeface="+mn-lt"/>
              </a:rPr>
              <a:t>́?</a:t>
            </a:r>
          </a:p>
        </p:txBody>
      </p:sp>
      <p:pic>
        <p:nvPicPr>
          <p:cNvPr id="16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11760" y="3575814"/>
            <a:ext cx="597666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i="1" dirty="0" smtClean="0"/>
              <a:t> </a:t>
            </a:r>
            <a:r>
              <a:rPr lang="ru-RU" sz="2800" b="1" dirty="0" smtClean="0">
                <a:latin typeface="+mn-lt"/>
              </a:rPr>
              <a:t>16 </a:t>
            </a:r>
            <a:r>
              <a:rPr lang="ru-RU" sz="2800" b="1" dirty="0" err="1" smtClean="0">
                <a:latin typeface="+mn-lt"/>
              </a:rPr>
              <a:t>городо́в</a:t>
            </a:r>
            <a:r>
              <a:rPr lang="ru-RU" sz="2800" b="1" dirty="0" smtClean="0">
                <a:latin typeface="+mn-lt"/>
              </a:rPr>
              <a:t>: Белоярский, Когалым, </a:t>
            </a:r>
            <a:r>
              <a:rPr lang="ru-RU" sz="2800" b="1" dirty="0" err="1" smtClean="0">
                <a:latin typeface="+mn-lt"/>
              </a:rPr>
              <a:t>Лангепас</a:t>
            </a:r>
            <a:r>
              <a:rPr lang="ru-RU" sz="2800" b="1" dirty="0" smtClean="0">
                <a:latin typeface="+mn-lt"/>
              </a:rPr>
              <a:t>, </a:t>
            </a:r>
            <a:r>
              <a:rPr lang="ru-RU" sz="2800" b="1" dirty="0" err="1" smtClean="0">
                <a:latin typeface="+mn-lt"/>
              </a:rPr>
              <a:t>Лянтор</a:t>
            </a:r>
            <a:r>
              <a:rPr lang="ru-RU" sz="2800" b="1" dirty="0" smtClean="0">
                <a:latin typeface="+mn-lt"/>
              </a:rPr>
              <a:t>,  </a:t>
            </a:r>
            <a:r>
              <a:rPr lang="ru-RU" sz="2800" b="1" dirty="0" err="1" smtClean="0">
                <a:latin typeface="+mn-lt"/>
              </a:rPr>
              <a:t>Мегион</a:t>
            </a:r>
            <a:r>
              <a:rPr lang="ru-RU" sz="2800" b="1" dirty="0" smtClean="0">
                <a:latin typeface="+mn-lt"/>
              </a:rPr>
              <a:t>, Нефтеюганск, Нижневартовск, </a:t>
            </a:r>
            <a:r>
              <a:rPr lang="ru-RU" sz="2800" b="1" dirty="0" err="1" smtClean="0">
                <a:latin typeface="+mn-lt"/>
              </a:rPr>
              <a:t>Нягань</a:t>
            </a:r>
            <a:r>
              <a:rPr lang="ru-RU" sz="2800" b="1" dirty="0" smtClean="0">
                <a:latin typeface="+mn-lt"/>
              </a:rPr>
              <a:t>, </a:t>
            </a:r>
            <a:r>
              <a:rPr lang="ru-RU" sz="2800" b="1" dirty="0" err="1" smtClean="0">
                <a:latin typeface="+mn-lt"/>
              </a:rPr>
              <a:t>Покачи</a:t>
            </a:r>
            <a:r>
              <a:rPr lang="ru-RU" sz="2800" b="1" dirty="0" smtClean="0">
                <a:latin typeface="+mn-lt"/>
              </a:rPr>
              <a:t>, </a:t>
            </a:r>
            <a:r>
              <a:rPr lang="ru-RU" sz="2800" b="1" dirty="0" err="1" smtClean="0">
                <a:latin typeface="+mn-lt"/>
              </a:rPr>
              <a:t>Пыть-Ях</a:t>
            </a:r>
            <a:r>
              <a:rPr lang="ru-RU" sz="2800" b="1" dirty="0" smtClean="0">
                <a:latin typeface="+mn-lt"/>
              </a:rPr>
              <a:t>, Радужный, Советский, Сургут, </a:t>
            </a:r>
            <a:r>
              <a:rPr lang="ru-RU" sz="2800" b="1" dirty="0" err="1" smtClean="0">
                <a:latin typeface="+mn-lt"/>
              </a:rPr>
              <a:t>Урай</a:t>
            </a:r>
            <a:r>
              <a:rPr lang="ru-RU" sz="2800" b="1" dirty="0" smtClean="0">
                <a:latin typeface="+mn-lt"/>
              </a:rPr>
              <a:t>, Ханты-Мансийск, </a:t>
            </a:r>
            <a:r>
              <a:rPr lang="ru-RU" sz="2800" b="1" dirty="0" err="1" smtClean="0">
                <a:latin typeface="+mn-lt"/>
              </a:rPr>
              <a:t>Югорск</a:t>
            </a:r>
            <a:r>
              <a:rPr lang="ru-RU" sz="2800" b="1" dirty="0" smtClean="0">
                <a:latin typeface="+mn-lt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4">
                    <a:lumMod val="75000"/>
                  </a:schemeClr>
                </a:solidFill>
              </a:rPr>
              <a:t>ГОРОДА́ </a:t>
            </a:r>
            <a:endParaRPr lang="ru-RU" sz="3600" b="1" dirty="0">
              <a:ln w="11430"/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3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2026300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301208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131840" y="4941168"/>
            <a:ext cx="49685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 </a:t>
            </a:r>
            <a:r>
              <a:rPr lang="ru-RU" sz="2800" b="1" dirty="0" smtClean="0">
                <a:latin typeface="+mn-lt"/>
              </a:rPr>
              <a:t>Рыжиков Сергей Николаевич</a:t>
            </a:r>
            <a:endParaRPr lang="ru-RU" sz="2800" b="1" dirty="0">
              <a:latin typeface="+mn-lt"/>
            </a:endParaRPr>
          </a:p>
        </p:txBody>
      </p:sp>
      <p:pic>
        <p:nvPicPr>
          <p:cNvPr id="11268" name="Picture 4" descr="Сибирская художница рисует нефтью, песком и войлоком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3563888" y="2735679"/>
            <a:ext cx="3024336" cy="2186513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907704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ДОСТИЖЕ́НИЯ ЮГРЫ́</a:t>
            </a:r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55576" y="836712"/>
            <a:ext cx="764900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2800" b="1" dirty="0" smtClean="0">
                <a:latin typeface="+mn-lt"/>
              </a:rPr>
              <a:t>19 октября́ 2016 </a:t>
            </a:r>
            <a:r>
              <a:rPr lang="ru-RU" sz="2800" b="1" dirty="0" err="1" smtClean="0">
                <a:latin typeface="+mn-lt"/>
              </a:rPr>
              <a:t>го́да</a:t>
            </a:r>
            <a:r>
              <a:rPr lang="ru-RU" sz="2800" b="1" dirty="0" smtClean="0">
                <a:latin typeface="+mn-lt"/>
              </a:rPr>
              <a:t> на корабле́                               «</a:t>
            </a:r>
            <a:r>
              <a:rPr lang="ru-RU" sz="2800" b="1" dirty="0" err="1" smtClean="0">
                <a:latin typeface="+mn-lt"/>
              </a:rPr>
              <a:t>Сою́з</a:t>
            </a:r>
            <a:r>
              <a:rPr lang="ru-RU" sz="2800" b="1" dirty="0" smtClean="0">
                <a:latin typeface="+mn-lt"/>
              </a:rPr>
              <a:t> МС-02» к </a:t>
            </a:r>
            <a:r>
              <a:rPr lang="ru-RU" sz="2800" b="1" dirty="0" err="1" smtClean="0">
                <a:latin typeface="+mn-lt"/>
              </a:rPr>
              <a:t>Междунаро́дной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косми́ческой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ста́нции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стартова́л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пе́рвый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юго́рский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космона́вт</a:t>
            </a:r>
            <a:r>
              <a:rPr lang="ru-RU" sz="2800" b="1" dirty="0" smtClean="0">
                <a:latin typeface="+mn-lt"/>
              </a:rPr>
              <a:t>. Как его́ </a:t>
            </a:r>
            <a:r>
              <a:rPr lang="ru-RU" sz="2800" b="1" dirty="0" err="1" smtClean="0">
                <a:latin typeface="+mn-lt"/>
              </a:rPr>
              <a:t>зва́ли</a:t>
            </a:r>
            <a:r>
              <a:rPr lang="ru-RU" sz="2800" b="1" dirty="0" smtClean="0">
                <a:latin typeface="+mn-lt"/>
              </a:rPr>
              <a:t>?</a:t>
            </a:r>
          </a:p>
        </p:txBody>
      </p:sp>
    </p:spTree>
    <p:extLst>
      <p:ext uri="{BB962C8B-B14F-4D97-AF65-F5344CB8AC3E}">
        <p14:creationId xmlns="" xmlns:p14="http://schemas.microsoft.com/office/powerpoint/2010/main" val="111835878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827584" y="836712"/>
            <a:ext cx="764900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err="1" smtClean="0">
                <a:latin typeface="+mn-lt"/>
              </a:rPr>
              <a:t>Худо́жница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Альфея</a:t>
            </a:r>
            <a:r>
              <a:rPr lang="ru-RU" sz="2800" b="1" dirty="0" smtClean="0">
                <a:latin typeface="+mn-lt"/>
              </a:rPr>
              <a:t>́ </a:t>
            </a:r>
            <a:r>
              <a:rPr lang="ru-RU" sz="2800" b="1" dirty="0" err="1" smtClean="0">
                <a:latin typeface="+mn-lt"/>
              </a:rPr>
              <a:t>Мухаме́това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рису́ет</a:t>
            </a:r>
            <a:r>
              <a:rPr lang="ru-RU" sz="2800" b="1" dirty="0" smtClean="0">
                <a:latin typeface="+mn-lt"/>
              </a:rPr>
              <a:t>      </a:t>
            </a:r>
            <a:r>
              <a:rPr lang="ru-RU" sz="2800" b="1" dirty="0" err="1" smtClean="0">
                <a:latin typeface="+mn-lt"/>
              </a:rPr>
              <a:t>карти́ны</a:t>
            </a:r>
            <a:r>
              <a:rPr lang="ru-RU" sz="2800" b="1" dirty="0" smtClean="0">
                <a:latin typeface="+mn-lt"/>
              </a:rPr>
              <a:t>, </a:t>
            </a:r>
            <a:r>
              <a:rPr lang="ru-RU" sz="2800" b="1" dirty="0" err="1" smtClean="0">
                <a:latin typeface="+mn-lt"/>
              </a:rPr>
              <a:t>испо́льзуя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ра́зные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приро́дные</a:t>
            </a:r>
            <a:r>
              <a:rPr lang="ru-RU" sz="2800" b="1" dirty="0" smtClean="0">
                <a:latin typeface="+mn-lt"/>
              </a:rPr>
              <a:t>    </a:t>
            </a:r>
            <a:r>
              <a:rPr lang="ru-RU" sz="2800" b="1" dirty="0" err="1" smtClean="0">
                <a:latin typeface="+mn-lt"/>
              </a:rPr>
              <a:t>материа́лы</a:t>
            </a:r>
            <a:r>
              <a:rPr lang="ru-RU" sz="2800" b="1" dirty="0" smtClean="0">
                <a:latin typeface="+mn-lt"/>
              </a:rPr>
              <a:t>: </a:t>
            </a:r>
            <a:r>
              <a:rPr lang="ru-RU" sz="2800" b="1" dirty="0" err="1" smtClean="0">
                <a:latin typeface="+mn-lt"/>
              </a:rPr>
              <a:t>ка́мни</a:t>
            </a:r>
            <a:r>
              <a:rPr lang="ru-RU" sz="2800" b="1" dirty="0" smtClean="0">
                <a:latin typeface="+mn-lt"/>
              </a:rPr>
              <a:t>, </a:t>
            </a:r>
            <a:r>
              <a:rPr lang="ru-RU" sz="2800" b="1" dirty="0" err="1" smtClean="0">
                <a:latin typeface="+mn-lt"/>
              </a:rPr>
              <a:t>песо́к</a:t>
            </a:r>
            <a:r>
              <a:rPr lang="ru-RU" sz="2800" b="1" dirty="0" smtClean="0">
                <a:latin typeface="+mn-lt"/>
              </a:rPr>
              <a:t>, шерсть,  </a:t>
            </a:r>
            <a:r>
              <a:rPr lang="ru-RU" sz="2800" b="1" dirty="0" err="1" smtClean="0">
                <a:latin typeface="+mn-lt"/>
              </a:rPr>
              <a:t>ли́стья</a:t>
            </a:r>
            <a:r>
              <a:rPr lang="ru-RU" sz="2800" b="1" dirty="0" smtClean="0">
                <a:latin typeface="+mn-lt"/>
              </a:rPr>
              <a:t>… </a:t>
            </a:r>
            <a:r>
              <a:rPr lang="ru-RU" sz="2800" b="1" dirty="0" err="1" smtClean="0">
                <a:latin typeface="+mn-lt"/>
              </a:rPr>
              <a:t>Осо́бенно</a:t>
            </a:r>
            <a:r>
              <a:rPr lang="ru-RU" sz="2800" b="1" dirty="0" smtClean="0">
                <a:latin typeface="+mn-lt"/>
              </a:rPr>
              <a:t> она́ </a:t>
            </a:r>
            <a:r>
              <a:rPr lang="ru-RU" sz="2800" b="1" dirty="0" err="1" smtClean="0">
                <a:latin typeface="+mn-lt"/>
              </a:rPr>
              <a:t>лю́бит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рисова́ть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карти́ны</a:t>
            </a:r>
            <a:r>
              <a:rPr lang="ru-RU" sz="2800" b="1" dirty="0" smtClean="0">
                <a:latin typeface="+mn-lt"/>
              </a:rPr>
              <a:t> «чёрным </a:t>
            </a:r>
            <a:r>
              <a:rPr lang="ru-RU" sz="2800" b="1" dirty="0" err="1" smtClean="0">
                <a:latin typeface="+mn-lt"/>
              </a:rPr>
              <a:t>зо́лотом</a:t>
            </a:r>
            <a:r>
              <a:rPr lang="ru-RU" sz="2800" b="1" dirty="0" smtClean="0">
                <a:latin typeface="+mn-lt"/>
              </a:rPr>
              <a:t>». Что </a:t>
            </a:r>
            <a:r>
              <a:rPr lang="ru-RU" sz="2800" b="1" dirty="0" err="1" smtClean="0">
                <a:latin typeface="+mn-lt"/>
              </a:rPr>
              <a:t>э́то</a:t>
            </a:r>
            <a:r>
              <a:rPr lang="ru-RU" sz="2800" b="1" dirty="0" smtClean="0">
                <a:latin typeface="+mn-lt"/>
              </a:rPr>
              <a:t>?</a:t>
            </a:r>
          </a:p>
        </p:txBody>
      </p:sp>
      <p:pic>
        <p:nvPicPr>
          <p:cNvPr id="12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301208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499992" y="5013176"/>
            <a:ext cx="1728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 </a:t>
            </a:r>
            <a:r>
              <a:rPr lang="ru-RU" sz="2800" b="1" dirty="0" smtClean="0">
                <a:latin typeface="+mn-lt"/>
              </a:rPr>
              <a:t>Нефть</a:t>
            </a:r>
            <a:endParaRPr lang="ru-RU" sz="2800" b="1" dirty="0">
              <a:latin typeface="+mn-lt"/>
            </a:endParaRPr>
          </a:p>
        </p:txBody>
      </p:sp>
      <p:pic>
        <p:nvPicPr>
          <p:cNvPr id="11266" name="Picture 2" descr="Сибирская художница рисует нефтью, песком и войлоком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35696" y="3140968"/>
            <a:ext cx="2126432" cy="1594824"/>
          </a:xfrm>
          <a:prstGeom prst="rect">
            <a:avLst/>
          </a:prstGeom>
          <a:noFill/>
        </p:spPr>
      </p:pic>
      <p:pic>
        <p:nvPicPr>
          <p:cNvPr id="11268" name="Picture 4" descr="Сибирская художница рисует нефтью, песком и войлоком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39952" y="3140968"/>
            <a:ext cx="2160240" cy="158417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907704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ДОСТИЖЕ́НИЯ ЮГРЫ́</a:t>
            </a:r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Сибирская художница рисует нефтью, песком и войлоком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44208" y="3140968"/>
            <a:ext cx="2160240" cy="1584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1835878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836712"/>
            <a:ext cx="7649004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latin typeface="+mn-lt"/>
              </a:rPr>
              <a:t>В сентябре́ 2004 </a:t>
            </a:r>
            <a:r>
              <a:rPr lang="ru-RU" sz="2800" b="1" dirty="0" err="1" smtClean="0">
                <a:latin typeface="+mn-lt"/>
              </a:rPr>
              <a:t>го́да</a:t>
            </a:r>
            <a:r>
              <a:rPr lang="ru-RU" sz="2800" b="1" dirty="0" smtClean="0">
                <a:latin typeface="+mn-lt"/>
              </a:rPr>
              <a:t> в </a:t>
            </a:r>
            <a:r>
              <a:rPr lang="ru-RU" sz="2800" b="1" dirty="0" err="1" smtClean="0">
                <a:latin typeface="+mn-lt"/>
              </a:rPr>
              <a:t>Ха́нты-Манси́йске</a:t>
            </a:r>
            <a:r>
              <a:rPr lang="ru-RU" sz="2800" b="1" dirty="0" smtClean="0">
                <a:latin typeface="+mn-lt"/>
              </a:rPr>
              <a:t> был </a:t>
            </a:r>
            <a:r>
              <a:rPr lang="ru-RU" sz="2800" b="1" dirty="0" err="1" smtClean="0">
                <a:latin typeface="+mn-lt"/>
              </a:rPr>
              <a:t>откры́т</a:t>
            </a:r>
            <a:r>
              <a:rPr lang="ru-RU" sz="2800" b="1" dirty="0" smtClean="0">
                <a:latin typeface="+mn-lt"/>
              </a:rPr>
              <a:t> мост. На его́ </a:t>
            </a:r>
            <a:r>
              <a:rPr lang="ru-RU" sz="2800" b="1" dirty="0" err="1" smtClean="0">
                <a:latin typeface="+mn-lt"/>
              </a:rPr>
              <a:t>строи́тельство</a:t>
            </a:r>
            <a:r>
              <a:rPr lang="ru-RU" sz="2800" b="1" dirty="0" smtClean="0">
                <a:latin typeface="+mn-lt"/>
              </a:rPr>
              <a:t> ушло́                     12 </a:t>
            </a:r>
            <a:r>
              <a:rPr lang="ru-RU" sz="2800" b="1" dirty="0" err="1" smtClean="0">
                <a:latin typeface="+mn-lt"/>
              </a:rPr>
              <a:t>ты́сяч</a:t>
            </a:r>
            <a:r>
              <a:rPr lang="ru-RU" sz="2800" b="1" dirty="0" smtClean="0">
                <a:latin typeface="+mn-lt"/>
              </a:rPr>
              <a:t> тонн </a:t>
            </a:r>
            <a:r>
              <a:rPr lang="ru-RU" sz="2800" b="1" dirty="0" err="1" smtClean="0">
                <a:latin typeface="+mn-lt"/>
              </a:rPr>
              <a:t>мета́лла</a:t>
            </a:r>
            <a:r>
              <a:rPr lang="ru-RU" sz="2800" b="1" dirty="0" smtClean="0">
                <a:latin typeface="+mn-lt"/>
              </a:rPr>
              <a:t>. Благодаря́ </a:t>
            </a:r>
            <a:r>
              <a:rPr lang="ru-RU" sz="2800" b="1" dirty="0" err="1" smtClean="0">
                <a:latin typeface="+mn-lt"/>
              </a:rPr>
              <a:t>свое́й</a:t>
            </a:r>
            <a:r>
              <a:rPr lang="ru-RU" sz="2800" b="1" dirty="0" smtClean="0">
                <a:latin typeface="+mn-lt"/>
              </a:rPr>
              <a:t>                  </a:t>
            </a:r>
            <a:r>
              <a:rPr lang="ru-RU" sz="2800" b="1" dirty="0" err="1" smtClean="0">
                <a:latin typeface="+mn-lt"/>
              </a:rPr>
              <a:t>необы́чной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констру́кции</a:t>
            </a:r>
            <a:r>
              <a:rPr lang="ru-RU" sz="2800" b="1" dirty="0" smtClean="0">
                <a:latin typeface="+mn-lt"/>
              </a:rPr>
              <a:t> и </a:t>
            </a:r>
            <a:r>
              <a:rPr lang="ru-RU" sz="2800" b="1" dirty="0" err="1" smtClean="0">
                <a:latin typeface="+mn-lt"/>
              </a:rPr>
              <a:t>цве́ту</a:t>
            </a:r>
            <a:r>
              <a:rPr lang="ru-RU" sz="2800" b="1" dirty="0" smtClean="0">
                <a:latin typeface="+mn-lt"/>
              </a:rPr>
              <a:t> был </a:t>
            </a:r>
            <a:r>
              <a:rPr lang="ru-RU" sz="2800" b="1" dirty="0" err="1" smtClean="0">
                <a:latin typeface="+mn-lt"/>
              </a:rPr>
              <a:t>при́знан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одни́м</a:t>
            </a:r>
            <a:r>
              <a:rPr lang="ru-RU" sz="2800" b="1" dirty="0" smtClean="0">
                <a:latin typeface="+mn-lt"/>
              </a:rPr>
              <a:t> из </a:t>
            </a:r>
            <a:r>
              <a:rPr lang="ru-RU" sz="2800" b="1" dirty="0" err="1" smtClean="0">
                <a:latin typeface="+mn-lt"/>
              </a:rPr>
              <a:t>са́мых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краси́вых</a:t>
            </a:r>
            <a:r>
              <a:rPr lang="ru-RU" sz="2800" b="1" dirty="0" smtClean="0">
                <a:latin typeface="+mn-lt"/>
              </a:rPr>
              <a:t> в России.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latin typeface="+mn-lt"/>
              </a:rPr>
              <a:t>Как </a:t>
            </a:r>
            <a:r>
              <a:rPr lang="ru-RU" sz="2800" b="1" dirty="0" err="1" smtClean="0">
                <a:latin typeface="+mn-lt"/>
              </a:rPr>
              <a:t>называ́ется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э́тот</a:t>
            </a:r>
            <a:r>
              <a:rPr lang="ru-RU" sz="2800" b="1" dirty="0" smtClean="0">
                <a:latin typeface="+mn-lt"/>
              </a:rPr>
              <a:t> мост? </a:t>
            </a:r>
            <a:br>
              <a:rPr lang="ru-RU" sz="2800" b="1" dirty="0" smtClean="0">
                <a:latin typeface="+mn-lt"/>
              </a:rPr>
            </a:br>
            <a:endParaRPr lang="ru-RU" sz="2800" b="1" dirty="0">
              <a:latin typeface="+mn-lt"/>
            </a:endParaRPr>
          </a:p>
        </p:txBody>
      </p:sp>
      <p:pic>
        <p:nvPicPr>
          <p:cNvPr id="12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27784" y="522920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     </a:t>
            </a:r>
            <a:r>
              <a:rPr lang="ru-RU" sz="2800" b="1" dirty="0" smtClean="0">
                <a:latin typeface="+mn-lt"/>
              </a:rPr>
              <a:t>мост «</a:t>
            </a:r>
            <a:r>
              <a:rPr lang="ru-RU" sz="2800" b="1" dirty="0" err="1" smtClean="0">
                <a:latin typeface="+mn-lt"/>
              </a:rPr>
              <a:t>Кра́сный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драко́н</a:t>
            </a:r>
            <a:r>
              <a:rPr lang="ru-RU" sz="2800" b="1" dirty="0" smtClean="0">
                <a:latin typeface="+mn-lt"/>
              </a:rPr>
              <a:t>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07704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ДОСТИЖЕ́НИЯ ЮГРЫ́</a:t>
            </a:r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://s10.stc.all.kpcdn.net/best/ugra/hmao85/images/41b85680-6503-4d36-9bc7-b0914276e058__---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3645024"/>
            <a:ext cx="3797152" cy="14239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6745458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980728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latin typeface="+mn-lt"/>
              </a:rPr>
              <a:t>В </a:t>
            </a:r>
            <a:r>
              <a:rPr lang="ru-RU" sz="2800" b="1" dirty="0" err="1" smtClean="0">
                <a:latin typeface="+mn-lt"/>
              </a:rPr>
              <a:t>како́м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го́роде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располо́жен</a:t>
            </a:r>
            <a:r>
              <a:rPr lang="ru-RU" sz="2800" b="1" dirty="0" smtClean="0">
                <a:latin typeface="+mn-lt"/>
              </a:rPr>
              <a:t> Центр </a:t>
            </a:r>
            <a:r>
              <a:rPr lang="ru-RU" sz="2800" b="1" dirty="0" err="1" smtClean="0">
                <a:latin typeface="+mn-lt"/>
              </a:rPr>
              <a:t>зи́мних</a:t>
            </a:r>
            <a:r>
              <a:rPr lang="ru-RU" sz="2800" b="1" dirty="0" smtClean="0">
                <a:latin typeface="+mn-lt"/>
              </a:rPr>
              <a:t>                       </a:t>
            </a:r>
            <a:r>
              <a:rPr lang="ru-RU" sz="2800" b="1" dirty="0" err="1" smtClean="0">
                <a:latin typeface="+mn-lt"/>
              </a:rPr>
              <a:t>ви́дов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спо́рта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и́мени</a:t>
            </a:r>
            <a:r>
              <a:rPr lang="ru-RU" sz="2800" b="1" dirty="0" smtClean="0">
                <a:latin typeface="+mn-lt"/>
              </a:rPr>
              <a:t> А.В. </a:t>
            </a:r>
            <a:r>
              <a:rPr lang="ru-RU" sz="2800" b="1" dirty="0" err="1" smtClean="0">
                <a:latin typeface="+mn-lt"/>
              </a:rPr>
              <a:t>Филипе́нко</a:t>
            </a:r>
            <a:r>
              <a:rPr lang="ru-RU" sz="2800" b="1" dirty="0" smtClean="0">
                <a:latin typeface="+mn-lt"/>
              </a:rPr>
              <a:t>?</a:t>
            </a:r>
          </a:p>
        </p:txBody>
      </p:sp>
      <p:pic>
        <p:nvPicPr>
          <p:cNvPr id="12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301208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83768" y="4653136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dirty="0" err="1" smtClean="0">
                <a:latin typeface="+mn-lt"/>
              </a:rPr>
              <a:t>го́род</a:t>
            </a:r>
            <a:r>
              <a:rPr lang="ru-RU" sz="2800" b="1" dirty="0" smtClean="0">
                <a:latin typeface="+mn-lt"/>
              </a:rPr>
              <a:t>  </a:t>
            </a:r>
            <a:r>
              <a:rPr lang="ru-RU" sz="2800" b="1" dirty="0" err="1" smtClean="0">
                <a:latin typeface="+mn-lt"/>
              </a:rPr>
              <a:t>Ха́нты-Манси́йск</a:t>
            </a:r>
            <a:endParaRPr lang="ru-RU" sz="2800" b="1" dirty="0" smtClean="0"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07704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ДОСТИЖЕ́НИЯ ЮГРЫ́</a:t>
            </a:r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s://ugramegasport.ru/wp-content/themes/ums3/img/object/czvs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35696" y="2204864"/>
            <a:ext cx="6120680" cy="2088232"/>
          </a:xfrm>
          <a:prstGeom prst="rect">
            <a:avLst/>
          </a:prstGeom>
          <a:noFill/>
        </p:spPr>
      </p:pic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402118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836712"/>
            <a:ext cx="764900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2800" b="1" dirty="0" smtClean="0">
                <a:latin typeface="+mn-lt"/>
              </a:rPr>
              <a:t>"</a:t>
            </a:r>
            <a:r>
              <a:rPr lang="ru-RU" sz="2800" b="1" dirty="0" err="1" smtClean="0">
                <a:latin typeface="+mn-lt"/>
              </a:rPr>
              <a:t>Археопа́рк</a:t>
            </a:r>
            <a:r>
              <a:rPr lang="ru-RU" sz="2800" b="1" dirty="0" smtClean="0">
                <a:latin typeface="+mn-lt"/>
              </a:rPr>
              <a:t>" - </a:t>
            </a:r>
            <a:r>
              <a:rPr lang="ru-RU" sz="2800" b="1" dirty="0" err="1" smtClean="0">
                <a:latin typeface="+mn-lt"/>
              </a:rPr>
              <a:t>культу́рно-туристи́ческий</a:t>
            </a:r>
            <a:r>
              <a:rPr lang="ru-RU" sz="2800" b="1" dirty="0" smtClean="0">
                <a:latin typeface="+mn-lt"/>
              </a:rPr>
              <a:t>                        </a:t>
            </a:r>
            <a:r>
              <a:rPr lang="ru-RU" sz="2800" b="1" dirty="0" err="1" smtClean="0">
                <a:latin typeface="+mn-lt"/>
              </a:rPr>
              <a:t>ко́мплекс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Ха́нты-Манси́йска</a:t>
            </a:r>
            <a:r>
              <a:rPr lang="ru-RU" sz="2800" b="1" dirty="0" smtClean="0">
                <a:latin typeface="+mn-lt"/>
              </a:rPr>
              <a:t>. </a:t>
            </a:r>
            <a:r>
              <a:rPr lang="ru-RU" sz="2800" b="1" dirty="0" err="1" smtClean="0">
                <a:latin typeface="+mn-lt"/>
              </a:rPr>
              <a:t>Пе́рвой</a:t>
            </a:r>
            <a:r>
              <a:rPr lang="ru-RU" sz="2800" b="1" dirty="0" smtClean="0">
                <a:latin typeface="+mn-lt"/>
              </a:rPr>
              <a:t>                   </a:t>
            </a:r>
            <a:r>
              <a:rPr lang="ru-RU" sz="2800" b="1" dirty="0" err="1" smtClean="0">
                <a:latin typeface="+mn-lt"/>
              </a:rPr>
              <a:t>скульпту́рной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гру́ппой</a:t>
            </a:r>
            <a:r>
              <a:rPr lang="ru-RU" sz="2800" b="1" dirty="0" smtClean="0">
                <a:latin typeface="+mn-lt"/>
              </a:rPr>
              <a:t> здесь </a:t>
            </a:r>
            <a:r>
              <a:rPr lang="ru-RU" sz="2800" b="1" dirty="0" err="1" smtClean="0">
                <a:latin typeface="+mn-lt"/>
              </a:rPr>
              <a:t>ста́ли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ма́монты</a:t>
            </a:r>
            <a:r>
              <a:rPr lang="ru-RU" sz="2800" b="1" dirty="0" smtClean="0">
                <a:latin typeface="+mn-lt"/>
              </a:rPr>
              <a:t>,                </a:t>
            </a:r>
            <a:r>
              <a:rPr lang="ru-RU" sz="2800" b="1" dirty="0" err="1" smtClean="0">
                <a:latin typeface="+mn-lt"/>
              </a:rPr>
              <a:t>вы́полненные</a:t>
            </a:r>
            <a:r>
              <a:rPr lang="ru-RU" sz="2800" b="1" dirty="0" smtClean="0">
                <a:latin typeface="+mn-lt"/>
              </a:rPr>
              <a:t> в </a:t>
            </a:r>
            <a:r>
              <a:rPr lang="ru-RU" sz="2800" b="1" dirty="0" err="1" smtClean="0">
                <a:latin typeface="+mn-lt"/>
              </a:rPr>
              <a:t>натура́льную</a:t>
            </a:r>
            <a:r>
              <a:rPr lang="ru-RU" sz="2800" b="1" dirty="0" smtClean="0">
                <a:latin typeface="+mn-lt"/>
              </a:rPr>
              <a:t> величину́.                   </a:t>
            </a:r>
            <a:r>
              <a:rPr lang="ru-RU" sz="2800" b="1" dirty="0" err="1" smtClean="0">
                <a:latin typeface="+mn-lt"/>
              </a:rPr>
              <a:t>Ско́лько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фигу́р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ма́монтов</a:t>
            </a:r>
            <a:r>
              <a:rPr lang="ru-RU" sz="2800" b="1" dirty="0" smtClean="0">
                <a:latin typeface="+mn-lt"/>
              </a:rPr>
              <a:t>  в </a:t>
            </a:r>
            <a:r>
              <a:rPr lang="ru-RU" sz="2800" b="1" dirty="0" err="1" smtClean="0">
                <a:latin typeface="+mn-lt"/>
              </a:rPr>
              <a:t>Археопа́рке</a:t>
            </a:r>
            <a:r>
              <a:rPr lang="ru-RU" sz="2800" b="1" dirty="0" smtClean="0">
                <a:latin typeface="+mn-lt"/>
              </a:rPr>
              <a:t>?</a:t>
            </a:r>
          </a:p>
        </p:txBody>
      </p:sp>
      <p:pic>
        <p:nvPicPr>
          <p:cNvPr id="12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301208"/>
            <a:ext cx="2191737" cy="125815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987824" y="5157192"/>
            <a:ext cx="30963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2800" b="1" dirty="0" smtClean="0">
                <a:latin typeface="+mn-lt"/>
              </a:rPr>
              <a:t>11 </a:t>
            </a:r>
            <a:r>
              <a:rPr lang="ru-RU" sz="2800" b="1" dirty="0" err="1" smtClean="0">
                <a:latin typeface="+mn-lt"/>
              </a:rPr>
              <a:t>ма́монтов</a:t>
            </a:r>
            <a:endParaRPr lang="ru-RU" sz="2800" b="1" dirty="0" smtClean="0"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07704" y="18864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ДОСТИЖЕ́НИЯ ЮГРЫ́</a:t>
            </a:r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s://sun9-47.userapi.com/impg/gIYDnHc0NOrLdw7N8sb9By9GzagZgP8r6R450g/H3vwWbI3ZBA.jpg?size=901x600&amp;quality=96&amp;sign=ba26aedfa1dafeebe99f19f576f400da&amp;c_uniq_tag=hhC6WYIaA9KHej02Y8vXNrh4LEMu5hdokZo_4IZfUVY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7864" y="3068960"/>
            <a:ext cx="2880320" cy="1918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4633197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6632"/>
            <a:ext cx="1368152" cy="174189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908016" y="188640"/>
            <a:ext cx="3817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СВОЯ́   ИГРА́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" name="Рисунок 14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380312" y="6245055"/>
            <a:ext cx="1152128" cy="300800"/>
          </a:xfrm>
          <a:prstGeom prst="rect">
            <a:avLst/>
          </a:prstGeom>
        </p:spPr>
      </p:pic>
      <p:sp>
        <p:nvSpPr>
          <p:cNvPr id="16" name="AutoShape 47"/>
          <p:cNvSpPr>
            <a:spLocks noChangeArrowheads="1"/>
          </p:cNvSpPr>
          <p:nvPr/>
        </p:nvSpPr>
        <p:spPr bwMode="auto">
          <a:xfrm>
            <a:off x="611560" y="1844253"/>
            <a:ext cx="2880320" cy="719138"/>
          </a:xfrm>
          <a:prstGeom prst="bevel">
            <a:avLst>
              <a:gd name="adj" fmla="val 7727"/>
            </a:avLst>
          </a:prstGeom>
          <a:gradFill rotWithShape="1">
            <a:gsLst>
              <a:gs pos="600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/>
              <a:t> </a:t>
            </a:r>
            <a:r>
              <a:rPr lang="ru-RU" sz="2400" b="1" cap="all" dirty="0" err="1" smtClean="0"/>
              <a:t>ИстО́рия</a:t>
            </a:r>
            <a:r>
              <a:rPr lang="ru-RU" sz="2400" b="1" cap="all" dirty="0" smtClean="0"/>
              <a:t> </a:t>
            </a:r>
            <a:r>
              <a:rPr lang="ru-RU" sz="2800" b="1" cap="all" dirty="0" err="1" smtClean="0"/>
              <a:t>Ю</a:t>
            </a:r>
            <a:r>
              <a:rPr lang="ru-RU" sz="2400" b="1" cap="all" dirty="0" err="1" smtClean="0"/>
              <a:t>гр</a:t>
            </a:r>
            <a:r>
              <a:rPr lang="ru-RU" sz="2400" b="1" dirty="0" err="1" smtClean="0"/>
              <a:t>Ы</a:t>
            </a:r>
            <a:r>
              <a:rPr lang="ru-RU" sz="2400" b="1" dirty="0" smtClean="0"/>
              <a:t>́</a:t>
            </a:r>
            <a:endParaRPr lang="ru-RU" sz="2400" b="1" cap="all" dirty="0"/>
          </a:p>
        </p:txBody>
      </p:sp>
      <p:sp>
        <p:nvSpPr>
          <p:cNvPr id="17" name="AutoShape 47"/>
          <p:cNvSpPr>
            <a:spLocks noChangeArrowheads="1"/>
          </p:cNvSpPr>
          <p:nvPr/>
        </p:nvSpPr>
        <p:spPr bwMode="auto">
          <a:xfrm>
            <a:off x="611560" y="2708920"/>
            <a:ext cx="2880000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endParaRPr lang="ru-RU" sz="800" b="1" cap="all" dirty="0" smtClean="0"/>
          </a:p>
          <a:p>
            <a:pPr algn="ctr"/>
            <a:endParaRPr lang="ru-RU" sz="800" b="1" cap="all" dirty="0" smtClean="0"/>
          </a:p>
          <a:p>
            <a:pPr algn="ctr"/>
            <a:endParaRPr lang="ru-RU" sz="800" b="1" cap="all" dirty="0" smtClean="0"/>
          </a:p>
          <a:p>
            <a:pPr algn="ctr"/>
            <a:r>
              <a:rPr lang="ru-RU" sz="2400" b="1" cap="all" dirty="0" smtClean="0"/>
              <a:t>ПРИРО́ДА  </a:t>
            </a:r>
          </a:p>
          <a:p>
            <a:pPr algn="ctr"/>
            <a:endParaRPr lang="ru-RU" sz="2400" b="1" cap="all" dirty="0"/>
          </a:p>
        </p:txBody>
      </p:sp>
      <p:sp>
        <p:nvSpPr>
          <p:cNvPr id="18" name="AutoShape 47"/>
          <p:cNvSpPr>
            <a:spLocks noChangeArrowheads="1"/>
          </p:cNvSpPr>
          <p:nvPr/>
        </p:nvSpPr>
        <p:spPr bwMode="auto">
          <a:xfrm>
            <a:off x="611880" y="3577164"/>
            <a:ext cx="2880000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/>
              <a:t>Быт </a:t>
            </a:r>
            <a:r>
              <a:rPr lang="ru-RU" sz="2400" b="1" cap="all" dirty="0" err="1" smtClean="0"/>
              <a:t>Х</a:t>
            </a:r>
            <a:r>
              <a:rPr lang="ru-RU" sz="2400" b="1" dirty="0" err="1" smtClean="0"/>
              <a:t>А́</a:t>
            </a:r>
            <a:r>
              <a:rPr lang="ru-RU" sz="2400" b="1" cap="all" dirty="0" err="1" smtClean="0"/>
              <a:t>НтЫ</a:t>
            </a:r>
            <a:r>
              <a:rPr lang="ru-RU" sz="2400" b="1" cap="all" dirty="0" smtClean="0"/>
              <a:t> И М</a:t>
            </a:r>
            <a:r>
              <a:rPr lang="ru-RU" sz="2400" b="1" dirty="0" smtClean="0"/>
              <a:t>А́</a:t>
            </a:r>
            <a:r>
              <a:rPr lang="ru-RU" sz="2400" b="1" cap="all" dirty="0" smtClean="0"/>
              <a:t>НСИ</a:t>
            </a:r>
            <a:endParaRPr lang="ru-RU" sz="2400" b="1" cap="all" dirty="0"/>
          </a:p>
        </p:txBody>
      </p:sp>
      <p:sp>
        <p:nvSpPr>
          <p:cNvPr id="19" name="AutoShape 47"/>
          <p:cNvSpPr>
            <a:spLocks noChangeArrowheads="1"/>
          </p:cNvSpPr>
          <p:nvPr/>
        </p:nvSpPr>
        <p:spPr bwMode="auto">
          <a:xfrm>
            <a:off x="611880" y="4438699"/>
            <a:ext cx="2880000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err="1" smtClean="0"/>
              <a:t>ГорОД</a:t>
            </a:r>
            <a:r>
              <a:rPr lang="ru-RU" sz="2400" b="1" dirty="0" err="1" smtClean="0"/>
              <a:t>А</a:t>
            </a:r>
            <a:r>
              <a:rPr lang="ru-RU" sz="2400" b="1" dirty="0" smtClean="0"/>
              <a:t>́</a:t>
            </a:r>
            <a:endParaRPr lang="ru-RU" sz="2400" b="1" cap="all" dirty="0"/>
          </a:p>
        </p:txBody>
      </p:sp>
      <p:sp>
        <p:nvSpPr>
          <p:cNvPr id="20" name="AutoShape 68"/>
          <p:cNvSpPr>
            <a:spLocks noChangeArrowheads="1"/>
          </p:cNvSpPr>
          <p:nvPr/>
        </p:nvSpPr>
        <p:spPr bwMode="auto">
          <a:xfrm>
            <a:off x="611560" y="5301208"/>
            <a:ext cx="2880000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/>
              <a:t>ДОСТИЖ</a:t>
            </a:r>
            <a:r>
              <a:rPr lang="ru-RU" sz="2400" b="1" dirty="0" smtClean="0"/>
              <a:t>Е́</a:t>
            </a:r>
            <a:r>
              <a:rPr lang="ru-RU" sz="2400" b="1" cap="all" dirty="0" smtClean="0"/>
              <a:t>НИЯ ЮГР</a:t>
            </a:r>
            <a:r>
              <a:rPr lang="ru-RU" sz="2400" b="1" dirty="0" smtClean="0"/>
              <a:t>Ы́</a:t>
            </a:r>
            <a:endParaRPr lang="ru-RU" sz="2400" b="1" cap="all" dirty="0"/>
          </a:p>
        </p:txBody>
      </p:sp>
      <p:sp>
        <p:nvSpPr>
          <p:cNvPr id="21" name="AutoShape 4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067944" y="184482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22" name="AutoShape 4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004695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23" name="AutoShape 5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941320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24" name="AutoShape 5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77945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25" name="AutoShape 5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812982" y="1844253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26" name="AutoShape 5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069657" y="270892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27" name="AutoShape 54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004695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28" name="AutoShape 5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941320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29" name="AutoShape 56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6877945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0" name="AutoShape 5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7812982" y="270892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" name="AutoShape 63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061719" y="357301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2" name="AutoShape 64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005015" y="357716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3" name="AutoShape 65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941640" y="357716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4" name="AutoShape 66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949702" y="357716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5" name="AutoShape 67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813302" y="357716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6" name="AutoShape 58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4069977" y="443711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7" name="AutoShape 59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005015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8" name="AutoShape 60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941640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9" name="AutoShape 6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878265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40" name="AutoShape 62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813302" y="443711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41" name="AutoShape 68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4069657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2" name="AutoShape 70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5004695" y="530120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43" name="AutoShape 7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012757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44" name="AutoShape 72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6949382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45" name="AutoShape 73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812982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517232"/>
            <a:ext cx="2191737" cy="1258152"/>
          </a:xfrm>
          <a:prstGeom prst="rect">
            <a:avLst/>
          </a:prstGeom>
        </p:spPr>
      </p:pic>
      <p:pic>
        <p:nvPicPr>
          <p:cNvPr id="16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789040"/>
            <a:ext cx="1368152" cy="174189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07704" y="188640"/>
            <a:ext cx="54726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264B96"/>
                </a:solidFill>
              </a:rPr>
              <a:t>ИСТО́РИЯ </a:t>
            </a:r>
            <a:r>
              <a:rPr lang="ru-RU" sz="4400" b="1" dirty="0" smtClean="0">
                <a:ln w="11430"/>
                <a:solidFill>
                  <a:srgbClr val="264B96"/>
                </a:solidFill>
              </a:rPr>
              <a:t>Ю</a:t>
            </a:r>
            <a:r>
              <a:rPr lang="ru-RU" sz="3600" b="1" dirty="0" smtClean="0">
                <a:ln w="11430"/>
                <a:solidFill>
                  <a:srgbClr val="264B96"/>
                </a:solidFill>
              </a:rPr>
              <a:t>ГРЫ́</a:t>
            </a:r>
            <a:endParaRPr lang="ru-RU" sz="3600" b="1" dirty="0">
              <a:ln w="11430"/>
              <a:solidFill>
                <a:srgbClr val="264B96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75656" y="1124744"/>
            <a:ext cx="6408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/>
              <a:t>Назови́те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столи́цу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Югры</a:t>
            </a:r>
            <a:r>
              <a:rPr lang="ru-RU" sz="2800" b="1" dirty="0" smtClean="0"/>
              <a:t>́? </a:t>
            </a:r>
            <a:endParaRPr lang="ru-RU" sz="2800" b="1" dirty="0"/>
          </a:p>
        </p:txBody>
      </p:sp>
      <p:pic>
        <p:nvPicPr>
          <p:cNvPr id="11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3667125"/>
            <a:ext cx="383857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517232"/>
            <a:ext cx="2191737" cy="1258152"/>
          </a:xfrm>
          <a:prstGeom prst="rect">
            <a:avLst/>
          </a:prstGeom>
        </p:spPr>
      </p:pic>
      <p:pic>
        <p:nvPicPr>
          <p:cNvPr id="16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789040"/>
            <a:ext cx="1368152" cy="174189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07704" y="188640"/>
            <a:ext cx="54726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264B96"/>
                </a:solidFill>
              </a:rPr>
              <a:t>ИСТО́РИЯ </a:t>
            </a:r>
            <a:r>
              <a:rPr lang="ru-RU" sz="4400" b="1" dirty="0" smtClean="0">
                <a:ln w="11430"/>
                <a:solidFill>
                  <a:srgbClr val="264B96"/>
                </a:solidFill>
              </a:rPr>
              <a:t>Ю</a:t>
            </a:r>
            <a:r>
              <a:rPr lang="ru-RU" sz="3600" b="1" dirty="0" smtClean="0">
                <a:ln w="11430"/>
                <a:solidFill>
                  <a:srgbClr val="264B96"/>
                </a:solidFill>
              </a:rPr>
              <a:t>ГРЫ́</a:t>
            </a:r>
            <a:endParaRPr lang="ru-RU" sz="3600" b="1" dirty="0">
              <a:ln w="11430"/>
              <a:solidFill>
                <a:srgbClr val="264B96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75656" y="1124744"/>
            <a:ext cx="6408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/>
              <a:t>Назови́те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коренны́х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жи́телей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Югры</a:t>
            </a:r>
            <a:r>
              <a:rPr lang="ru-RU" sz="2800" b="1" dirty="0" smtClean="0"/>
              <a:t>́? </a:t>
            </a:r>
          </a:p>
        </p:txBody>
      </p:sp>
      <p:pic>
        <p:nvPicPr>
          <p:cNvPr id="11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2915816" y="3645024"/>
            <a:ext cx="4191000" cy="293370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5517232"/>
            <a:ext cx="2191737" cy="1258152"/>
          </a:xfrm>
          <a:prstGeom prst="rect">
            <a:avLst/>
          </a:prstGeom>
        </p:spPr>
      </p:pic>
      <p:pic>
        <p:nvPicPr>
          <p:cNvPr id="16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789040"/>
            <a:ext cx="1368152" cy="174189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07704" y="188640"/>
            <a:ext cx="54726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264B96"/>
                </a:solidFill>
              </a:rPr>
              <a:t>ИСТО́РИЯ </a:t>
            </a:r>
            <a:r>
              <a:rPr lang="ru-RU" sz="4400" b="1" dirty="0" smtClean="0">
                <a:ln w="11430"/>
                <a:solidFill>
                  <a:srgbClr val="264B96"/>
                </a:solidFill>
              </a:rPr>
              <a:t>Ю</a:t>
            </a:r>
            <a:r>
              <a:rPr lang="ru-RU" sz="3600" b="1" dirty="0" smtClean="0">
                <a:ln w="11430"/>
                <a:solidFill>
                  <a:srgbClr val="264B96"/>
                </a:solidFill>
              </a:rPr>
              <a:t>ГРЫ́</a:t>
            </a:r>
            <a:endParaRPr lang="ru-RU" sz="3600" b="1" dirty="0">
              <a:ln w="11430"/>
              <a:solidFill>
                <a:srgbClr val="264B96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75656" y="1124744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/>
              <a:t>Назови́те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губерна́тора</a:t>
            </a:r>
            <a:r>
              <a:rPr lang="ru-RU" sz="2800" b="1" dirty="0" smtClean="0"/>
              <a:t> </a:t>
            </a:r>
          </a:p>
          <a:p>
            <a:pPr algn="ctr"/>
            <a:r>
              <a:rPr lang="ru-RU" sz="2800" b="1" dirty="0" err="1" smtClean="0"/>
              <a:t>Ха́нты-Манси́йского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о́круга</a:t>
            </a:r>
            <a:r>
              <a:rPr lang="ru-RU" sz="2800" b="1" dirty="0" smtClean="0"/>
              <a:t>?</a:t>
            </a:r>
          </a:p>
        </p:txBody>
      </p:sp>
      <p:pic>
        <p:nvPicPr>
          <p:cNvPr id="11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901" y="3068960"/>
            <a:ext cx="442276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827584" y="1268760"/>
            <a:ext cx="7649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sz="2800" dirty="0" smtClean="0"/>
              <a:t> </a:t>
            </a:r>
            <a:r>
              <a:rPr lang="ru-RU" sz="2800" b="1" dirty="0" smtClean="0">
                <a:latin typeface="+mn-lt"/>
              </a:rPr>
              <a:t>Как </a:t>
            </a:r>
            <a:r>
              <a:rPr lang="ru-RU" sz="2800" b="1" dirty="0" err="1" smtClean="0">
                <a:latin typeface="+mn-lt"/>
              </a:rPr>
              <a:t>называ́ется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о́круг</a:t>
            </a:r>
            <a:r>
              <a:rPr lang="ru-RU" sz="2800" b="1" dirty="0" smtClean="0">
                <a:latin typeface="+mn-lt"/>
              </a:rPr>
              <a:t>, в </a:t>
            </a:r>
            <a:r>
              <a:rPr lang="ru-RU" sz="2800" b="1" dirty="0" err="1" smtClean="0">
                <a:latin typeface="+mn-lt"/>
              </a:rPr>
              <a:t>кото́ром</a:t>
            </a:r>
            <a:r>
              <a:rPr lang="ru-RU" sz="2800" b="1" dirty="0" smtClean="0">
                <a:latin typeface="+mn-lt"/>
              </a:rPr>
              <a:t> мы живём?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301208"/>
            <a:ext cx="2191737" cy="125815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907704" y="188640"/>
            <a:ext cx="54726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264B96"/>
                </a:solidFill>
              </a:rPr>
              <a:t>ИСТО́РИЯ </a:t>
            </a:r>
            <a:r>
              <a:rPr lang="ru-RU" sz="4400" b="1" dirty="0" smtClean="0">
                <a:ln w="11430"/>
                <a:solidFill>
                  <a:srgbClr val="264B96"/>
                </a:solidFill>
              </a:rPr>
              <a:t>Ю</a:t>
            </a:r>
            <a:r>
              <a:rPr lang="ru-RU" sz="3600" b="1" dirty="0" smtClean="0">
                <a:ln w="11430"/>
                <a:solidFill>
                  <a:srgbClr val="264B96"/>
                </a:solidFill>
              </a:rPr>
              <a:t>ГРЫ́</a:t>
            </a:r>
            <a:endParaRPr lang="ru-RU" sz="3600" b="1" dirty="0">
              <a:ln w="11430"/>
              <a:solidFill>
                <a:srgbClr val="264B96"/>
              </a:solidFill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1840" y="2060848"/>
            <a:ext cx="4009414" cy="2635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500166" y="4929198"/>
            <a:ext cx="70567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2800" b="1" dirty="0" err="1" smtClean="0">
                <a:latin typeface="+mn-lt"/>
              </a:rPr>
              <a:t>Ха́нты-Манси́йский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автоно́мный</a:t>
            </a:r>
            <a:r>
              <a:rPr lang="ru-RU" sz="2800" b="1" dirty="0" smtClean="0">
                <a:latin typeface="+mn-lt"/>
              </a:rPr>
              <a:t> </a:t>
            </a:r>
            <a:r>
              <a:rPr lang="ru-RU" sz="2800" b="1" dirty="0" err="1" smtClean="0">
                <a:latin typeface="+mn-lt"/>
              </a:rPr>
              <a:t>о́круг</a:t>
            </a:r>
            <a:r>
              <a:rPr lang="ru-RU" sz="2800" b="1" dirty="0" smtClean="0">
                <a:latin typeface="+mn-lt"/>
              </a:rPr>
              <a:t>                             - </a:t>
            </a:r>
            <a:r>
              <a:rPr lang="ru-RU" sz="2800" b="1" dirty="0" err="1" smtClean="0">
                <a:latin typeface="+mn-lt"/>
              </a:rPr>
              <a:t>Югра</a:t>
            </a:r>
            <a:r>
              <a:rPr lang="ru-RU" sz="2800" b="1" dirty="0" smtClean="0">
                <a:latin typeface="+mn-lt"/>
              </a:rPr>
              <a:t>́ </a:t>
            </a:r>
          </a:p>
        </p:txBody>
      </p:sp>
    </p:spTree>
    <p:extLst>
      <p:ext uri="{BB962C8B-B14F-4D97-AF65-F5344CB8AC3E}">
        <p14:creationId xmlns="" xmlns:p14="http://schemas.microsoft.com/office/powerpoint/2010/main" val="19339088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1187624" y="1268760"/>
            <a:ext cx="67738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2800" b="1" dirty="0" smtClean="0">
                <a:latin typeface="+mn-lt"/>
              </a:rPr>
              <a:t>Когда́ </a:t>
            </a:r>
            <a:r>
              <a:rPr lang="ru-RU" sz="2800" b="1" dirty="0" err="1" smtClean="0">
                <a:latin typeface="+mn-lt"/>
              </a:rPr>
              <a:t>образова́лся</a:t>
            </a:r>
            <a:r>
              <a:rPr lang="ru-RU" sz="2800" b="1" dirty="0" smtClean="0">
                <a:latin typeface="+mn-lt"/>
              </a:rPr>
              <a:t> наш </a:t>
            </a:r>
            <a:r>
              <a:rPr lang="ru-RU" sz="2800" b="1" dirty="0" err="1" smtClean="0">
                <a:latin typeface="+mn-lt"/>
              </a:rPr>
              <a:t>о́круг</a:t>
            </a:r>
            <a:r>
              <a:rPr lang="ru-RU" sz="2800" b="1" dirty="0" smtClean="0">
                <a:latin typeface="+mn-lt"/>
              </a:rPr>
              <a:t>?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987824" y="4365104"/>
            <a:ext cx="38569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latin typeface="+mn-lt"/>
              </a:rPr>
              <a:t>10 декабря́ 1930 </a:t>
            </a:r>
            <a:r>
              <a:rPr lang="ru-RU" sz="2800" b="1" dirty="0" err="1" smtClean="0">
                <a:latin typeface="+mn-lt"/>
              </a:rPr>
              <a:t>го́да</a:t>
            </a:r>
            <a:endParaRPr lang="ru-RU" sz="2800" b="1" dirty="0" smtClean="0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301208"/>
            <a:ext cx="2191737" cy="125815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907704" y="188640"/>
            <a:ext cx="54726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264B96"/>
                </a:solidFill>
              </a:rPr>
              <a:t>ИСТО́РИЯ </a:t>
            </a:r>
            <a:r>
              <a:rPr lang="ru-RU" sz="4400" b="1" dirty="0" smtClean="0">
                <a:ln w="11430"/>
                <a:solidFill>
                  <a:srgbClr val="264B96"/>
                </a:solidFill>
              </a:rPr>
              <a:t>Ю</a:t>
            </a:r>
            <a:r>
              <a:rPr lang="ru-RU" sz="3600" b="1" dirty="0" smtClean="0">
                <a:ln w="11430"/>
                <a:solidFill>
                  <a:srgbClr val="264B96"/>
                </a:solidFill>
              </a:rPr>
              <a:t>ГРЫ́</a:t>
            </a:r>
            <a:endParaRPr lang="ru-RU" sz="3600" b="1" dirty="0">
              <a:ln w="11430"/>
              <a:solidFill>
                <a:srgbClr val="264B96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809718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1124744"/>
            <a:ext cx="7649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err="1" smtClean="0">
                <a:latin typeface="+mn-lt"/>
              </a:rPr>
              <a:t>Угада́йте</a:t>
            </a:r>
            <a:r>
              <a:rPr lang="ru-RU" sz="2800" b="1" dirty="0" smtClean="0">
                <a:latin typeface="+mn-lt"/>
              </a:rPr>
              <a:t>, что </a:t>
            </a:r>
            <a:r>
              <a:rPr lang="ru-RU" sz="2800" b="1" dirty="0" err="1" smtClean="0">
                <a:latin typeface="+mn-lt"/>
              </a:rPr>
              <a:t>э́то</a:t>
            </a:r>
            <a:r>
              <a:rPr lang="ru-RU" sz="2800" b="1" dirty="0" smtClean="0">
                <a:latin typeface="+mn-lt"/>
              </a:rPr>
              <a:t> за </a:t>
            </a:r>
            <a:r>
              <a:rPr lang="ru-RU" sz="2800" b="1" dirty="0" err="1" smtClean="0">
                <a:latin typeface="+mn-lt"/>
              </a:rPr>
              <a:t>я́года</a:t>
            </a:r>
            <a:r>
              <a:rPr lang="ru-RU" sz="2800" b="1" dirty="0" smtClean="0">
                <a:latin typeface="+mn-lt"/>
              </a:rPr>
              <a:t>?</a:t>
            </a:r>
          </a:p>
        </p:txBody>
      </p:sp>
      <p:pic>
        <p:nvPicPr>
          <p:cNvPr id="11" name="Picture 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949280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35696" y="260648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75000"/>
                  </a:schemeClr>
                </a:solidFill>
              </a:rPr>
              <a:t>ПРИРО́ДА</a:t>
            </a:r>
            <a:endParaRPr lang="ru-RU" sz="3600" b="1" dirty="0">
              <a:ln w="1143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301208"/>
            <a:ext cx="2191737" cy="125815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11760" y="4437112"/>
            <a:ext cx="32088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      </a:t>
            </a:r>
            <a:r>
              <a:rPr lang="ru-RU" sz="2800" b="1" dirty="0" err="1" smtClean="0">
                <a:latin typeface="+mn-lt"/>
              </a:rPr>
              <a:t>Клю́ква</a:t>
            </a:r>
            <a:endParaRPr lang="ru-RU" sz="2800" b="1" dirty="0">
              <a:latin typeface="+mn-lt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3170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 flipV="1">
            <a:off x="5456182" y="3170182"/>
            <a:ext cx="6858000" cy="51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s://static.wixstatic.com/media/529b55_9f653513549c439aa9bd18e8d9dd748f.png/v1/fill/w_205,h_261,al_c,usm_0.66_1.00_0.01/529b55_9f653513549c439aa9bd18e8d9dd748f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3645024"/>
            <a:ext cx="1368152" cy="1741892"/>
          </a:xfrm>
          <a:prstGeom prst="rect">
            <a:avLst/>
          </a:prstGeom>
          <a:noFill/>
        </p:spPr>
      </p:pic>
      <p:pic>
        <p:nvPicPr>
          <p:cNvPr id="44034" name="Picture 2" descr="https://cdn.botanichka.ru/wp-content/uploads/2023/02/kak-vyrashhivat-klyukvu-u-sebya-v-sadu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1916832"/>
            <a:ext cx="3024336" cy="22682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413157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2849</TotalTime>
  <Words>595</Words>
  <Application>Microsoft Office PowerPoint</Application>
  <PresentationFormat>Экран (4:3)</PresentationFormat>
  <Paragraphs>170</Paragraphs>
  <Slides>28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Taten</cp:lastModifiedBy>
  <cp:revision>227</cp:revision>
  <dcterms:created xsi:type="dcterms:W3CDTF">2015-05-04T12:07:23Z</dcterms:created>
  <dcterms:modified xsi:type="dcterms:W3CDTF">2025-04-27T06:51:07Z</dcterms:modified>
</cp:coreProperties>
</file>