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5" r:id="rId2"/>
    <p:sldMasterId id="2147483698" r:id="rId3"/>
    <p:sldMasterId id="2147483710" r:id="rId4"/>
  </p:sldMasterIdLst>
  <p:notesMasterIdLst>
    <p:notesMasterId r:id="rId26"/>
  </p:notesMasterIdLst>
  <p:sldIdLst>
    <p:sldId id="285" r:id="rId5"/>
    <p:sldId id="276" r:id="rId6"/>
    <p:sldId id="268" r:id="rId7"/>
    <p:sldId id="262" r:id="rId8"/>
    <p:sldId id="278" r:id="rId9"/>
    <p:sldId id="271" r:id="rId10"/>
    <p:sldId id="263" r:id="rId11"/>
    <p:sldId id="261" r:id="rId12"/>
    <p:sldId id="270" r:id="rId13"/>
    <p:sldId id="279" r:id="rId14"/>
    <p:sldId id="258" r:id="rId15"/>
    <p:sldId id="280" r:id="rId16"/>
    <p:sldId id="265" r:id="rId17"/>
    <p:sldId id="284" r:id="rId18"/>
    <p:sldId id="281" r:id="rId19"/>
    <p:sldId id="272" r:id="rId20"/>
    <p:sldId id="283" r:id="rId21"/>
    <p:sldId id="273" r:id="rId22"/>
    <p:sldId id="282" r:id="rId23"/>
    <p:sldId id="275" r:id="rId24"/>
    <p:sldId id="28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FF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F8913C-B0AA-4529-9B6E-33E0334A526C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872F3-D22E-4030-B025-9AE52FFBF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739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E872F3-D22E-4030-B025-9AE52FFBFCC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2655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E872F3-D22E-4030-B025-9AE52FFBFCC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6093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00EF3-5F45-4954-8B10-17B73D1F54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A1F6C-D39A-40DD-96E5-4320B91036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3329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C7008-7A9D-4698-921F-40640297D3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61B5D-3D75-4205-B361-34B3644F02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5091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5C0BF-F2ED-4ED8-92D1-678BB48E7A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A263E-267B-4FBC-B7EB-0C05BE09DA3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1302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A7985-5AC9-43F0-BE78-D12083FF54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97668-3945-4946-B938-C124975A1B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1513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00EF3-5F45-4954-8B10-17B73D1F54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A1F6C-D39A-40DD-96E5-4320B91036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021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F7D43-C4FC-4576-B2E9-3076E69D3C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33C7E-CBBE-4758-9492-FE84CA13448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7421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9B14D-67CE-4FFE-A69E-D722975930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CC8A1-856E-4B14-8036-8800535215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910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281FA-547F-491C-9181-03BC802BEB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69DAE-565D-42F1-AB09-3FA70DD1EA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9946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E8AED-76B2-4D33-84A1-5C991E0010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C68F9-D64D-4D8B-ACE6-E3BAE503EE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2174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86AD7-A31E-487C-B3E8-C8ADE595B4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32EF0-9361-4B4A-9547-25082FD453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5666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C6A6-BECA-4ADD-AAEA-A573579B65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1BACA-4824-438F-B696-AFA3D9287F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0903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F7D43-C4FC-4576-B2E9-3076E69D3C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33C7E-CBBE-4758-9492-FE84CA13448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4969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44E05-0537-49EE-9AB3-DC8FEF4D2F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C0823-79E8-4936-ABB9-4734443814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4860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1A8EE-7E85-4E9A-85B4-0EB165DF14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2084E-034E-4F0A-9280-E4DD5B6487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1962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C7008-7A9D-4698-921F-40640297D3D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61B5D-3D75-4205-B361-34B3644F021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31820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5C0BF-F2ED-4ED8-92D1-678BB48E7A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A263E-267B-4FBC-B7EB-0C05BE09DA3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80407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A7985-5AC9-43F0-BE78-D12083FF54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97668-3945-4946-B938-C124975A1B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01919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33DA-A8F9-44A0-A33E-380DE1CA2D51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308F-551B-4C57-8117-DF09743E9343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4721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33DA-A8F9-44A0-A33E-380DE1CA2D5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308F-551B-4C57-8117-DF09743E9343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29436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33DA-A8F9-44A0-A33E-380DE1CA2D51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308F-551B-4C57-8117-DF09743E9343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01330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33DA-A8F9-44A0-A33E-380DE1CA2D5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308F-551B-4C57-8117-DF09743E9343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20327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33DA-A8F9-44A0-A33E-380DE1CA2D5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308F-551B-4C57-8117-DF09743E9343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3351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9B14D-67CE-4FFE-A69E-D722975930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CC8A1-856E-4B14-8036-8800535215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71966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33DA-A8F9-44A0-A33E-380DE1CA2D5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308F-551B-4C57-8117-DF09743E9343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93724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33DA-A8F9-44A0-A33E-380DE1CA2D5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308F-551B-4C57-8117-DF09743E9343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09246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33DA-A8F9-44A0-A33E-380DE1CA2D5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308F-551B-4C57-8117-DF09743E9343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30215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33DA-A8F9-44A0-A33E-380DE1CA2D5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991308F-551B-4C57-8117-DF09743E9343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30839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33DA-A8F9-44A0-A33E-380DE1CA2D5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308F-551B-4C57-8117-DF09743E9343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75000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233DA-A8F9-44A0-A33E-380DE1CA2D5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308F-551B-4C57-8117-DF09743E9343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57837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570F1-D523-4211-B8F4-F68B0F16DD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535F3-2CB8-42DE-955B-05D0AA975E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10663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4189D-82E3-457D-A944-2B2BCDEDB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0EDB0-A2DD-4833-A538-B779D5717F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45626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F2621-6F85-4890-8DDD-0A1E1ABC1F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7844F-60E2-4085-B590-3CE9138536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27649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2F4B8-6DA8-431F-9FD1-00110E2B20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0BA3C-1C8F-4CB1-BE30-88608A690E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3271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281FA-547F-491C-9181-03BC802BEB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69DAE-565D-42F1-AB09-3FA70DD1EA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18693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F37A9-28AF-4119-AF00-6C2970DBF2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38316-63CB-4515-8953-3A84C66737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3671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6A8CC-D633-44A4-839C-DC8D9EDCCB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BBBED-3AF0-4C78-9072-094D71F28F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0752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D096C-CE9E-4CF4-91B1-F8E0235270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92DDE-EA1B-45DB-BEB6-D122B531A8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95625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22A41-AC2C-4D5E-AD56-6B381C9DF4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08D2F-02F6-4F6F-BCA4-853723B3C1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73606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09A79-B6B5-496F-B57F-682DB1C0D0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997D4-80FF-4531-AEF2-58A0DF65EE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02949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9FD90-A6BA-4BE1-A07E-966F14956A2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97017-087E-4382-8984-79FFADD354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66874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C8D08-587B-4567-89F4-AD693779A1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0A11-1CD7-41CB-B5C4-D2C0BAC90A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4618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E8AED-76B2-4D33-84A1-5C991E00102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C68F9-D64D-4D8B-ACE6-E3BAE503EE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8259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86AD7-A31E-487C-B3E8-C8ADE595B4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32EF0-9361-4B4A-9547-25082FD453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0389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C6A6-BECA-4ADD-AAEA-A573579B65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1BACA-4824-438F-B696-AFA3D9287F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0747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44E05-0537-49EE-9AB3-DC8FEF4D2F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C0823-79E8-4936-ABB9-4734443814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1340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1A8EE-7E85-4E9A-85B4-0EB165DF14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2084E-034E-4F0A-9280-E4DD5B6487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981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 i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A731F9-B78D-42E3-B252-A5985ED5B3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 i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i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45B24A-162F-4A15-9621-1ABF536BF1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2052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 i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A731F9-B78D-42E3-B252-A5985ED5B3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 i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i="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45B24A-162F-4A15-9621-1ABF536BF1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3420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F1233DA-A8F9-44A0-A33E-380DE1CA2D51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15.12.2021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91308F-551B-4C57-8117-DF09743E9343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664123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4AB1C1-582A-4680-BD61-24BDBA2670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690D76-9DF0-4136-A96F-19EB2B7D18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4279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3.png"/><Relationship Id="rId7" Type="http://schemas.openxmlformats.org/officeDocument/2006/relationships/image" Target="../media/image16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1.xml"/><Relationship Id="rId6" Type="http://schemas.openxmlformats.org/officeDocument/2006/relationships/slide" Target="slide4.xml"/><Relationship Id="rId5" Type="http://schemas.openxmlformats.org/officeDocument/2006/relationships/image" Target="../media/image15.gif"/><Relationship Id="rId10" Type="http://schemas.openxmlformats.org/officeDocument/2006/relationships/image" Target="../media/image18.png"/><Relationship Id="rId4" Type="http://schemas.openxmlformats.org/officeDocument/2006/relationships/image" Target="../media/image14.gif"/><Relationship Id="rId9" Type="http://schemas.openxmlformats.org/officeDocument/2006/relationships/hyperlink" Target="Vesyolaya_zaryadka.-My_idyom_igrat_33.mp3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7772400" cy="1470025"/>
          </a:xfrm>
        </p:spPr>
        <p:txBody>
          <a:bodyPr/>
          <a:lstStyle/>
          <a:p>
            <a:r>
              <a:rPr lang="ru-RU" sz="2000" b="1" dirty="0" smtClean="0"/>
              <a:t>Муниципальное Бюджетное Общеобразовательное Учреждение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«</a:t>
            </a:r>
            <a:r>
              <a:rPr lang="ru-RU" sz="2000" b="1" dirty="0" err="1" smtClean="0"/>
              <a:t>Оргакинская</a:t>
            </a:r>
            <a:r>
              <a:rPr lang="ru-RU" sz="2000" b="1" dirty="0" smtClean="0"/>
              <a:t> средняя общеобразовательная школа </a:t>
            </a:r>
            <a:r>
              <a:rPr lang="ru-RU" sz="2000" b="1" dirty="0" err="1" smtClean="0"/>
              <a:t>им.Э.Чоноскаева</a:t>
            </a:r>
            <a:r>
              <a:rPr lang="ru-RU" sz="2000" b="1" dirty="0" smtClean="0"/>
              <a:t>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571744"/>
            <a:ext cx="6400800" cy="1752600"/>
          </a:xfrm>
        </p:spPr>
        <p:txBody>
          <a:bodyPr/>
          <a:lstStyle/>
          <a:p>
            <a:r>
              <a:rPr lang="ru-RU" sz="2000" dirty="0" smtClean="0">
                <a:solidFill>
                  <a:srgbClr val="C00000"/>
                </a:solidFill>
              </a:rPr>
              <a:t>Открытый урок по русскому языку во 2 классе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на тему: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«Изменение имен прилагательных по родам»</a:t>
            </a:r>
            <a:endParaRPr lang="ru-RU" sz="2000" dirty="0" smtClean="0">
              <a:solidFill>
                <a:srgbClr val="C00000"/>
              </a:solidFill>
            </a:endParaRPr>
          </a:p>
          <a:p>
            <a:r>
              <a:rPr lang="ru-RU" sz="2000" dirty="0" smtClean="0">
                <a:solidFill>
                  <a:srgbClr val="C00000"/>
                </a:solidFill>
              </a:rPr>
              <a:t> 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 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 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 </a:t>
            </a:r>
          </a:p>
          <a:p>
            <a:pPr algn="r"/>
            <a:r>
              <a:rPr lang="ru-RU" sz="1800" b="1" dirty="0" smtClean="0">
                <a:solidFill>
                  <a:srgbClr val="C00000"/>
                </a:solidFill>
              </a:rPr>
              <a:t>Подготовила: </a:t>
            </a:r>
            <a:r>
              <a:rPr lang="ru-RU" sz="1800" dirty="0" smtClean="0">
                <a:solidFill>
                  <a:srgbClr val="C00000"/>
                </a:solidFill>
              </a:rPr>
              <a:t>Гаврилова А.Н. – </a:t>
            </a:r>
            <a:r>
              <a:rPr lang="ru-RU" sz="1800" b="1" dirty="0" smtClean="0">
                <a:solidFill>
                  <a:srgbClr val="C00000"/>
                </a:solidFill>
              </a:rPr>
              <a:t>                                                                                                                                     учитель начальных классов,                                                                                                                                          1 квалификационная категория</a:t>
            </a:r>
            <a:endParaRPr lang="ru-RU" sz="1800" dirty="0" smtClean="0">
              <a:solidFill>
                <a:srgbClr val="C00000"/>
              </a:solidFill>
            </a:endParaRPr>
          </a:p>
          <a:p>
            <a:endParaRPr lang="ru-RU" sz="1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0000" cy="72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6530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0" y="116632"/>
            <a:ext cx="83529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Разделите на три группы. Вставьте  и выделите окончания, </a:t>
            </a:r>
            <a:r>
              <a:rPr lang="ru-RU" altLang="ru-RU" sz="2000" b="1" kern="0" dirty="0" smtClean="0">
                <a:solidFill>
                  <a:srgbClr val="0000FF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kumimoji="0" lang="ru-RU" alt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пределите</a:t>
            </a: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род существительных и прилагательных в каждом словосочетании.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49" y="1700808"/>
            <a:ext cx="820891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FF66FF"/>
              </a:buClr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  Ранн… утро, 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ранн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… весна, 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перв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… гроза, </a:t>
            </a:r>
          </a:p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FF66FF"/>
              </a:buClr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  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перв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…</a:t>
            </a:r>
            <a:r>
              <a:rPr kumimoji="0" lang="ru-RU" altLang="ru-RU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снег,</a:t>
            </a:r>
            <a:r>
              <a:rPr lang="ru-RU" altLang="ru-RU" sz="2800" kern="0" noProof="0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горяч… чай, горяч… солнце, свеж… зелень, 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ясн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… погода, 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ясн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… ответ, 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весенн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… небо, 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кисл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… лимон, 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кисл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… ягода, 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золот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… ключик, 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золот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… сердце, </a:t>
            </a:r>
          </a:p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FF66FF"/>
              </a:buClr>
            </a:pPr>
            <a:r>
              <a:rPr lang="ru-RU" altLang="ru-RU" sz="2800" kern="0" dirty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ru-RU" altLang="ru-RU" sz="2800" kern="0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kumimoji="0" lang="ru-RU" alt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золот</a:t>
            </a: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… рожь.</a:t>
            </a:r>
          </a:p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FF66FF"/>
              </a:buClr>
            </a:pPr>
            <a:endParaRPr kumimoji="0" lang="ru-RU" alt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FF66FF"/>
              </a:buClr>
            </a:pPr>
            <a:r>
              <a:rPr kumimoji="0" lang="ru-RU" alt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*</a:t>
            </a:r>
            <a:r>
              <a:rPr kumimoji="0" lang="ru-RU" alt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Назови словосочетания, в которых имена прилагательные</a:t>
            </a:r>
          </a:p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FF66FF"/>
              </a:buClr>
            </a:pPr>
            <a:r>
              <a:rPr kumimoji="0" lang="ru-RU" alt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употреблены в переносном значении.</a:t>
            </a:r>
          </a:p>
        </p:txBody>
      </p:sp>
    </p:spTree>
    <p:extLst>
      <p:ext uri="{BB962C8B-B14F-4D97-AF65-F5344CB8AC3E}">
        <p14:creationId xmlns="" xmlns:p14="http://schemas.microsoft.com/office/powerpoint/2010/main" val="222107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52753540"/>
              </p:ext>
            </p:extLst>
          </p:nvPr>
        </p:nvGraphicFramePr>
        <p:xfrm>
          <a:off x="323528" y="620688"/>
          <a:ext cx="8352928" cy="5544614"/>
        </p:xfrm>
        <a:graphic>
          <a:graphicData uri="http://schemas.openxmlformats.org/drawingml/2006/table">
            <a:tbl>
              <a:tblPr firstRow="1" firstCol="1" bandRow="1">
                <a:tableStyleId>{284E427A-3D55-4303-BF80-6455036E1DE7}</a:tableStyleId>
              </a:tblPr>
              <a:tblGrid>
                <a:gridCol w="2784018"/>
                <a:gridCol w="2784018"/>
                <a:gridCol w="2784892"/>
              </a:tblGrid>
              <a:tr h="802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solidFill>
                            <a:srgbClr val="0000FF"/>
                          </a:solidFill>
                          <a:effectLst/>
                        </a:rPr>
                        <a:t>М.р</a:t>
                      </a:r>
                      <a:r>
                        <a:rPr lang="ru-RU" sz="3600" dirty="0">
                          <a:solidFill>
                            <a:srgbClr val="0000FF"/>
                          </a:solidFill>
                          <a:effectLst/>
                        </a:rPr>
                        <a:t>.</a:t>
                      </a:r>
                      <a:endParaRPr lang="ru-RU" sz="3600" b="1" dirty="0">
                        <a:solidFill>
                          <a:srgbClr val="0000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solidFill>
                            <a:srgbClr val="0000FF"/>
                          </a:solidFill>
                          <a:effectLst/>
                        </a:rPr>
                        <a:t>Ж.р</a:t>
                      </a:r>
                      <a:r>
                        <a:rPr lang="ru-RU" sz="3600" dirty="0">
                          <a:solidFill>
                            <a:srgbClr val="0000FF"/>
                          </a:solidFill>
                          <a:effectLst/>
                        </a:rPr>
                        <a:t>.</a:t>
                      </a:r>
                      <a:endParaRPr lang="ru-RU" sz="3600" b="1" dirty="0">
                        <a:solidFill>
                          <a:srgbClr val="0000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solidFill>
                            <a:srgbClr val="0000FF"/>
                          </a:solidFill>
                          <a:effectLst/>
                        </a:rPr>
                        <a:t>Ср.р</a:t>
                      </a:r>
                      <a:r>
                        <a:rPr lang="ru-RU" sz="3600" dirty="0">
                          <a:solidFill>
                            <a:srgbClr val="0000FF"/>
                          </a:solidFill>
                          <a:effectLst/>
                        </a:rPr>
                        <a:t>.</a:t>
                      </a:r>
                      <a:endParaRPr lang="ru-RU" sz="3600" b="1" dirty="0">
                        <a:solidFill>
                          <a:srgbClr val="0000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02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Первый снег</a:t>
                      </a:r>
                      <a:endParaRPr lang="ru-RU" sz="2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Ранняя весна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Раннее утро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02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Горячий чай</a:t>
                      </a:r>
                      <a:endParaRPr lang="ru-RU" sz="2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Первая гроза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Горячее солнце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02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Ясный ответ</a:t>
                      </a:r>
                      <a:endParaRPr lang="ru-RU" sz="2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Свежая зелень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Весеннее небо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02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Кислый лимон</a:t>
                      </a:r>
                      <a:endParaRPr lang="ru-RU" sz="2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Ясная погода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Золотое сердце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023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</a:rPr>
                        <a:t>Золотой ключик</a:t>
                      </a:r>
                      <a:endParaRPr lang="ru-RU" sz="2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Кислая ягода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0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Золотая рожь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8324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504" y="260648"/>
            <a:ext cx="8820472" cy="1584175"/>
          </a:xfrm>
        </p:spPr>
        <p:txBody>
          <a:bodyPr/>
          <a:lstStyle/>
          <a:p>
            <a:pPr algn="ctr"/>
            <a:r>
              <a:rPr lang="ru-RU" dirty="0" smtClean="0"/>
              <a:t>Мужской         Женский        Средний</a:t>
            </a:r>
            <a:r>
              <a:rPr lang="ru-RU" dirty="0"/>
              <a:t> </a:t>
            </a:r>
            <a:r>
              <a:rPr lang="ru-RU" dirty="0" smtClean="0"/>
              <a:t>род               </a:t>
            </a:r>
            <a:r>
              <a:rPr lang="ru-RU" dirty="0" err="1" smtClean="0"/>
              <a:t>род</a:t>
            </a:r>
            <a:r>
              <a:rPr lang="ru-RU" dirty="0" smtClean="0"/>
              <a:t>               </a:t>
            </a:r>
            <a:r>
              <a:rPr lang="ru-RU" dirty="0" err="1" smtClean="0"/>
              <a:t>род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4294967295"/>
          </p:nvPr>
        </p:nvSpPr>
        <p:spPr>
          <a:xfrm>
            <a:off x="323528" y="2132856"/>
            <a:ext cx="8496944" cy="410445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Какой?                    Какая?          Какое?</a:t>
            </a:r>
          </a:p>
          <a:p>
            <a:endParaRPr lang="ru-RU" sz="3600" dirty="0"/>
          </a:p>
          <a:p>
            <a:r>
              <a:rPr lang="ru-RU" sz="3600" dirty="0" smtClean="0"/>
              <a:t>-</a:t>
            </a:r>
            <a:r>
              <a:rPr lang="ru-RU" sz="3600" dirty="0" err="1" smtClean="0"/>
              <a:t>ый</a:t>
            </a:r>
            <a:r>
              <a:rPr lang="ru-RU" sz="3600" dirty="0" smtClean="0"/>
              <a:t>, -</a:t>
            </a:r>
            <a:r>
              <a:rPr lang="ru-RU" sz="3600" dirty="0" err="1" smtClean="0"/>
              <a:t>ий</a:t>
            </a:r>
            <a:r>
              <a:rPr lang="ru-RU" sz="3600" dirty="0" smtClean="0"/>
              <a:t>,                  -</a:t>
            </a:r>
            <a:r>
              <a:rPr lang="ru-RU" sz="3600" dirty="0" err="1"/>
              <a:t>ая</a:t>
            </a:r>
            <a:r>
              <a:rPr lang="ru-RU" sz="3600" dirty="0"/>
              <a:t>, -</a:t>
            </a:r>
            <a:r>
              <a:rPr lang="ru-RU" sz="3600" dirty="0" err="1"/>
              <a:t>яя</a:t>
            </a:r>
            <a:r>
              <a:rPr lang="ru-RU" sz="3600" dirty="0"/>
              <a:t>  </a:t>
            </a:r>
            <a:r>
              <a:rPr lang="ru-RU" sz="3600" dirty="0" smtClean="0"/>
              <a:t>          -</a:t>
            </a:r>
            <a:r>
              <a:rPr lang="ru-RU" sz="3600" dirty="0" err="1"/>
              <a:t>ое</a:t>
            </a:r>
            <a:r>
              <a:rPr lang="ru-RU" sz="3600" dirty="0"/>
              <a:t>, -</a:t>
            </a:r>
            <a:r>
              <a:rPr lang="ru-RU" sz="3600" dirty="0" smtClean="0"/>
              <a:t>ее</a:t>
            </a:r>
          </a:p>
          <a:p>
            <a:pPr marL="0" indent="0">
              <a:buNone/>
            </a:pPr>
            <a:r>
              <a:rPr lang="ru-RU" sz="3600" dirty="0" smtClean="0"/>
              <a:t>      -ой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93107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лана\Downloads\лес\лес 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4935" t="-19526" r="14935" b="19526"/>
          <a:stretch/>
        </p:blipFill>
        <p:spPr bwMode="auto">
          <a:xfrm>
            <a:off x="-1720168" y="-1644635"/>
            <a:ext cx="10875361" cy="84695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568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19" y="2636912"/>
            <a:ext cx="8666411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latin typeface="Times New Roman"/>
                <a:ea typeface="Calibri"/>
                <a:cs typeface="Times New Roman"/>
              </a:rPr>
              <a:t>Ко</a:t>
            </a:r>
            <a:r>
              <a:rPr lang="ru-RU" sz="48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рр</a:t>
            </a:r>
            <a:r>
              <a:rPr lang="ru-RU" sz="4800" dirty="0">
                <a:latin typeface="Times New Roman"/>
                <a:ea typeface="Calibri"/>
                <a:cs typeface="Times New Roman"/>
              </a:rPr>
              <a:t>ектор </a:t>
            </a:r>
            <a:r>
              <a:rPr lang="ru-RU" sz="4800" dirty="0" smtClean="0">
                <a:latin typeface="Times New Roman"/>
                <a:ea typeface="Calibri"/>
                <a:cs typeface="Times New Roman"/>
              </a:rPr>
              <a:t>– </a:t>
            </a:r>
            <a:r>
              <a:rPr lang="ru-RU" sz="4000" dirty="0" smtClean="0">
                <a:latin typeface="Times New Roman"/>
                <a:ea typeface="Calibri"/>
                <a:cs typeface="Times New Roman"/>
              </a:rPr>
              <a:t>(от лат.) </a:t>
            </a:r>
            <a:r>
              <a:rPr lang="ru-RU" sz="4800" dirty="0" smtClean="0">
                <a:latin typeface="Times New Roman"/>
                <a:ea typeface="Calibri"/>
                <a:cs typeface="Times New Roman"/>
              </a:rPr>
              <a:t>исправитель</a:t>
            </a:r>
            <a:endParaRPr lang="ru-RU" sz="4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126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54" y="1833552"/>
            <a:ext cx="80648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dirty="0">
                <a:ea typeface="Times New Roman"/>
              </a:rPr>
              <a:t>Красивый поляна, полярная мак, </a:t>
            </a:r>
          </a:p>
          <a:p>
            <a:pPr algn="just">
              <a:lnSpc>
                <a:spcPct val="150000"/>
              </a:lnSpc>
            </a:pPr>
            <a:r>
              <a:rPr lang="ru-RU" sz="4000" dirty="0">
                <a:ea typeface="Times New Roman"/>
              </a:rPr>
              <a:t>мохнатый ель, высокий дерево,</a:t>
            </a:r>
          </a:p>
          <a:p>
            <a:pPr algn="just">
              <a:lnSpc>
                <a:spcPct val="150000"/>
              </a:lnSpc>
            </a:pPr>
            <a:r>
              <a:rPr lang="ru-RU" sz="4000" dirty="0">
                <a:ea typeface="Times New Roman"/>
              </a:rPr>
              <a:t>зеленый трава, ранний весна,</a:t>
            </a:r>
          </a:p>
          <a:p>
            <a:pPr algn="just">
              <a:lnSpc>
                <a:spcPct val="150000"/>
              </a:lnSpc>
            </a:pPr>
            <a:r>
              <a:rPr lang="ru-RU" sz="4000" dirty="0">
                <a:ea typeface="Times New Roman"/>
              </a:rPr>
              <a:t>холодное ветер, чудесная утро.</a:t>
            </a:r>
            <a:endParaRPr lang="ru-RU" sz="4000" dirty="0">
              <a:effectLst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8640"/>
            <a:ext cx="76575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Times New Roman"/>
                <a:ea typeface="Times New Roman"/>
              </a:rPr>
              <a:t>ИГРА «КОРРЕКТОР»</a:t>
            </a:r>
          </a:p>
          <a:p>
            <a:pPr algn="ctr"/>
            <a:endParaRPr lang="ru-RU" sz="2800" b="1" dirty="0" smtClean="0">
              <a:solidFill>
                <a:srgbClr val="3366FF"/>
              </a:solidFill>
              <a:latin typeface="Times New Roman"/>
              <a:ea typeface="Times New Roman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Проверьте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текст на наличие ошибок</a:t>
            </a:r>
            <a:r>
              <a:rPr lang="ru-RU" sz="2800" dirty="0">
                <a:solidFill>
                  <a:srgbClr val="C00000"/>
                </a:solidFill>
                <a:latin typeface="Times New Roman"/>
                <a:ea typeface="Times New Roman"/>
              </a:rPr>
              <a:t>.</a:t>
            </a:r>
            <a:endParaRPr lang="ru-RU" sz="2800" dirty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245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7" descr="C:\Documents and Settings\Виталик\Рабочий стол\3globito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2143125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rgbClr val="16355A"/>
                </a:solidFill>
              </a:rPr>
              <a:t>Веселая зарядка</a:t>
            </a:r>
          </a:p>
        </p:txBody>
      </p:sp>
      <p:pic>
        <p:nvPicPr>
          <p:cNvPr id="27652" name="Picture 2" descr="C:\Documents and Settings\Виталик\Рабочий стол\radug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13822">
            <a:off x="2463620" y="806987"/>
            <a:ext cx="5964238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4" descr="C:\Documents and Settings\Виталик\Рабочий стол\detia-86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571876"/>
            <a:ext cx="1104905" cy="171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8" descr="C:\Documents and Settings\Виталик\Рабочий стол\68Z_171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36416" y="285728"/>
            <a:ext cx="1607584" cy="8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2" descr="C:\Documents and Settings\Виталик\Рабочий стол\butterfly5_Fi_orig.gif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86688" y="5378450"/>
            <a:ext cx="1571625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:\Documents and Settings\Виталик\Рабочий стол\68Z_171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-1785982" y="0"/>
            <a:ext cx="1473651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://www.freestockphotos.biz/pictures/9/9603/music+note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214546" y="4857760"/>
            <a:ext cx="1428760" cy="15366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3540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-8.51852E-6 C 0.00417 0.01319 0.00868 0.01411 0.01945 0.01504 C 0.0474 0.01782 0.07518 0.01828 0.1033 0.02152 C 0.11476 0.02638 0.11007 0.02314 0.11754 0.03009 C 0.12118 0.03726 0.13056 0.04953 0.13056 0.04953 C 0.13108 0.05161 0.13125 0.05393 0.13212 0.05578 C 0.13403 0.06041 0.1375 0.06388 0.13872 0.06874 C 0.13959 0.07314 0.14184 0.08171 0.14184 0.08171 C 0.14306 0.09745 0.14219 0.12199 0.14983 0.13541 C 0.15764 0.14907 0.1632 0.15972 0.1724 0.17199 C 0.17882 0.18055 0.19184 0.18495 0.2 0.18911 C 0.2066 0.19236 0.21337 0.19513 0.21927 0.19999 C 0.22205 0.20208 0.22431 0.20532 0.22743 0.20648 C 0.23195 0.20833 0.23698 0.20786 0.24184 0.20856 C 0.24358 0.20925 0.24497 0.21018 0.24688 0.21064 C 0.25035 0.21157 0.25452 0.21157 0.25799 0.21296 C 0.2599 0.21365 0.26094 0.2162 0.26302 0.21712 C 0.26615 0.21851 0.26927 0.21874 0.27257 0.21944 C 0.28559 0.23101 0.29219 0.23124 0.30816 0.23449 C 0.31354 0.23819 0.31841 0.24259 0.32431 0.24513 C 0.32778 0.24837 0.33229 0.24976 0.33559 0.2537 C 0.33664 0.25532 0.33594 0.25833 0.33698 0.26018 C 0.33837 0.26226 0.34045 0.26319 0.34202 0.26458 C 0.34618 0.27661 0.3533 0.28495 0.35816 0.29675 C 0.36754 0.3199 0.37535 0.34351 0.39011 0.36111 C 0.39792 0.3706 0.4 0.37638 0.40973 0.38055 C 0.41598 0.38888 0.42205 0.39282 0.43073 0.3956 C 0.43716 0.40138 0.44427 0.40254 0.45157 0.40648 C 0.54948 0.403 0.49219 0.41226 0.5257 0.39791 C 0.54098 0.38263 0.55434 0.38888 0.56615 0.40416 C 0.56719 0.40925 0.56771 0.41481 0.56927 0.41944 C 0.57118 0.42407 0.5757 0.43217 0.5757 0.43217 C 0.57622 0.43449 0.5783 0.44444 0.58056 0.44513 C 0.59896 0.45046 0.6375 0.45393 0.65799 0.45578 C 0.66285 0.4574 0.66771 0.45786 0.67257 0.46018 C 0.67848 0.46319 0.68334 0.46851 0.69011 0.47083 C 0.71962 0.48055 0.74879 0.49236 0.77882 0.49884 C 0.78976 0.5037 0.80035 0.50324 0.81129 0.5074 C 0.83802 0.51759 0.81302 0.51249 0.84827 0.5162 C 0.86563 0.52361 0.88177 0.53078 0.9 0.53333 C 0.92032 0.54212 0.9415 0.54074 0.96302 0.54398 C 0.97049 0.54513 0.97795 0.54699 0.98559 0.54837 C 0.99184 0.54953 1.00469 0.55277 1.00469 0.55277 C 1.01858 0.5618 1.00886 0.55601 1.03542 0.5655 C 1.075 0.57939 1.03229 0.56574 1.05799 0.57638 C 1.07448 0.5831 1.09098 0.58703 1.10799 0.58911 C 1.13056 0.60949 1.10729 0.59027 1.1757 0.5956 C 1.18212 0.59606 1.18837 0.59976 1.19497 0.59999 C 1.22518 0.60115 1.25521 0.59999 1.28542 0.59999 " pathEditMode="relative" ptsTypes="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5.18519E-6 C -0.00868 0.0037 -0.01684 0.00833 -0.0257 0.01087 C -0.03611 0.01967 -0.02413 0.01064 -0.03872 0.01712 C -0.04688 0.02083 -0.05104 0.02939 -0.05955 0.03217 C -0.06615 0.03819 -0.07361 0.04027 -0.08056 0.04513 C -0.09236 0.05346 -0.10018 0.06342 -0.11129 0.07106 C -0.11441 0.07754 -0.11615 0.08587 -0.12084 0.09027 C -0.13247 0.10092 -0.14306 0.11828 -0.15157 0.13333 C -0.15677 0.14258 -0.16927 0.15925 -0.16927 0.15925 C -0.17032 0.16272 -0.17101 0.16666 -0.17257 0.1699 C -0.17379 0.17245 -0.17622 0.17383 -0.17743 0.17638 C -0.179 0.17962 -0.17934 0.18356 -0.18056 0.18703 C -0.18351 0.1949 -0.18438 0.19282 -0.18872 0.19999 C -0.19271 0.20647 -0.19497 0.21458 -0.19827 0.22152 C -0.20122 0.2361 -0.20764 0.24652 -0.21441 0.25809 C -0.21684 0.26226 -0.22431 0.28263 -0.229 0.2861 C -0.23195 0.28819 -0.23542 0.28749 -0.23872 0.28819 C -0.25157 0.29976 -0.25469 0.29814 -0.27084 0.30115 C -0.28386 0.31226 -0.29966 0.31735 -0.31441 0.32268 C -0.33716 0.34282 -0.36216 0.34559 -0.38872 0.35045 C -0.39948 0.35231 -0.41007 0.35508 -0.42084 0.35694 C -0.43125 0.36249 -0.43837 0.36458 -0.45 0.36782 C -0.45938 0.37731 -0.46945 0.38032 -0.48056 0.38495 C -0.48854 0.39212 -0.49549 0.39559 -0.50486 0.39791 C -0.5132 0.40532 -0.52726 0.41388 -0.53698 0.41712 C -0.54636 0.42569 -0.54063 0.42684 -0.55313 0.43008 C -0.55747 0.43448 -0.56181 0.43888 -0.56615 0.44305 C -0.56771 0.44467 -0.56927 0.44606 -0.57084 0.44745 C -0.5724 0.44883 -0.5757 0.45161 -0.5757 0.45161 C -0.57952 0.46133 -0.58559 0.46967 -0.59358 0.47314 C -0.60347 0.48633 -0.6165 0.50115 -0.629 0.50971 C -0.64219 0.53286 -0.62552 0.5074 -0.64028 0.52036 C -0.64184 0.52175 -0.64202 0.52522 -0.64358 0.52684 C -0.64549 0.52893 -0.64792 0.52962 -0.65 0.53124 C -0.65712 0.53726 -0.66268 0.54467 -0.67084 0.54837 C -0.67952 0.55601 -0.68212 0.55809 -0.69184 0.56133 C -0.69341 0.56342 -0.69462 0.56643 -0.6967 0.56782 C -0.69966 0.5699 -0.70643 0.57198 -0.70643 0.57198 C -0.71216 0.57708 -0.71754 0.58217 -0.72413 0.58495 C -0.73577 0.59513 -0.73004 0.59212 -0.74028 0.59583 C -0.74566 0.60045 -0.7507 0.6074 -0.75643 0.61087 C -0.76111 0.61365 -0.76754 0.6155 -0.77257 0.61712 C -0.78733 0.62731 -0.80347 0.63194 -0.81927 0.63865 C -0.85313 0.63795 -0.88681 0.63911 -0.92066 0.63657 C -0.92622 0.6361 -0.93143 0.63217 -0.93698 0.63008 C -0.94358 0.62731 -0.95087 0.6287 -0.95782 0.628 C -0.98056 0.62314 -0.95573 0.62939 -0.9757 0.62152 C -0.98455 0.61805 -0.9941 0.61828 -1.00313 0.61504 C -1.00643 0.61388 -1.00955 0.61133 -1.01285 0.61087 C -1.02413 0.60925 -1.03542 0.60925 -1.0467 0.60856 C -1.06233 0.60346 -1.08386 0.60416 -1.09827 0.59351 " pathEditMode="relative" ptsTypes="ffffffffffffffffffffffffffffffffffffffffffffffffffA">
                                      <p:cBhvr>
                                        <p:cTn id="8" dur="5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420888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/>
                <a:ea typeface="Times New Roman"/>
              </a:rPr>
              <a:t> </a:t>
            </a:r>
            <a:r>
              <a:rPr lang="ru-RU" sz="44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АЯ       ЫЙ       ИЙ       ОЕ       ЕЕ</a:t>
            </a:r>
            <a:endParaRPr lang="ru-RU" sz="4400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r>
              <a:rPr lang="ru-RU" b="1" i="1" dirty="0">
                <a:latin typeface="Times New Roman"/>
                <a:ea typeface="Times New Roman"/>
              </a:rPr>
              <a:t>        </a:t>
            </a:r>
            <a:r>
              <a:rPr lang="ru-RU" b="1" dirty="0">
                <a:latin typeface="Times New Roman"/>
                <a:ea typeface="Times New Roman"/>
              </a:rPr>
              <a:t> </a:t>
            </a:r>
            <a:endParaRPr lang="ru-RU" b="1" dirty="0" smtClean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209789"/>
            <a:ext cx="569387" cy="1069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19277" y="3209789"/>
            <a:ext cx="569387" cy="1069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79294" y="3189730"/>
            <a:ext cx="569387" cy="1069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endParaRPr lang="ru-RU" sz="60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3142376"/>
            <a:ext cx="569387" cy="1069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endParaRPr lang="ru-RU" sz="60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3023460"/>
            <a:ext cx="68407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</a:t>
            </a:r>
            <a:endParaRPr lang="ru-RU" sz="60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847" y="4278864"/>
            <a:ext cx="159702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0783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29" y="144462"/>
            <a:ext cx="8778397" cy="671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8014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404664"/>
            <a:ext cx="7488832" cy="6086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гости к пальчику большому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Приходили прямо к дому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Указательный и средний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Безымянный, и последний,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Сам мизинчик малышок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Постучался о порог.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Вместе пальчики – друзья,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Друг без друга  им нельзя!</a:t>
            </a:r>
          </a:p>
        </p:txBody>
      </p:sp>
      <p:pic>
        <p:nvPicPr>
          <p:cNvPr id="1026" name="Picture 2" descr="http://butterfly1.ucoz.ru/kartinke/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140968"/>
            <a:ext cx="2524523" cy="23225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4138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571612"/>
            <a:ext cx="8715436" cy="5066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857232"/>
            <a:ext cx="8305800" cy="64807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HalmWin" pitchFamily="18" charset="0"/>
              </a:rPr>
              <a:t>Тюльпан– </a:t>
            </a:r>
            <a:r>
              <a:rPr lang="ru-RU" sz="4800" b="1" dirty="0" smtClean="0">
                <a:solidFill>
                  <a:srgbClr val="C00000"/>
                </a:solidFill>
                <a:latin typeface="Times HalmWin" pitchFamily="18" charset="0"/>
              </a:rPr>
              <a:t>украшение степи !</a:t>
            </a:r>
            <a:endParaRPr lang="ru-RU" sz="4800" b="1" dirty="0">
              <a:solidFill>
                <a:srgbClr val="C00000"/>
              </a:solidFill>
              <a:latin typeface="Times HalmWi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402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214686"/>
            <a:ext cx="8305800" cy="1143000"/>
          </a:xfrm>
        </p:spPr>
        <p:txBody>
          <a:bodyPr>
            <a:noAutofit/>
          </a:bodyPr>
          <a:lstStyle/>
          <a:p>
            <a:pPr algn="ctr">
              <a:lnSpc>
                <a:spcPct val="200000"/>
              </a:lnSpc>
            </a:pPr>
            <a:r>
              <a:rPr lang="ru-RU" sz="6600" b="1" i="1" dirty="0" smtClean="0">
                <a:solidFill>
                  <a:srgbClr val="0070C0"/>
                </a:solidFill>
                <a:latin typeface="Monotype Corsiva" pitchFamily="66" charset="0"/>
                <a:cs typeface="Arabic Typesetting" pitchFamily="66" charset="-78"/>
              </a:rPr>
              <a:t>СПАСИБО ЗА ВНИМАНИЕ!</a:t>
            </a:r>
            <a:endParaRPr lang="ru-RU" sz="6600" b="1" i="1" dirty="0">
              <a:solidFill>
                <a:srgbClr val="0070C0"/>
              </a:solidFill>
              <a:latin typeface="Monotype Corsiva" pitchFamily="66" charset="0"/>
              <a:cs typeface="Arabic Typesetting" pitchFamily="66" charset="-7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 rot="21172284">
            <a:off x="961776" y="1680493"/>
            <a:ext cx="7457752" cy="4605312"/>
            <a:chOff x="1080" y="7380"/>
            <a:chExt cx="4680" cy="4140"/>
          </a:xfrm>
        </p:grpSpPr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080" y="7380"/>
              <a:ext cx="4680" cy="3060"/>
              <a:chOff x="1080" y="7560"/>
              <a:chExt cx="4680" cy="3060"/>
            </a:xfrm>
          </p:grpSpPr>
          <p:sp>
            <p:nvSpPr>
              <p:cNvPr id="5" name="AutoShape 11"/>
              <p:cNvSpPr>
                <a:spLocks noChangeArrowheads="1"/>
              </p:cNvSpPr>
              <p:nvPr/>
            </p:nvSpPr>
            <p:spPr bwMode="auto">
              <a:xfrm>
                <a:off x="1080" y="7560"/>
                <a:ext cx="4680" cy="1800"/>
              </a:xfrm>
              <a:prstGeom prst="wave">
                <a:avLst>
                  <a:gd name="adj1" fmla="val 13005"/>
                  <a:gd name="adj2" fmla="val 0"/>
                </a:avLst>
              </a:prstGeom>
              <a:solidFill>
                <a:srgbClr val="FFFFFF"/>
              </a:solidFill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6" name="AutoShape 12"/>
              <p:cNvSpPr>
                <a:spLocks noChangeArrowheads="1"/>
              </p:cNvSpPr>
              <p:nvPr/>
            </p:nvSpPr>
            <p:spPr bwMode="auto">
              <a:xfrm>
                <a:off x="1080" y="8820"/>
                <a:ext cx="4680" cy="1800"/>
              </a:xfrm>
              <a:prstGeom prst="wave">
                <a:avLst>
                  <a:gd name="adj1" fmla="val 13005"/>
                  <a:gd name="adj2" fmla="val 0"/>
                </a:avLst>
              </a:prstGeom>
              <a:solidFill>
                <a:srgbClr val="0000FF"/>
              </a:solidFill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4" name="AutoShape 13"/>
            <p:cNvSpPr>
              <a:spLocks noChangeArrowheads="1"/>
            </p:cNvSpPr>
            <p:nvPr/>
          </p:nvSpPr>
          <p:spPr bwMode="auto">
            <a:xfrm>
              <a:off x="1080" y="9900"/>
              <a:ext cx="4680" cy="1620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FF00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14340" y="369079"/>
            <a:ext cx="8229600" cy="1143000"/>
          </a:xfrm>
        </p:spPr>
        <p:txBody>
          <a:bodyPr/>
          <a:lstStyle/>
          <a:p>
            <a:pPr algn="l"/>
            <a:r>
              <a:rPr lang="ru-RU" sz="8000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Россия, </a:t>
            </a:r>
            <a:endParaRPr lang="ru-RU" sz="8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323724"/>
            <a:ext cx="32585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>
                <a:solidFill>
                  <a:srgbClr val="FF0066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родина</a:t>
            </a:r>
            <a:endParaRPr lang="ru-RU" sz="8000" dirty="0"/>
          </a:p>
        </p:txBody>
      </p:sp>
    </p:spTree>
    <p:extLst>
      <p:ext uri="{BB962C8B-B14F-4D97-AF65-F5344CB8AC3E}">
        <p14:creationId xmlns="" xmlns:p14="http://schemas.microsoft.com/office/powerpoint/2010/main" val="38505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204864"/>
            <a:ext cx="68225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1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Третье марта.</a:t>
            </a:r>
            <a:br>
              <a:rPr kumimoji="0" lang="ru-RU" sz="5400" i="1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5400" i="1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работа.</a:t>
            </a:r>
            <a:br>
              <a:rPr kumimoji="0" lang="ru-RU" sz="5400" i="1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sz="540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619" y="-243408"/>
            <a:ext cx="287156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4664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altLang="ru-RU" sz="4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«Третий -  лишний»</a:t>
            </a:r>
            <a:r>
              <a:rPr lang="ru-RU" alt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8313" y="1713282"/>
            <a:ext cx="21169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/>
                <a:ea typeface="Calibri"/>
              </a:rPr>
              <a:t> </a:t>
            </a:r>
            <a:r>
              <a:rPr lang="ru-RU" sz="4400" b="1" dirty="0">
                <a:latin typeface="Times New Roman"/>
                <a:ea typeface="Calibri"/>
              </a:rPr>
              <a:t>Суслик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05742" y="1701849"/>
            <a:ext cx="19174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latin typeface="Times New Roman"/>
                <a:ea typeface="Calibri"/>
              </a:rPr>
              <a:t>степь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45775" y="1689371"/>
            <a:ext cx="27420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latin typeface="Times New Roman"/>
                <a:ea typeface="Calibri"/>
              </a:rPr>
              <a:t>калмык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6022" y="2996952"/>
            <a:ext cx="16619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atin typeface="Times New Roman"/>
                <a:ea typeface="Calibri"/>
              </a:rPr>
              <a:t>Мама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44287" y="2935384"/>
            <a:ext cx="21986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/>
                <a:ea typeface="Calibri"/>
              </a:rPr>
              <a:t>дочь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03775" y="2833817"/>
            <a:ext cx="2426049" cy="8710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latin typeface="Times New Roman"/>
                <a:ea typeface="Calibri"/>
                <a:cs typeface="Times New Roman"/>
              </a:rPr>
              <a:t>тюльпан</a:t>
            </a:r>
            <a:endParaRPr lang="ru-RU" sz="4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3708" y="4172446"/>
            <a:ext cx="20831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atin typeface="Times New Roman"/>
                <a:ea typeface="Calibri"/>
              </a:rPr>
              <a:t>Солнце</a:t>
            </a:r>
            <a:endParaRPr lang="ru-RU" sz="4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4172444"/>
            <a:ext cx="24880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atin typeface="Times New Roman"/>
                <a:ea typeface="Calibri"/>
              </a:rPr>
              <a:t>ласточка</a:t>
            </a:r>
            <a:endParaRPr lang="ru-RU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35762" y="4172445"/>
            <a:ext cx="24588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latin typeface="Times New Roman"/>
                <a:ea typeface="Calibri"/>
              </a:rPr>
              <a:t>кукушка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14886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777686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/>
            <a:r>
              <a:rPr lang="ru-RU" sz="2800" b="1" i="1" dirty="0" smtClean="0">
                <a:latin typeface="Times New Roman"/>
                <a:ea typeface="Times New Roman"/>
              </a:rPr>
              <a:t>Подобрать </a:t>
            </a:r>
            <a:r>
              <a:rPr lang="ru-RU" sz="2800" b="1" i="1" dirty="0">
                <a:latin typeface="Times New Roman"/>
                <a:ea typeface="Times New Roman"/>
              </a:rPr>
              <a:t>подходящие по смыслу имена прилагательные к именам существительным</a:t>
            </a:r>
            <a:r>
              <a:rPr lang="ru-RU" sz="2800" b="1" dirty="0">
                <a:latin typeface="Times New Roman"/>
                <a:ea typeface="Times New Roman"/>
              </a:rPr>
              <a:t>. </a:t>
            </a:r>
            <a:endParaRPr lang="ru-RU" sz="2800" b="1" i="1" dirty="0" smtClean="0">
              <a:latin typeface="Times New Roman"/>
              <a:ea typeface="Times New Roman"/>
            </a:endParaRPr>
          </a:p>
          <a:p>
            <a:pPr marL="228600" algn="ctr"/>
            <a:endParaRPr lang="ru-RU" sz="2800" b="1" i="1" dirty="0" smtClean="0">
              <a:latin typeface="Times New Roman"/>
              <a:ea typeface="Times New Roman"/>
            </a:endParaRPr>
          </a:p>
          <a:p>
            <a:pPr marL="228600" algn="ctr"/>
            <a:endParaRPr lang="ru-RU" sz="2800" b="1" i="1" dirty="0">
              <a:latin typeface="Times New Roman"/>
              <a:ea typeface="Times New Roman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ТЮЛЬПАН 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                 СТЕПЬ                       СОЛНЦЕ</a:t>
            </a:r>
            <a:endParaRPr lang="ru-RU" sz="2400" b="1" dirty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5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133" y="1124744"/>
            <a:ext cx="8784976" cy="432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66FF"/>
              </a:buClr>
            </a:pPr>
            <a:r>
              <a:rPr lang="ru-RU" altLang="ru-RU" sz="3200" kern="0" dirty="0">
                <a:solidFill>
                  <a:srgbClr val="FF0000"/>
                </a:solidFill>
                <a:latin typeface="Comic Sans MS" pitchFamily="66" charset="0"/>
              </a:rPr>
              <a:t>Имя прилагательное</a:t>
            </a:r>
            <a:r>
              <a:rPr lang="ru-RU" altLang="ru-RU" sz="3200" kern="0" dirty="0">
                <a:solidFill>
                  <a:srgbClr val="000000"/>
                </a:solidFill>
                <a:latin typeface="Comic Sans MS" pitchFamily="66" charset="0"/>
              </a:rPr>
              <a:t> – это часть речи, которая обозначает </a:t>
            </a:r>
            <a:r>
              <a:rPr lang="ru-RU" altLang="ru-RU" sz="3200" kern="0" dirty="0">
                <a:solidFill>
                  <a:srgbClr val="0000FF"/>
                </a:solidFill>
                <a:latin typeface="Comic Sans MS" pitchFamily="66" charset="0"/>
              </a:rPr>
              <a:t>признак предмета</a:t>
            </a:r>
            <a:r>
              <a:rPr lang="ru-RU" altLang="ru-RU" sz="3200" kern="0" dirty="0">
                <a:solidFill>
                  <a:srgbClr val="000000"/>
                </a:solidFill>
                <a:latin typeface="Comic Sans MS" pitchFamily="66" charset="0"/>
              </a:rPr>
              <a:t> и отвечает на вопросы </a:t>
            </a:r>
            <a:r>
              <a:rPr lang="ru-RU" altLang="ru-RU" sz="3200" kern="0" dirty="0">
                <a:solidFill>
                  <a:srgbClr val="0000FF"/>
                </a:solidFill>
                <a:latin typeface="Comic Sans MS" pitchFamily="66" charset="0"/>
              </a:rPr>
              <a:t>какой?, какая?, </a:t>
            </a:r>
            <a:r>
              <a:rPr lang="ru-RU" altLang="ru-RU" sz="3200" kern="0" dirty="0" smtClean="0">
                <a:solidFill>
                  <a:srgbClr val="0000FF"/>
                </a:solidFill>
                <a:latin typeface="Comic Sans MS" pitchFamily="66" charset="0"/>
              </a:rPr>
              <a:t>какое?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66FF"/>
              </a:buClr>
            </a:pPr>
            <a:r>
              <a:rPr lang="ru-RU" altLang="ru-RU" sz="3200" kern="0" dirty="0" smtClean="0">
                <a:solidFill>
                  <a:srgbClr val="FF0000"/>
                </a:solidFill>
                <a:latin typeface="Comic Sans MS" pitchFamily="66" charset="0"/>
              </a:rPr>
              <a:t>Имя </a:t>
            </a:r>
            <a:r>
              <a:rPr lang="ru-RU" altLang="ru-RU" sz="3200" kern="0" dirty="0">
                <a:solidFill>
                  <a:srgbClr val="FF0000"/>
                </a:solidFill>
                <a:latin typeface="Comic Sans MS" pitchFamily="66" charset="0"/>
              </a:rPr>
              <a:t>прилагательное</a:t>
            </a:r>
            <a:r>
              <a:rPr lang="ru-RU" altLang="ru-RU" sz="3200" kern="0" dirty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ru-RU" altLang="ru-RU" sz="3200" kern="0" dirty="0">
                <a:solidFill>
                  <a:srgbClr val="000000"/>
                </a:solidFill>
                <a:latin typeface="Comic Sans MS" pitchFamily="66" charset="0"/>
              </a:rPr>
              <a:t>всегда связано </a:t>
            </a:r>
            <a:r>
              <a:rPr lang="ru-RU" altLang="ru-RU" sz="3200" kern="0" dirty="0" smtClean="0">
                <a:solidFill>
                  <a:srgbClr val="000000"/>
                </a:solidFill>
                <a:latin typeface="Comic Sans MS" pitchFamily="66" charset="0"/>
              </a:rPr>
              <a:t>с</a:t>
            </a:r>
            <a:endParaRPr lang="ru-RU" altLang="ru-RU" sz="3200" kern="0" dirty="0">
              <a:solidFill>
                <a:srgbClr val="0000FF"/>
              </a:solidFill>
              <a:latin typeface="Comic Sans MS" pitchFamily="66" charset="0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66FF"/>
              </a:buClr>
            </a:pPr>
            <a:r>
              <a:rPr lang="ru-RU" altLang="ru-RU" sz="3200" kern="0" dirty="0" smtClean="0">
                <a:solidFill>
                  <a:srgbClr val="FF0000"/>
                </a:solidFill>
                <a:latin typeface="Comic Sans MS" pitchFamily="66" charset="0"/>
              </a:rPr>
              <a:t>именем существительным </a:t>
            </a:r>
            <a:r>
              <a:rPr lang="ru-RU" altLang="ru-RU" sz="3200" kern="0" dirty="0" smtClean="0">
                <a:latin typeface="Comic Sans MS" pitchFamily="66" charset="0"/>
              </a:rPr>
              <a:t>и </a:t>
            </a:r>
            <a:r>
              <a:rPr lang="ru-RU" altLang="ru-RU" sz="3200" kern="0" dirty="0" smtClean="0">
                <a:solidFill>
                  <a:srgbClr val="000000"/>
                </a:solidFill>
                <a:latin typeface="Comic Sans MS" pitchFamily="66" charset="0"/>
              </a:rPr>
              <a:t>стоит </a:t>
            </a:r>
            <a:r>
              <a:rPr lang="ru-RU" altLang="ru-RU" sz="3200" kern="0" dirty="0">
                <a:solidFill>
                  <a:srgbClr val="000000"/>
                </a:solidFill>
                <a:latin typeface="Comic Sans MS" pitchFamily="66" charset="0"/>
              </a:rPr>
              <a:t>в том же </a:t>
            </a:r>
            <a:r>
              <a:rPr lang="ru-RU" altLang="ru-RU" sz="3200" kern="0" dirty="0" smtClean="0">
                <a:solidFill>
                  <a:srgbClr val="0000FF"/>
                </a:solidFill>
                <a:latin typeface="Comic Sans MS" pitchFamily="66" charset="0"/>
              </a:rPr>
              <a:t>роде</a:t>
            </a:r>
            <a:r>
              <a:rPr lang="ru-RU" altLang="ru-RU" sz="3200" kern="0" dirty="0" smtClean="0">
                <a:solidFill>
                  <a:srgbClr val="000000"/>
                </a:solidFill>
                <a:latin typeface="Comic Sans MS" pitchFamily="66" charset="0"/>
              </a:rPr>
              <a:t>, </a:t>
            </a:r>
            <a:r>
              <a:rPr lang="ru-RU" altLang="ru-RU" sz="3200" kern="0" dirty="0">
                <a:solidFill>
                  <a:srgbClr val="000000"/>
                </a:solidFill>
                <a:latin typeface="Comic Sans MS" pitchFamily="66" charset="0"/>
              </a:rPr>
              <a:t>что и имя существительное</a:t>
            </a:r>
            <a:r>
              <a:rPr lang="ru-RU" altLang="ru-RU" sz="3200" kern="0" dirty="0" smtClean="0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66FF"/>
              </a:buClr>
            </a:pPr>
            <a:r>
              <a:rPr lang="ru-RU" altLang="ru-RU" sz="3200" kern="0" dirty="0">
                <a:solidFill>
                  <a:srgbClr val="FF0000"/>
                </a:solidFill>
                <a:latin typeface="Comic Sans MS" pitchFamily="66" charset="0"/>
              </a:rPr>
              <a:t>Имя прилагательное</a:t>
            </a:r>
            <a:r>
              <a:rPr lang="ru-RU" altLang="ru-RU" sz="3200" kern="0" dirty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ru-RU" altLang="ru-RU" sz="3200" kern="0" dirty="0">
                <a:solidFill>
                  <a:srgbClr val="000000"/>
                </a:solidFill>
                <a:latin typeface="Comic Sans MS" pitchFamily="66" charset="0"/>
              </a:rPr>
              <a:t>изменяется по</a:t>
            </a:r>
            <a:r>
              <a:rPr lang="ru-RU" altLang="ru-RU" sz="3200" kern="0" dirty="0">
                <a:solidFill>
                  <a:srgbClr val="0000FF"/>
                </a:solidFill>
                <a:latin typeface="Comic Sans MS" pitchFamily="66" charset="0"/>
              </a:rPr>
              <a:t> родам.</a:t>
            </a:r>
            <a:endParaRPr lang="ru-RU" altLang="ru-RU" sz="3200" kern="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3021" y="260648"/>
            <a:ext cx="77768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</a:rPr>
              <a:t>Повторяем правило!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2" descr="D:\MD\Мои рисунки\boy_work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416907"/>
            <a:ext cx="1582737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5968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altLang="ru-RU" sz="4000" b="1" i="1" smtClean="0">
                <a:solidFill>
                  <a:schemeClr val="hlink"/>
                </a:solidFill>
                <a:latin typeface="Arial" charset="0"/>
              </a:rPr>
              <a:t>Изменение имён прилагательных по родам</a:t>
            </a:r>
          </a:p>
        </p:txBody>
      </p:sp>
      <p:pic>
        <p:nvPicPr>
          <p:cNvPr id="2052" name="Picture 2" descr="D:\MD\Мои рисунки\boy_works.gif"/>
          <p:cNvPicPr>
            <a:picLocks noGrp="1" noChangeAspect="1" noChangeArrowheads="1"/>
          </p:cNvPicPr>
          <p:nvPr>
            <p:ph type="subTitle" idx="4294967295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56488" y="3573463"/>
            <a:ext cx="1687512" cy="1752600"/>
          </a:xfrm>
          <a:noFill/>
        </p:spPr>
      </p:pic>
      <p:pic>
        <p:nvPicPr>
          <p:cNvPr id="2053" name="Picture 2" descr="C:\Documents and Settings\Ольга\Рабочий стол\картинки\блестяшки- цветочки\d0a1d0bed0bbd0bdd0b5d187d0bdd0b0d18f20d180d0b0d0b4d0bed181d182d18c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315913"/>
            <a:ext cx="2871788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4" descr="slubovvvuss"/>
          <p:cNvPicPr>
            <a:picLocks noChangeAspect="1" noChangeArrowheads="1" noCrop="1"/>
          </p:cNvPicPr>
          <p:nvPr/>
        </p:nvPicPr>
        <p:blipFill>
          <a:blip r:embed="rId5">
            <a:lum brigh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600000">
            <a:off x="6948488" y="4149725"/>
            <a:ext cx="159702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6048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27584" y="2132856"/>
            <a:ext cx="3275856" cy="15495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СУЩЕСТВИТЕЛЬНОЕ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004048" y="2132856"/>
            <a:ext cx="3240360" cy="149244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ПРИЛАГАТЕЛЬНОЕ</a:t>
            </a:r>
            <a:endParaRPr 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75856" y="4653136"/>
            <a:ext cx="2988332" cy="15121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ДРУЖБА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45692" y="2393401"/>
            <a:ext cx="579005" cy="9713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39300" y="3758096"/>
            <a:ext cx="623889" cy="1069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=</a:t>
            </a:r>
          </a:p>
        </p:txBody>
      </p:sp>
    </p:spTree>
    <p:extLst>
      <p:ext uri="{BB962C8B-B14F-4D97-AF65-F5344CB8AC3E}">
        <p14:creationId xmlns="" xmlns:p14="http://schemas.microsoft.com/office/powerpoint/2010/main" val="170615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клеточ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клеточ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379</Words>
  <Application>Microsoft Office PowerPoint</Application>
  <PresentationFormat>Экран (4:3)</PresentationFormat>
  <Paragraphs>98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клеточка</vt:lpstr>
      <vt:lpstr>1_клеточка</vt:lpstr>
      <vt:lpstr>Поток</vt:lpstr>
      <vt:lpstr>4_Тема Office</vt:lpstr>
      <vt:lpstr>Муниципальное Бюджетное Общеобразовательное Учреждение «Оргакинская средняя общеобразовательная школа им.Э.Чоноскаева» </vt:lpstr>
      <vt:lpstr>Слайд 2</vt:lpstr>
      <vt:lpstr>Россия, </vt:lpstr>
      <vt:lpstr>Слайд 4</vt:lpstr>
      <vt:lpstr>«Третий -  лишний» </vt:lpstr>
      <vt:lpstr>Слайд 6</vt:lpstr>
      <vt:lpstr>Слайд 7</vt:lpstr>
      <vt:lpstr>Изменение имён прилагательных по родам</vt:lpstr>
      <vt:lpstr>Слайд 9</vt:lpstr>
      <vt:lpstr>Слайд 10</vt:lpstr>
      <vt:lpstr>Слайд 11</vt:lpstr>
      <vt:lpstr>Слайд 12</vt:lpstr>
      <vt:lpstr>Мужской         Женский        Средний род               род               род</vt:lpstr>
      <vt:lpstr>Слайд 14</vt:lpstr>
      <vt:lpstr>Слайд 15</vt:lpstr>
      <vt:lpstr>Слайд 16</vt:lpstr>
      <vt:lpstr>Веселая зарядка</vt:lpstr>
      <vt:lpstr>Слайд 18</vt:lpstr>
      <vt:lpstr>Слайд 19</vt:lpstr>
      <vt:lpstr>Тюльпан– украшение степи !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саша</cp:lastModifiedBy>
  <cp:revision>33</cp:revision>
  <dcterms:created xsi:type="dcterms:W3CDTF">2016-02-13T14:04:01Z</dcterms:created>
  <dcterms:modified xsi:type="dcterms:W3CDTF">2021-12-15T11:25:36Z</dcterms:modified>
</cp:coreProperties>
</file>