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theme/theme5.xml" ContentType="application/vnd.openxmlformats-officedocument.theme+xml"/>
  <Override PartName="/ppt/slideLayouts/slideLayout3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Default Extension="emf" ContentType="image/x-emf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Masters/slideMaster7.xml" ContentType="application/vnd.openxmlformats-officedocument.presentationml.slideMaster+xml"/>
  <Override PartName="/ppt/theme/theme9.xml" ContentType="application/vnd.openxmlformats-officedocument.them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theme/theme7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Default Extension="wmf" ContentType="image/x-wmf"/>
  <Override PartName="/ppt/tags/tag2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67" r:id="rId3"/>
    <p:sldMasterId id="2147483674" r:id="rId4"/>
    <p:sldMasterId id="2147483681" r:id="rId5"/>
    <p:sldMasterId id="2147483688" r:id="rId6"/>
    <p:sldMasterId id="2147483695" r:id="rId7"/>
    <p:sldMasterId id="2147483702" r:id="rId8"/>
  </p:sldMasterIdLst>
  <p:notesMasterIdLst>
    <p:notesMasterId r:id="rId50"/>
  </p:notesMasterIdLst>
  <p:sldIdLst>
    <p:sldId id="261" r:id="rId9"/>
    <p:sldId id="259" r:id="rId10"/>
    <p:sldId id="256" r:id="rId11"/>
    <p:sldId id="263" r:id="rId12"/>
    <p:sldId id="264" r:id="rId13"/>
    <p:sldId id="298" r:id="rId14"/>
    <p:sldId id="257" r:id="rId15"/>
    <p:sldId id="258" r:id="rId16"/>
    <p:sldId id="260" r:id="rId17"/>
    <p:sldId id="265" r:id="rId18"/>
    <p:sldId id="266" r:id="rId19"/>
    <p:sldId id="269" r:id="rId20"/>
    <p:sldId id="267" r:id="rId21"/>
    <p:sldId id="268" r:id="rId22"/>
    <p:sldId id="271" r:id="rId23"/>
    <p:sldId id="270" r:id="rId24"/>
    <p:sldId id="272" r:id="rId25"/>
    <p:sldId id="273" r:id="rId26"/>
    <p:sldId id="262" r:id="rId27"/>
    <p:sldId id="274" r:id="rId28"/>
    <p:sldId id="279" r:id="rId29"/>
    <p:sldId id="296" r:id="rId30"/>
    <p:sldId id="295" r:id="rId31"/>
    <p:sldId id="278" r:id="rId32"/>
    <p:sldId id="280" r:id="rId33"/>
    <p:sldId id="281" r:id="rId34"/>
    <p:sldId id="282" r:id="rId35"/>
    <p:sldId id="285" r:id="rId36"/>
    <p:sldId id="286" r:id="rId37"/>
    <p:sldId id="287" r:id="rId38"/>
    <p:sldId id="288" r:id="rId39"/>
    <p:sldId id="289" r:id="rId40"/>
    <p:sldId id="290" r:id="rId41"/>
    <p:sldId id="291" r:id="rId42"/>
    <p:sldId id="294" r:id="rId43"/>
    <p:sldId id="297" r:id="rId44"/>
    <p:sldId id="292" r:id="rId45"/>
    <p:sldId id="283" r:id="rId46"/>
    <p:sldId id="275" r:id="rId47"/>
    <p:sldId id="276" r:id="rId48"/>
    <p:sldId id="277" r:id="rId4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4" autoAdjust="0"/>
    <p:restoredTop sz="94129" autoAdjust="0"/>
  </p:normalViewPr>
  <p:slideViewPr>
    <p:cSldViewPr snapToGrid="0">
      <p:cViewPr varScale="1">
        <p:scale>
          <a:sx n="65" d="100"/>
          <a:sy n="65" d="100"/>
        </p:scale>
        <p:origin x="-672" y="-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03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534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slide" Target="slides/slide3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slide" Target="slides/slide34.xml"/><Relationship Id="rId47" Type="http://schemas.openxmlformats.org/officeDocument/2006/relationships/slide" Target="slides/slide39.xml"/><Relationship Id="rId50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46" Type="http://schemas.openxmlformats.org/officeDocument/2006/relationships/slide" Target="slides/slide38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41" Type="http://schemas.openxmlformats.org/officeDocument/2006/relationships/slide" Target="slides/slide33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slide" Target="slides/slide32.xml"/><Relationship Id="rId45" Type="http://schemas.openxmlformats.org/officeDocument/2006/relationships/slide" Target="slides/slide37.xml"/><Relationship Id="rId53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49" Type="http://schemas.openxmlformats.org/officeDocument/2006/relationships/slide" Target="slides/slide41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4" Type="http://schemas.openxmlformats.org/officeDocument/2006/relationships/slide" Target="slides/slide36.xml"/><Relationship Id="rId52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slide" Target="slides/slide35.xml"/><Relationship Id="rId48" Type="http://schemas.openxmlformats.org/officeDocument/2006/relationships/slide" Target="slides/slide40.xml"/><Relationship Id="rId8" Type="http://schemas.openxmlformats.org/officeDocument/2006/relationships/slideMaster" Target="slideMasters/slideMaster8.xml"/><Relationship Id="rId51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EFB432-0892-4DF3-A7C0-896EE9F56A41}" type="datetimeFigureOut">
              <a:rPr lang="ru-RU" smtClean="0"/>
              <a:pPr/>
              <a:t>02.04.2021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530F39-0A18-4160-A7B3-ED35545925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82508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41372D-3C7F-49A3-A808-5371B2A16E2F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ru-RU" smtClean="0"/>
          </a:p>
        </p:txBody>
      </p:sp>
    </p:spTree>
    <p:extLst>
      <p:ext uri="{BB962C8B-B14F-4D97-AF65-F5344CB8AC3E}">
        <p14:creationId xmlns="" xmlns:p14="http://schemas.microsoft.com/office/powerpoint/2010/main" val="13396343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735413B5-7347-4775-88C8-E7F9126C6808}" type="slidenum">
              <a:rPr lang="ru-RU"/>
              <a:pPr>
                <a:spcBef>
                  <a:spcPct val="0"/>
                </a:spcBef>
              </a:pPr>
              <a:t>37</a:t>
            </a:fld>
            <a:endParaRPr lang="ru-RU"/>
          </a:p>
        </p:txBody>
      </p:sp>
      <p:sp>
        <p:nvSpPr>
          <p:cNvPr id="829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36198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F5178-B9D7-46C4-9E4A-4CF028B7991C}" type="datetimeFigureOut">
              <a:rPr lang="ru-RU" smtClean="0"/>
              <a:pPr/>
              <a:t>02.04.2021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03515-6A02-4A27-8942-F1AC3DA3E0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360438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F5178-B9D7-46C4-9E4A-4CF028B7991C}" type="datetimeFigureOut">
              <a:rPr lang="ru-RU" smtClean="0"/>
              <a:pPr/>
              <a:t>02.04.2021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03515-6A02-4A27-8942-F1AC3DA3E0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926673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F5178-B9D7-46C4-9E4A-4CF028B7991C}" type="datetimeFigureOut">
              <a:rPr lang="ru-RU" smtClean="0"/>
              <a:pPr/>
              <a:t>02.04.2021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03515-6A02-4A27-8942-F1AC3DA3E0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619918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51934-AB77-4886-8586-BB6F924FB22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CEEAB7-15F7-4972-8974-F0D485305E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646173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0A83F0-10A9-4D39-9310-3932CA01DE2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203D82-6D16-4C6A-B0CF-00EB4851D9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309992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F18DD6-F4F3-4B05-8A3D-3ADEC860D45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DF9D41-3277-4745-AB76-AF9906C37F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060085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FEE867-CA88-412A-94D3-0EB4A19CD9A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095751" y="6421439"/>
            <a:ext cx="3860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black">
                    <a:tint val="75000"/>
                  </a:prstClr>
                </a:solidFill>
              </a:rPr>
              <a:t>corowina.ucoz.com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9239251" y="6286501"/>
            <a:ext cx="2273300" cy="365125"/>
          </a:xfrm>
        </p:spPr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042387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945002-9DD6-46E9-81FC-BAE28B5B497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07F9E4-3305-4FE2-8DE0-ED853AFC53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498734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6197600" y="3938589"/>
            <a:ext cx="53848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179800-0D60-46B3-98E7-B0EA30630E3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6F905C-6CF7-4F19-A368-C2E63E6D7F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223392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51934-AB77-4886-8586-BB6F924FB22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CEEAB7-15F7-4972-8974-F0D485305E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177385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0A83F0-10A9-4D39-9310-3932CA01DE2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203D82-6D16-4C6A-B0CF-00EB4851D9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67933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F5178-B9D7-46C4-9E4A-4CF028B7991C}" type="datetimeFigureOut">
              <a:rPr lang="ru-RU" smtClean="0"/>
              <a:pPr/>
              <a:t>02.04.2021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03515-6A02-4A27-8942-F1AC3DA3E0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2940057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F18DD6-F4F3-4B05-8A3D-3ADEC860D45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DF9D41-3277-4745-AB76-AF9906C37F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493239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FEE867-CA88-412A-94D3-0EB4A19CD9A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095751" y="6421439"/>
            <a:ext cx="3860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black">
                    <a:tint val="75000"/>
                  </a:prstClr>
                </a:solidFill>
              </a:rPr>
              <a:t>corowina.ucoz.com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9239251" y="6286501"/>
            <a:ext cx="2273300" cy="365125"/>
          </a:xfrm>
        </p:spPr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429285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945002-9DD6-46E9-81FC-BAE28B5B497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07F9E4-3305-4FE2-8DE0-ED853AFC53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7476644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6197600" y="3938589"/>
            <a:ext cx="53848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179800-0D60-46B3-98E7-B0EA30630E3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6F905C-6CF7-4F19-A368-C2E63E6D7F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7225477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51934-AB77-4886-8586-BB6F924FB22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CEEAB7-15F7-4972-8974-F0D485305E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9469703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0A83F0-10A9-4D39-9310-3932CA01DE2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203D82-6D16-4C6A-B0CF-00EB4851D9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1153257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F18DD6-F4F3-4B05-8A3D-3ADEC860D45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DF9D41-3277-4745-AB76-AF9906C37F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9962293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FEE867-CA88-412A-94D3-0EB4A19CD9A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095751" y="6421439"/>
            <a:ext cx="3860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black">
                    <a:tint val="75000"/>
                  </a:prstClr>
                </a:solidFill>
              </a:rPr>
              <a:t>corowina.ucoz.com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9239251" y="6286501"/>
            <a:ext cx="2273300" cy="365125"/>
          </a:xfrm>
        </p:spPr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856908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945002-9DD6-46E9-81FC-BAE28B5B497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07F9E4-3305-4FE2-8DE0-ED853AFC53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4523582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6197600" y="3938589"/>
            <a:ext cx="53848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179800-0D60-46B3-98E7-B0EA30630E3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6F905C-6CF7-4F19-A368-C2E63E6D7F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016206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F5178-B9D7-46C4-9E4A-4CF028B7991C}" type="datetimeFigureOut">
              <a:rPr lang="ru-RU" smtClean="0"/>
              <a:pPr/>
              <a:t>02.04.2021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03515-6A02-4A27-8942-F1AC3DA3E0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7421187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51934-AB77-4886-8586-BB6F924FB22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CEEAB7-15F7-4972-8974-F0D485305E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7608321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0A83F0-10A9-4D39-9310-3932CA01DE2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203D82-6D16-4C6A-B0CF-00EB4851D9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6099370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F18DD6-F4F3-4B05-8A3D-3ADEC860D45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DF9D41-3277-4745-AB76-AF9906C37F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1659196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FEE867-CA88-412A-94D3-0EB4A19CD9A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095751" y="6421439"/>
            <a:ext cx="3860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black">
                    <a:tint val="75000"/>
                  </a:prstClr>
                </a:solidFill>
              </a:rPr>
              <a:t>corowina.ucoz.com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9239251" y="6286501"/>
            <a:ext cx="2273300" cy="365125"/>
          </a:xfrm>
        </p:spPr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5516309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945002-9DD6-46E9-81FC-BAE28B5B497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07F9E4-3305-4FE2-8DE0-ED853AFC53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6720342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6197600" y="3938589"/>
            <a:ext cx="53848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179800-0D60-46B3-98E7-B0EA30630E3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6F905C-6CF7-4F19-A368-C2E63E6D7F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8170393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51934-AB77-4886-8586-BB6F924FB22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CEEAB7-15F7-4972-8974-F0D485305E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6744744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0A83F0-10A9-4D39-9310-3932CA01DE2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203D82-6D16-4C6A-B0CF-00EB4851D9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8397937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F18DD6-F4F3-4B05-8A3D-3ADEC860D45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DF9D41-3277-4745-AB76-AF9906C37F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3664175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FEE867-CA88-412A-94D3-0EB4A19CD9A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095751" y="6421439"/>
            <a:ext cx="3860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black">
                    <a:tint val="75000"/>
                  </a:prstClr>
                </a:solidFill>
              </a:rPr>
              <a:t>corowina.ucoz.com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9239251" y="6286501"/>
            <a:ext cx="2273300" cy="365125"/>
          </a:xfrm>
        </p:spPr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988312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F5178-B9D7-46C4-9E4A-4CF028B7991C}" type="datetimeFigureOut">
              <a:rPr lang="ru-RU" smtClean="0"/>
              <a:pPr/>
              <a:t>02.04.2021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03515-6A02-4A27-8942-F1AC3DA3E0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2780055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945002-9DD6-46E9-81FC-BAE28B5B497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07F9E4-3305-4FE2-8DE0-ED853AFC53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7339733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6197600" y="3938589"/>
            <a:ext cx="53848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179800-0D60-46B3-98E7-B0EA30630E3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6F905C-6CF7-4F19-A368-C2E63E6D7F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5053166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51934-AB77-4886-8586-BB6F924FB22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CEEAB7-15F7-4972-8974-F0D485305E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6362543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0A83F0-10A9-4D39-9310-3932CA01DE2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203D82-6D16-4C6A-B0CF-00EB4851D9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9315513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F18DD6-F4F3-4B05-8A3D-3ADEC860D45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DF9D41-3277-4745-AB76-AF9906C37F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566621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FEE867-CA88-412A-94D3-0EB4A19CD9A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095751" y="6421439"/>
            <a:ext cx="3860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black">
                    <a:tint val="75000"/>
                  </a:prstClr>
                </a:solidFill>
              </a:rPr>
              <a:t>corowina.ucoz.com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9239251" y="6286501"/>
            <a:ext cx="2273300" cy="365125"/>
          </a:xfrm>
        </p:spPr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9044397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945002-9DD6-46E9-81FC-BAE28B5B497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07F9E4-3305-4FE2-8DE0-ED853AFC53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850389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6197600" y="3938589"/>
            <a:ext cx="53848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179800-0D60-46B3-98E7-B0EA30630E3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6F905C-6CF7-4F19-A368-C2E63E6D7F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5466580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51934-AB77-4886-8586-BB6F924FB22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CEEAB7-15F7-4972-8974-F0D485305E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5314079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0A83F0-10A9-4D39-9310-3932CA01DE2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203D82-6D16-4C6A-B0CF-00EB4851D9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40618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F5178-B9D7-46C4-9E4A-4CF028B7991C}" type="datetimeFigureOut">
              <a:rPr lang="ru-RU" smtClean="0"/>
              <a:pPr/>
              <a:t>02.04.2021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03515-6A02-4A27-8942-F1AC3DA3E0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9484455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F18DD6-F4F3-4B05-8A3D-3ADEC860D45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DF9D41-3277-4745-AB76-AF9906C37F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2828184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FEE867-CA88-412A-94D3-0EB4A19CD9A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095751" y="6421439"/>
            <a:ext cx="3860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black">
                    <a:tint val="75000"/>
                  </a:prstClr>
                </a:solidFill>
              </a:rPr>
              <a:t>corowina.ucoz.com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9239251" y="6286501"/>
            <a:ext cx="2273300" cy="365125"/>
          </a:xfrm>
        </p:spPr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9929599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945002-9DD6-46E9-81FC-BAE28B5B497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07F9E4-3305-4FE2-8DE0-ED853AFC53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960018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6197600" y="3938589"/>
            <a:ext cx="53848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179800-0D60-46B3-98E7-B0EA30630E3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6F905C-6CF7-4F19-A368-C2E63E6D7F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414943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F5178-B9D7-46C4-9E4A-4CF028B7991C}" type="datetimeFigureOut">
              <a:rPr lang="ru-RU" smtClean="0"/>
              <a:pPr/>
              <a:t>02.04.2021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03515-6A02-4A27-8942-F1AC3DA3E0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80787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F5178-B9D7-46C4-9E4A-4CF028B7991C}" type="datetimeFigureOut">
              <a:rPr lang="ru-RU" smtClean="0"/>
              <a:pPr/>
              <a:t>02.04.2021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03515-6A02-4A27-8942-F1AC3DA3E0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357287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F5178-B9D7-46C4-9E4A-4CF028B7991C}" type="datetimeFigureOut">
              <a:rPr lang="ru-RU" smtClean="0"/>
              <a:pPr/>
              <a:t>02.04.2021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03515-6A02-4A27-8942-F1AC3DA3E0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432274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F5178-B9D7-46C4-9E4A-4CF028B7991C}" type="datetimeFigureOut">
              <a:rPr lang="ru-RU" smtClean="0"/>
              <a:pPr/>
              <a:t>02.04.2021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03515-6A02-4A27-8942-F1AC3DA3E0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262040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2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20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5" Type="http://schemas.openxmlformats.org/officeDocument/2006/relationships/slideLayout" Target="../slideLayouts/slideLayout22.xml"/><Relationship Id="rId4" Type="http://schemas.openxmlformats.org/officeDocument/2006/relationships/slideLayout" Target="../slideLayouts/slideLayout21.xml"/><Relationship Id="rId9" Type="http://schemas.openxmlformats.org/officeDocument/2006/relationships/image" Target="../media/image2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26.xml"/><Relationship Id="rId7" Type="http://schemas.openxmlformats.org/officeDocument/2006/relationships/theme" Target="../theme/theme4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9" Type="http://schemas.openxmlformats.org/officeDocument/2006/relationships/image" Target="../media/image2.jpe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2.xml"/><Relationship Id="rId7" Type="http://schemas.openxmlformats.org/officeDocument/2006/relationships/theme" Target="../theme/theme5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5" Type="http://schemas.openxmlformats.org/officeDocument/2006/relationships/slideLayout" Target="../slideLayouts/slideLayout34.xml"/><Relationship Id="rId4" Type="http://schemas.openxmlformats.org/officeDocument/2006/relationships/slideLayout" Target="../slideLayouts/slideLayout33.xml"/><Relationship Id="rId9" Type="http://schemas.openxmlformats.org/officeDocument/2006/relationships/image" Target="../media/image2.jpe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8.xml"/><Relationship Id="rId7" Type="http://schemas.openxmlformats.org/officeDocument/2006/relationships/theme" Target="../theme/theme6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5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9.xml"/><Relationship Id="rId9" Type="http://schemas.openxmlformats.org/officeDocument/2006/relationships/image" Target="../media/image2.jpe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44.xml"/><Relationship Id="rId7" Type="http://schemas.openxmlformats.org/officeDocument/2006/relationships/theme" Target="../theme/theme7.xml"/><Relationship Id="rId2" Type="http://schemas.openxmlformats.org/officeDocument/2006/relationships/slideLayout" Target="../slideLayouts/slideLayout43.xml"/><Relationship Id="rId1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5.xml"/><Relationship Id="rId9" Type="http://schemas.openxmlformats.org/officeDocument/2006/relationships/image" Target="../media/image2.jpe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50.xml"/><Relationship Id="rId7" Type="http://schemas.openxmlformats.org/officeDocument/2006/relationships/theme" Target="../theme/theme8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2.xml"/><Relationship Id="rId4" Type="http://schemas.openxmlformats.org/officeDocument/2006/relationships/slideLayout" Target="../slideLayouts/slideLayout51.xml"/><Relationship Id="rId9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EF5178-B9D7-46C4-9E4A-4CF028B7991C}" type="datetimeFigureOut">
              <a:rPr lang="ru-RU" smtClean="0"/>
              <a:pPr/>
              <a:t>02.04.2021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203515-6A02-4A27-8942-F1AC3DA3E0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29766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alphaModFix amt="85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571462" y="285728"/>
            <a:ext cx="11049077" cy="6286544"/>
          </a:xfrm>
          <a:prstGeom prst="rect">
            <a:avLst/>
          </a:prstGeom>
          <a:solidFill>
            <a:srgbClr val="FFFF99"/>
          </a:solidFill>
          <a:ln w="57150">
            <a:solidFill>
              <a:srgbClr val="FFFF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balanced" dir="t">
              <a:rot lat="0" lon="0" rev="8700000"/>
            </a:lightRig>
          </a:scene3d>
          <a:sp3d>
            <a:bevelT w="190500" h="381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800">
              <a:solidFill>
                <a:prstClr val="white"/>
              </a:solidFill>
            </a:endParaRPr>
          </a:p>
        </p:txBody>
      </p:sp>
      <p:sp>
        <p:nvSpPr>
          <p:cNvPr id="1029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0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7BBC099-3DAA-4CA2-969B-7013DA89BE9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0F59245-7564-4CB0-96A9-C068BECD1A64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/>
          </a:p>
        </p:txBody>
      </p:sp>
      <p:pic>
        <p:nvPicPr>
          <p:cNvPr id="1034" name="Рисунок 7" descr="d185265b88f9.jpg"/>
          <p:cNvPicPr>
            <a:picLocks noChangeAspect="1"/>
          </p:cNvPicPr>
          <p:nvPr userDrawn="1"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2940" b="20590"/>
          <a:stretch>
            <a:fillRect/>
          </a:stretch>
        </p:blipFill>
        <p:spPr bwMode="auto">
          <a:xfrm>
            <a:off x="1" y="1"/>
            <a:ext cx="2698751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802980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alphaModFix amt="85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571462" y="285728"/>
            <a:ext cx="11049077" cy="6286544"/>
          </a:xfrm>
          <a:prstGeom prst="rect">
            <a:avLst/>
          </a:prstGeom>
          <a:solidFill>
            <a:srgbClr val="FFFF99"/>
          </a:solidFill>
          <a:ln w="57150">
            <a:solidFill>
              <a:srgbClr val="FFFF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balanced" dir="t">
              <a:rot lat="0" lon="0" rev="8700000"/>
            </a:lightRig>
          </a:scene3d>
          <a:sp3d>
            <a:bevelT w="190500" h="381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800">
              <a:solidFill>
                <a:prstClr val="white"/>
              </a:solidFill>
            </a:endParaRPr>
          </a:p>
        </p:txBody>
      </p:sp>
      <p:sp>
        <p:nvSpPr>
          <p:cNvPr id="1029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0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7BBC099-3DAA-4CA2-969B-7013DA89BE9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0F59245-7564-4CB0-96A9-C068BECD1A64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/>
          </a:p>
        </p:txBody>
      </p:sp>
      <p:pic>
        <p:nvPicPr>
          <p:cNvPr id="1034" name="Рисунок 7" descr="d185265b88f9.jpg"/>
          <p:cNvPicPr>
            <a:picLocks noChangeAspect="1"/>
          </p:cNvPicPr>
          <p:nvPr userDrawn="1"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2940" b="20590"/>
          <a:stretch>
            <a:fillRect/>
          </a:stretch>
        </p:blipFill>
        <p:spPr bwMode="auto">
          <a:xfrm>
            <a:off x="1" y="1"/>
            <a:ext cx="2698751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6316864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alphaModFix amt="85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571462" y="285728"/>
            <a:ext cx="11049077" cy="6286544"/>
          </a:xfrm>
          <a:prstGeom prst="rect">
            <a:avLst/>
          </a:prstGeom>
          <a:solidFill>
            <a:srgbClr val="FFFF99"/>
          </a:solidFill>
          <a:ln w="57150">
            <a:solidFill>
              <a:srgbClr val="FFFF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balanced" dir="t">
              <a:rot lat="0" lon="0" rev="8700000"/>
            </a:lightRig>
          </a:scene3d>
          <a:sp3d>
            <a:bevelT w="190500" h="381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800">
              <a:solidFill>
                <a:prstClr val="white"/>
              </a:solidFill>
            </a:endParaRPr>
          </a:p>
        </p:txBody>
      </p:sp>
      <p:sp>
        <p:nvSpPr>
          <p:cNvPr id="1029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0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7BBC099-3DAA-4CA2-969B-7013DA89BE9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0F59245-7564-4CB0-96A9-C068BECD1A64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/>
          </a:p>
        </p:txBody>
      </p:sp>
      <p:pic>
        <p:nvPicPr>
          <p:cNvPr id="1034" name="Рисунок 7" descr="d185265b88f9.jpg"/>
          <p:cNvPicPr>
            <a:picLocks noChangeAspect="1"/>
          </p:cNvPicPr>
          <p:nvPr userDrawn="1"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2940" b="20590"/>
          <a:stretch>
            <a:fillRect/>
          </a:stretch>
        </p:blipFill>
        <p:spPr bwMode="auto">
          <a:xfrm>
            <a:off x="1" y="1"/>
            <a:ext cx="2698751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479952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alphaModFix amt="85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571462" y="285728"/>
            <a:ext cx="11049077" cy="6286544"/>
          </a:xfrm>
          <a:prstGeom prst="rect">
            <a:avLst/>
          </a:prstGeom>
          <a:solidFill>
            <a:srgbClr val="FFFF99"/>
          </a:solidFill>
          <a:ln w="57150">
            <a:solidFill>
              <a:srgbClr val="FFFF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balanced" dir="t">
              <a:rot lat="0" lon="0" rev="8700000"/>
            </a:lightRig>
          </a:scene3d>
          <a:sp3d>
            <a:bevelT w="190500" h="381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800">
              <a:solidFill>
                <a:prstClr val="white"/>
              </a:solidFill>
            </a:endParaRPr>
          </a:p>
        </p:txBody>
      </p:sp>
      <p:sp>
        <p:nvSpPr>
          <p:cNvPr id="1029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0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7BBC099-3DAA-4CA2-969B-7013DA89BE9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0F59245-7564-4CB0-96A9-C068BECD1A64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/>
          </a:p>
        </p:txBody>
      </p:sp>
      <p:pic>
        <p:nvPicPr>
          <p:cNvPr id="1034" name="Рисунок 7" descr="d185265b88f9.jpg"/>
          <p:cNvPicPr>
            <a:picLocks noChangeAspect="1"/>
          </p:cNvPicPr>
          <p:nvPr userDrawn="1"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2940" b="20590"/>
          <a:stretch>
            <a:fillRect/>
          </a:stretch>
        </p:blipFill>
        <p:spPr bwMode="auto">
          <a:xfrm>
            <a:off x="1" y="1"/>
            <a:ext cx="2698751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5422548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alphaModFix amt="85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571462" y="285728"/>
            <a:ext cx="11049077" cy="6286544"/>
          </a:xfrm>
          <a:prstGeom prst="rect">
            <a:avLst/>
          </a:prstGeom>
          <a:solidFill>
            <a:srgbClr val="FFFF99"/>
          </a:solidFill>
          <a:ln w="57150">
            <a:solidFill>
              <a:srgbClr val="FFFF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balanced" dir="t">
              <a:rot lat="0" lon="0" rev="8700000"/>
            </a:lightRig>
          </a:scene3d>
          <a:sp3d>
            <a:bevelT w="190500" h="381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800">
              <a:solidFill>
                <a:prstClr val="white"/>
              </a:solidFill>
            </a:endParaRPr>
          </a:p>
        </p:txBody>
      </p:sp>
      <p:sp>
        <p:nvSpPr>
          <p:cNvPr id="1029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0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7BBC099-3DAA-4CA2-969B-7013DA89BE9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0F59245-7564-4CB0-96A9-C068BECD1A64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/>
          </a:p>
        </p:txBody>
      </p:sp>
      <p:pic>
        <p:nvPicPr>
          <p:cNvPr id="1034" name="Рисунок 7" descr="d185265b88f9.jpg"/>
          <p:cNvPicPr>
            <a:picLocks noChangeAspect="1"/>
          </p:cNvPicPr>
          <p:nvPr userDrawn="1"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2940" b="20590"/>
          <a:stretch>
            <a:fillRect/>
          </a:stretch>
        </p:blipFill>
        <p:spPr bwMode="auto">
          <a:xfrm>
            <a:off x="1" y="1"/>
            <a:ext cx="2698751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3366080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alphaModFix amt="85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571462" y="285728"/>
            <a:ext cx="11049077" cy="6286544"/>
          </a:xfrm>
          <a:prstGeom prst="rect">
            <a:avLst/>
          </a:prstGeom>
          <a:solidFill>
            <a:srgbClr val="FFFF99"/>
          </a:solidFill>
          <a:ln w="57150">
            <a:solidFill>
              <a:srgbClr val="FFFF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balanced" dir="t">
              <a:rot lat="0" lon="0" rev="8700000"/>
            </a:lightRig>
          </a:scene3d>
          <a:sp3d>
            <a:bevelT w="190500" h="381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800">
              <a:solidFill>
                <a:prstClr val="white"/>
              </a:solidFill>
            </a:endParaRPr>
          </a:p>
        </p:txBody>
      </p:sp>
      <p:sp>
        <p:nvSpPr>
          <p:cNvPr id="1029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0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7BBC099-3DAA-4CA2-969B-7013DA89BE9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0F59245-7564-4CB0-96A9-C068BECD1A64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/>
          </a:p>
        </p:txBody>
      </p:sp>
      <p:pic>
        <p:nvPicPr>
          <p:cNvPr id="1034" name="Рисунок 7" descr="d185265b88f9.jpg"/>
          <p:cNvPicPr>
            <a:picLocks noChangeAspect="1"/>
          </p:cNvPicPr>
          <p:nvPr userDrawn="1"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2940" b="20590"/>
          <a:stretch>
            <a:fillRect/>
          </a:stretch>
        </p:blipFill>
        <p:spPr bwMode="auto">
          <a:xfrm>
            <a:off x="1" y="1"/>
            <a:ext cx="2698751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3235522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alphaModFix amt="85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571462" y="285728"/>
            <a:ext cx="11049077" cy="6286544"/>
          </a:xfrm>
          <a:prstGeom prst="rect">
            <a:avLst/>
          </a:prstGeom>
          <a:solidFill>
            <a:srgbClr val="FFFF99"/>
          </a:solidFill>
          <a:ln w="57150">
            <a:solidFill>
              <a:srgbClr val="FFFF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balanced" dir="t">
              <a:rot lat="0" lon="0" rev="8700000"/>
            </a:lightRig>
          </a:scene3d>
          <a:sp3d>
            <a:bevelT w="190500" h="381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800">
              <a:solidFill>
                <a:prstClr val="white"/>
              </a:solidFill>
            </a:endParaRPr>
          </a:p>
        </p:txBody>
      </p:sp>
      <p:sp>
        <p:nvSpPr>
          <p:cNvPr id="1029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0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7BBC099-3DAA-4CA2-969B-7013DA89BE9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0F59245-7564-4CB0-96A9-C068BECD1A64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/>
          </a:p>
        </p:txBody>
      </p:sp>
      <p:pic>
        <p:nvPicPr>
          <p:cNvPr id="1034" name="Рисунок 7" descr="d185265b88f9.jpg"/>
          <p:cNvPicPr>
            <a:picLocks noChangeAspect="1"/>
          </p:cNvPicPr>
          <p:nvPr userDrawn="1"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2940" b="20590"/>
          <a:stretch>
            <a:fillRect/>
          </a:stretch>
        </p:blipFill>
        <p:spPr bwMode="auto">
          <a:xfrm>
            <a:off x="1" y="1"/>
            <a:ext cx="2698751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3790154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4" Type="http://schemas.openxmlformats.org/officeDocument/2006/relationships/package" Target="../embeddings/_________Microsoft_Office_Word1.docx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package" Target="../embeddings/_________Microsoft_Office_Word2.docx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package" Target="../embeddings/_________Microsoft_Office_Word3.docx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package" Target="../embeddings/_________Microsoft_Office_Word4.docx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13" Type="http://schemas.openxmlformats.org/officeDocument/2006/relationships/image" Target="../media/image26.png"/><Relationship Id="rId3" Type="http://schemas.openxmlformats.org/officeDocument/2006/relationships/image" Target="../media/image7.png"/><Relationship Id="rId7" Type="http://schemas.openxmlformats.org/officeDocument/2006/relationships/image" Target="../media/image20.jpeg"/><Relationship Id="rId12" Type="http://schemas.openxmlformats.org/officeDocument/2006/relationships/image" Target="../media/image2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11" Type="http://schemas.openxmlformats.org/officeDocument/2006/relationships/image" Target="../media/image24.png"/><Relationship Id="rId5" Type="http://schemas.openxmlformats.org/officeDocument/2006/relationships/image" Target="../media/image18.png"/><Relationship Id="rId10" Type="http://schemas.openxmlformats.org/officeDocument/2006/relationships/image" Target="../media/image23.png"/><Relationship Id="rId4" Type="http://schemas.openxmlformats.org/officeDocument/2006/relationships/image" Target="../media/image17.jpeg"/><Relationship Id="rId9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microsoft.com/office/2007/relationships/hdphoto" Target="../media/hdphoto5.wdp"/><Relationship Id="rId3" Type="http://schemas.openxmlformats.org/officeDocument/2006/relationships/image" Target="../media/image28.jpeg"/><Relationship Id="rId7" Type="http://schemas.microsoft.com/office/2007/relationships/hdphoto" Target="../media/hdphoto2.wdp"/><Relationship Id="rId12" Type="http://schemas.openxmlformats.org/officeDocument/2006/relationships/image" Target="../media/image3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11" Type="http://schemas.microsoft.com/office/2007/relationships/hdphoto" Target="../media/hdphoto4.wdp"/><Relationship Id="rId5" Type="http://schemas.microsoft.com/office/2007/relationships/hdphoto" Target="../media/hdphoto1.wdp"/><Relationship Id="rId10" Type="http://schemas.openxmlformats.org/officeDocument/2006/relationships/image" Target="../media/image32.png"/><Relationship Id="rId4" Type="http://schemas.openxmlformats.org/officeDocument/2006/relationships/image" Target="../media/image29.png"/><Relationship Id="rId9" Type="http://schemas.microsoft.com/office/2007/relationships/hdphoto" Target="../media/hdphoto3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5" Type="http://schemas.microsoft.com/office/2007/relationships/hdphoto" Target="../media/hdphoto2.wdp"/><Relationship Id="rId4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4" Type="http://schemas.openxmlformats.org/officeDocument/2006/relationships/image" Target="../media/image3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5" Type="http://schemas.openxmlformats.org/officeDocument/2006/relationships/image" Target="../media/image37.png"/><Relationship Id="rId4" Type="http://schemas.openxmlformats.org/officeDocument/2006/relationships/image" Target="../media/image3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6" Type="http://schemas.microsoft.com/office/2007/relationships/hdphoto" Target="../media/hdphoto2.wdp"/><Relationship Id="rId5" Type="http://schemas.openxmlformats.org/officeDocument/2006/relationships/image" Target="../media/image30.png"/><Relationship Id="rId4" Type="http://schemas.openxmlformats.org/officeDocument/2006/relationships/image" Target="../media/image3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39.xml"/><Relationship Id="rId2" Type="http://schemas.openxmlformats.org/officeDocument/2006/relationships/slide" Target="slide38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8.xml"/><Relationship Id="rId2" Type="http://schemas.openxmlformats.org/officeDocument/2006/relationships/slide" Target="slide39.xml"/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9.xml"/><Relationship Id="rId7" Type="http://schemas.openxmlformats.org/officeDocument/2006/relationships/image" Target="../media/image45.jpeg"/><Relationship Id="rId2" Type="http://schemas.openxmlformats.org/officeDocument/2006/relationships/slide" Target="slide38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9.xml"/><Relationship Id="rId7" Type="http://schemas.openxmlformats.org/officeDocument/2006/relationships/image" Target="../media/image45.jpeg"/><Relationship Id="rId2" Type="http://schemas.openxmlformats.org/officeDocument/2006/relationships/slide" Target="slide38.xml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9.xml"/><Relationship Id="rId2" Type="http://schemas.openxmlformats.org/officeDocument/2006/relationships/slide" Target="slide38.xml"/><Relationship Id="rId1" Type="http://schemas.openxmlformats.org/officeDocument/2006/relationships/slideLayout" Target="../slideLayouts/slideLayout3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9.xml"/><Relationship Id="rId2" Type="http://schemas.openxmlformats.org/officeDocument/2006/relationships/slide" Target="slide38.xml"/><Relationship Id="rId1" Type="http://schemas.openxmlformats.org/officeDocument/2006/relationships/slideLayout" Target="../slideLayouts/slideLayout4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9.xml"/><Relationship Id="rId2" Type="http://schemas.openxmlformats.org/officeDocument/2006/relationships/slide" Target="slide38.xml"/><Relationship Id="rId1" Type="http://schemas.openxmlformats.org/officeDocument/2006/relationships/slideLayout" Target="../slideLayouts/slideLayout49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13" Type="http://schemas.openxmlformats.org/officeDocument/2006/relationships/image" Target="../media/image55.png"/><Relationship Id="rId3" Type="http://schemas.openxmlformats.org/officeDocument/2006/relationships/image" Target="../media/image7.png"/><Relationship Id="rId7" Type="http://schemas.openxmlformats.org/officeDocument/2006/relationships/image" Target="../media/image49.png"/><Relationship Id="rId12" Type="http://schemas.openxmlformats.org/officeDocument/2006/relationships/image" Target="../media/image5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11" Type="http://schemas.openxmlformats.org/officeDocument/2006/relationships/image" Target="../media/image53.png"/><Relationship Id="rId5" Type="http://schemas.openxmlformats.org/officeDocument/2006/relationships/image" Target="../media/image47.png"/><Relationship Id="rId10" Type="http://schemas.openxmlformats.org/officeDocument/2006/relationships/image" Target="../media/image52.png"/><Relationship Id="rId4" Type="http://schemas.openxmlformats.org/officeDocument/2006/relationships/image" Target="../media/image46.png"/><Relationship Id="rId9" Type="http://schemas.openxmlformats.org/officeDocument/2006/relationships/image" Target="../media/image5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ds03.infourok.ru/uploads/ex/0cca/00064e59-4d0c8bc8/2/img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67" y="0"/>
            <a:ext cx="12178633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Группа 1"/>
          <p:cNvGrpSpPr/>
          <p:nvPr/>
        </p:nvGrpSpPr>
        <p:grpSpPr>
          <a:xfrm>
            <a:off x="6103355" y="470695"/>
            <a:ext cx="5696759" cy="5548340"/>
            <a:chOff x="6102683" y="470695"/>
            <a:chExt cx="5176253" cy="4716378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6102683" y="470695"/>
              <a:ext cx="5176253" cy="4716378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6263630" y="874454"/>
              <a:ext cx="4854358" cy="39088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ru-RU" sz="4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«</a:t>
              </a:r>
              <a:r>
                <a:rPr lang="ru-RU" sz="40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В ОГРОМНОМ САДУ ГЕОМЕТРИИ КАЖДЫЙ НАЙДЁТ СЕБЕ БУКЕТ ПО ВКУСУ</a:t>
              </a:r>
              <a:r>
                <a:rPr lang="ru-RU" sz="4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…»</a:t>
              </a:r>
              <a:endPara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9377" t="15521" r="50923" b="13973"/>
          <a:stretch/>
        </p:blipFill>
        <p:spPr>
          <a:xfrm>
            <a:off x="885372" y="470695"/>
            <a:ext cx="5341258" cy="554834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622967" y="5489156"/>
            <a:ext cx="3657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Давид Гильберт</a:t>
            </a:r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69146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609600" y="873093"/>
            <a:ext cx="6096000" cy="10895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endParaRPr lang="ru-RU" altLang="ru-RU" sz="3600" b="1" i="1" u="sng" dirty="0" smtClean="0">
              <a:latin typeface="Times New Roman" panose="02020603050405020304" pitchFamily="18" charset="0"/>
            </a:endParaRPr>
          </a:p>
          <a:p>
            <a:pPr algn="ctr">
              <a:lnSpc>
                <a:spcPct val="90000"/>
              </a:lnSpc>
            </a:pPr>
            <a:endParaRPr lang="ru-RU" altLang="ru-RU" sz="3600" dirty="0">
              <a:latin typeface="Times New Roman" panose="02020603050405020304" pitchFamily="18" charset="0"/>
            </a:endParaRPr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451466325"/>
              </p:ext>
            </p:extLst>
          </p:nvPr>
        </p:nvGraphicFramePr>
        <p:xfrm>
          <a:off x="352926" y="417095"/>
          <a:ext cx="11309685" cy="6256421"/>
        </p:xfrm>
        <a:graphic>
          <a:graphicData uri="http://schemas.openxmlformats.org/presentationml/2006/ole">
            <p:oleObj spid="_x0000_s2062" name="Документ" r:id="rId4" imgW="6646456" imgH="2583813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2616576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526220870"/>
              </p:ext>
            </p:extLst>
          </p:nvPr>
        </p:nvGraphicFramePr>
        <p:xfrm>
          <a:off x="446088" y="282575"/>
          <a:ext cx="11277600" cy="5367338"/>
        </p:xfrm>
        <a:graphic>
          <a:graphicData uri="http://schemas.openxmlformats.org/presentationml/2006/ole">
            <p:oleObj spid="_x0000_s3085" name="Документ" r:id="rId4" imgW="6824733" imgH="3168114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2693104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t="1805" r="47777" b="9457"/>
          <a:stretch/>
        </p:blipFill>
        <p:spPr>
          <a:xfrm>
            <a:off x="2319994" y="170429"/>
            <a:ext cx="8700848" cy="617231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82174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488407119"/>
              </p:ext>
            </p:extLst>
          </p:nvPr>
        </p:nvGraphicFramePr>
        <p:xfrm>
          <a:off x="206375" y="381000"/>
          <a:ext cx="11571288" cy="5367338"/>
        </p:xfrm>
        <a:graphic>
          <a:graphicData uri="http://schemas.openxmlformats.org/presentationml/2006/ole">
            <p:oleObj spid="_x0000_s4110" name="Документ" r:id="rId4" imgW="6996959" imgH="3173263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3284943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377823650"/>
              </p:ext>
            </p:extLst>
          </p:nvPr>
        </p:nvGraphicFramePr>
        <p:xfrm>
          <a:off x="468313" y="315913"/>
          <a:ext cx="11223625" cy="5203825"/>
        </p:xfrm>
        <a:graphic>
          <a:graphicData uri="http://schemas.openxmlformats.org/presentationml/2006/ole">
            <p:oleObj spid="_x0000_s5134" name="Документ" r:id="rId4" imgW="7000198" imgH="3173263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1867108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20484" name="Picture 4" descr="eyl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4826" y="765176"/>
            <a:ext cx="3529013" cy="51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5334001" y="728664"/>
            <a:ext cx="5222875" cy="2739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Леонард Эйлер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(1701-1783)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Немецкий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математик и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физик</a:t>
            </a:r>
          </a:p>
        </p:txBody>
      </p:sp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5391150" y="3886201"/>
            <a:ext cx="5276850" cy="97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Формула Эйлера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(для правильных многогранников)</a:t>
            </a:r>
          </a:p>
        </p:txBody>
      </p:sp>
      <p:sp>
        <p:nvSpPr>
          <p:cNvPr id="20487" name="Rectangle 7"/>
          <p:cNvSpPr>
            <a:spLocks noChangeArrowheads="1"/>
          </p:cNvSpPr>
          <p:nvPr/>
        </p:nvSpPr>
        <p:spPr bwMode="auto">
          <a:xfrm>
            <a:off x="6143482" y="5001127"/>
            <a:ext cx="377218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sz="72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Г+В-Р=2</a:t>
            </a:r>
          </a:p>
        </p:txBody>
      </p:sp>
    </p:spTree>
    <p:extLst>
      <p:ext uri="{BB962C8B-B14F-4D97-AF65-F5344CB8AC3E}">
        <p14:creationId xmlns="" xmlns:p14="http://schemas.microsoft.com/office/powerpoint/2010/main" val="2931119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1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8350"/>
                            </p:stCondLst>
                            <p:childTnLst>
                              <p:par>
                                <p:cTn id="24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0350"/>
                            </p:stCondLst>
                            <p:childTnLst>
                              <p:par>
                                <p:cTn id="31" presetID="18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2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5" grpId="0"/>
      <p:bldP spid="20486" grpId="0"/>
      <p:bldP spid="20487" grpId="0"/>
      <p:bldP spid="20487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896922" y="96309"/>
            <a:ext cx="10940716" cy="5975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3600" b="1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Признаки правильных многогранников.</a:t>
            </a:r>
            <a:endParaRPr lang="ru-RU" sz="3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36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</a:p>
          <a:p>
            <a:pPr>
              <a:spcAft>
                <a:spcPts val="0"/>
              </a:spcAft>
            </a:pPr>
            <a:r>
              <a:rPr lang="ru-RU" sz="3600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Многогранник называется </a:t>
            </a:r>
            <a:r>
              <a:rPr lang="ru-RU" sz="36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правильным</a:t>
            </a:r>
            <a:r>
              <a:rPr lang="ru-RU" sz="36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если:</a:t>
            </a:r>
            <a:endParaRPr lang="ru-RU" sz="36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spcBef>
                <a:spcPts val="1000"/>
              </a:spcBef>
              <a:spcAft>
                <a:spcPts val="1000"/>
              </a:spcAft>
              <a:buFont typeface="Times New Roman" panose="02020603050405020304" pitchFamily="18" charset="0"/>
              <a:buChar char="•"/>
              <a:tabLst>
                <a:tab pos="457200" algn="l"/>
              </a:tabLst>
            </a:pPr>
            <a:r>
              <a:rPr lang="ru-RU" sz="36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он выпуклый</a:t>
            </a:r>
            <a:endParaRPr lang="ru-RU" sz="36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spcBef>
                <a:spcPts val="1000"/>
              </a:spcBef>
              <a:spcAft>
                <a:spcPts val="1000"/>
              </a:spcAft>
              <a:buFont typeface="Times New Roman" panose="02020603050405020304" pitchFamily="18" charset="0"/>
              <a:buChar char="•"/>
              <a:tabLst>
                <a:tab pos="457200" algn="l"/>
              </a:tabLst>
            </a:pPr>
            <a:r>
              <a:rPr lang="ru-RU" sz="36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все его грани являются равными правильными многоугольниками</a:t>
            </a:r>
            <a:endParaRPr lang="ru-RU" sz="36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spcBef>
                <a:spcPts val="1000"/>
              </a:spcBef>
              <a:spcAft>
                <a:spcPts val="1000"/>
              </a:spcAft>
              <a:buFont typeface="Times New Roman" panose="02020603050405020304" pitchFamily="18" charset="0"/>
              <a:buChar char="•"/>
              <a:tabLst>
                <a:tab pos="457200" algn="l"/>
              </a:tabLst>
            </a:pPr>
            <a:r>
              <a:rPr lang="ru-RU" sz="36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каждой его вершине сходится одинаковое число граней</a:t>
            </a:r>
            <a:endParaRPr lang="ru-RU" sz="36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spcBef>
                <a:spcPts val="1000"/>
              </a:spcBef>
              <a:spcAft>
                <a:spcPts val="1000"/>
              </a:spcAft>
              <a:buFont typeface="Times New Roman" panose="02020603050405020304" pitchFamily="18" charset="0"/>
              <a:buChar char="•"/>
              <a:tabLst>
                <a:tab pos="457200" algn="l"/>
              </a:tabLst>
            </a:pPr>
            <a:r>
              <a:rPr lang="ru-RU" sz="36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все его двугранные углы </a:t>
            </a:r>
            <a:r>
              <a:rPr lang="ru-RU" sz="3600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равны.</a:t>
            </a:r>
            <a:endParaRPr lang="ru-RU" sz="36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31023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4" name="Picture 9" descr="pp_0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862" y="555208"/>
            <a:ext cx="4208462" cy="475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/>
          <a:srcRect l="14530" t="7995" r="49285" b="3551"/>
          <a:stretch/>
        </p:blipFill>
        <p:spPr>
          <a:xfrm>
            <a:off x="6095999" y="381036"/>
            <a:ext cx="4528458" cy="595152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204332" y="5498464"/>
            <a:ext cx="33818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Платон</a:t>
            </a:r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6639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20482" name="Прямоугольник 3"/>
          <p:cNvSpPr>
            <a:spLocks noChangeArrowheads="1"/>
          </p:cNvSpPr>
          <p:nvPr/>
        </p:nvSpPr>
        <p:spPr bwMode="auto">
          <a:xfrm>
            <a:off x="3375480" y="0"/>
            <a:ext cx="56061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ПЛАТОНОВСКИЕ ТЕЛА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Group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318148712"/>
              </p:ext>
            </p:extLst>
          </p:nvPr>
        </p:nvGraphicFramePr>
        <p:xfrm>
          <a:off x="609600" y="571500"/>
          <a:ext cx="11101137" cy="6092826"/>
        </p:xfrm>
        <a:graphic>
          <a:graphicData uri="http://schemas.openxmlformats.org/drawingml/2006/table">
            <a:tbl>
              <a:tblPr/>
              <a:tblGrid>
                <a:gridCol w="5550568"/>
                <a:gridCol w="5550569"/>
              </a:tblGrid>
              <a:tr h="124847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огонь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тетраэдр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4684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вода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 икосаэдр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4847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воздух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октаэдр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4684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земля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гексаэдр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0219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вселенная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додекаэдр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0503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09751" y="571500"/>
            <a:ext cx="1643063" cy="123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4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09751" y="1857376"/>
            <a:ext cx="1643063" cy="1198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5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809751" y="3071813"/>
            <a:ext cx="1643063" cy="123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6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809751" y="4357688"/>
            <a:ext cx="16922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7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809750" y="5572125"/>
            <a:ext cx="1665288" cy="1062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8" name="Picture 28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9167814" y="714376"/>
            <a:ext cx="1000125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9" name="Picture 29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9096376" y="3143251"/>
            <a:ext cx="1071563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0" name="Picture 30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9096376" y="1928814"/>
            <a:ext cx="1076325" cy="106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1" name="Picture 31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9167814" y="5572126"/>
            <a:ext cx="1000125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2" name="Picture 32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9096376" y="4429126"/>
            <a:ext cx="1071563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22099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05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05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0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0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205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05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20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20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205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205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20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20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205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205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20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20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205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205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20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20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3074" name="Picture 2" descr="https://im0-tub-ru.yandex.net/i?id=9e5294aba13f9c73f36338740e413d58-l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3768" y="785297"/>
            <a:ext cx="3898232" cy="433136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36884" y="528623"/>
            <a:ext cx="7956883" cy="5809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«ПРАВИЛЬНЫХ МНОГОГРАННИКОВ ВЫЗЫВАЮЩЕ МАЛО, НО ЭТОТ ВЕСЬМА СКРОМНЫЙ ПО ЧИСЛЕННОСТИ ОТРЯД СУМЕЛ ПРОБРАТЬСЯ В САМЫЕ ГЛУБИНЫ РАЗЛИЧНЫХ НАУК…»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630653" y="5306248"/>
            <a:ext cx="35613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Льюис Кэрролл</a:t>
            </a:r>
            <a:endParaRPr lang="ru-RU" sz="3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6488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85011" y="1026696"/>
            <a:ext cx="12400548" cy="429928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69133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5" name="Picture 14" descr="image00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8437" y="1257518"/>
            <a:ext cx="5229726" cy="5342021"/>
          </a:xfrm>
          <a:prstGeom prst="rect">
            <a:avLst/>
          </a:prstGeom>
          <a:noFill/>
          <a:ln w="76200" cmpd="tri">
            <a:solidFill>
              <a:srgbClr val="6600CC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81263" y="208547"/>
            <a:ext cx="117107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ПРАВИЛЬНЫЕ  МНОГОГРАННИКИ  В  ЖИЗНИ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ackgroundRemoval t="0" b="100000" l="122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3400" y="1063722"/>
            <a:ext cx="1711514" cy="171151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=""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363200" y="998326"/>
            <a:ext cx="1757389" cy="173753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="" xmlns:a14="http://schemas.microsoft.com/office/drawing/2010/main">
                  <a14:imgLayer r:embed="rId9">
                    <a14:imgEffect>
                      <a14:backgroundRemoval t="2286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371401" y="2377596"/>
            <a:ext cx="1991799" cy="198048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="" xmlns:a14="http://schemas.microsoft.com/office/drawing/2010/main">
                  <a14:imgLayer r:embed="rId11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617394" y="4616835"/>
            <a:ext cx="1994035" cy="198270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="" xmlns:a14="http://schemas.microsoft.com/office/drawing/2010/main">
                  <a14:imgLayer r:embed="rId13">
                    <a14:imgEffect>
                      <a14:backgroundRemoval t="3049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09452" y="3317020"/>
            <a:ext cx="1530751" cy="153075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="" xmlns:a14="http://schemas.microsoft.com/office/drawing/2010/main">
                  <a14:imgLayer r:embed="rId13">
                    <a14:imgEffect>
                      <a14:backgroundRemoval t="3049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61852" y="3469420"/>
            <a:ext cx="1530751" cy="153075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1558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-46093"/>
            <a:ext cx="12193057" cy="6858594"/>
          </a:xfrm>
          <a:prstGeom prst="rect">
            <a:avLst/>
          </a:prstGeom>
        </p:spPr>
      </p:pic>
      <p:pic>
        <p:nvPicPr>
          <p:cNvPr id="83973" name="Picture 5" descr="art_3_5_clip_image02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7249" y="796624"/>
            <a:ext cx="4879665" cy="5173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3976" name="Rectangle 8"/>
          <p:cNvSpPr>
            <a:spLocks noGrp="1" noChangeArrowheads="1"/>
          </p:cNvSpPr>
          <p:nvPr>
            <p:ph type="title"/>
          </p:nvPr>
        </p:nvSpPr>
        <p:spPr>
          <a:xfrm>
            <a:off x="1506621" y="-200705"/>
            <a:ext cx="10515600" cy="1325563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Многогранники и живая природа</a:t>
            </a:r>
          </a:p>
        </p:txBody>
      </p:sp>
      <p:sp>
        <p:nvSpPr>
          <p:cNvPr id="83977" name="Text Box 9"/>
          <p:cNvSpPr txBox="1">
            <a:spLocks noChangeArrowheads="1"/>
          </p:cNvSpPr>
          <p:nvPr/>
        </p:nvSpPr>
        <p:spPr bwMode="auto">
          <a:xfrm>
            <a:off x="6641591" y="5770453"/>
            <a:ext cx="349717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sz="4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Феодария</a:t>
            </a:r>
            <a:endParaRPr lang="ru-RU" sz="4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32765" y="1791106"/>
            <a:ext cx="2689672" cy="268536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43744976"/>
      </p:ext>
    </p:extLst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839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839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839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839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39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39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839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839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839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360"/>
                            </p:stCondLst>
                            <p:childTnLst>
                              <p:par>
                                <p:cTn id="20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2" dur="2000"/>
                                        <p:tgtEl>
                                          <p:spTgt spid="83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6" grpId="0"/>
      <p:bldP spid="8397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5122" name="Text Box 4"/>
          <p:cNvSpPr txBox="1">
            <a:spLocks noChangeArrowheads="1"/>
          </p:cNvSpPr>
          <p:nvPr/>
        </p:nvSpPr>
        <p:spPr bwMode="auto">
          <a:xfrm>
            <a:off x="3318782" y="5947570"/>
            <a:ext cx="7416800" cy="46166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Кристалл поваренной соли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5925" y="1181667"/>
            <a:ext cx="6870246" cy="47772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1357915" y="405608"/>
            <a:ext cx="9673389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44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Многогранники и неживая природа</a:t>
            </a: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2292675171"/>
      </p:ext>
    </p:extLst>
  </p:cSld>
  <p:clrMapOvr>
    <a:masterClrMapping/>
  </p:clrMapOvr>
  <p:transition advTm="10687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5122" name="Text Box 4"/>
          <p:cNvSpPr txBox="1">
            <a:spLocks noChangeArrowheads="1"/>
          </p:cNvSpPr>
          <p:nvPr/>
        </p:nvSpPr>
        <p:spPr bwMode="auto">
          <a:xfrm>
            <a:off x="4138829" y="6196877"/>
            <a:ext cx="7416800" cy="46166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Правильная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форма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алмаза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5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1859" y="1235614"/>
            <a:ext cx="6079445" cy="4961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1357915" y="405608"/>
            <a:ext cx="9673389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44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Многогранники и неживая природа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61322" y="1954513"/>
            <a:ext cx="2629313" cy="248100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="" xmlns:p14="http://schemas.microsoft.com/office/powerpoint/2010/main" val="1154096892"/>
      </p:ext>
    </p:extLst>
  </p:cSld>
  <p:clrMapOvr>
    <a:masterClrMapping/>
  </p:clrMapOvr>
  <p:transition advTm="1068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5122" name="Text Box 4"/>
          <p:cNvSpPr txBox="1">
            <a:spLocks noChangeArrowheads="1"/>
          </p:cNvSpPr>
          <p:nvPr/>
        </p:nvSpPr>
        <p:spPr bwMode="auto">
          <a:xfrm>
            <a:off x="4255949" y="5747326"/>
            <a:ext cx="7416800" cy="46166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Кристаллы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пирита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8" name="Picture 12" descr="ddcdr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739" y="1110673"/>
            <a:ext cx="6531565" cy="4636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1357915" y="405608"/>
            <a:ext cx="9673389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44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Многогранники и неживая природа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=""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53318" y="1691469"/>
            <a:ext cx="2881452" cy="284889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="" xmlns:p14="http://schemas.microsoft.com/office/powerpoint/2010/main" val="1636251984"/>
      </p:ext>
    </p:extLst>
  </p:cSld>
  <p:clrMapOvr>
    <a:masterClrMapping/>
  </p:clrMapOvr>
  <p:transition advTm="1068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1524000" y="274638"/>
            <a:ext cx="9144000" cy="1143000"/>
          </a:xfrm>
        </p:spPr>
        <p:txBody>
          <a:bodyPr/>
          <a:lstStyle/>
          <a:p>
            <a:pPr eaLnBrk="1" hangingPunct="1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Многогранники и архитектура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4" descr="arxit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746502"/>
            <a:ext cx="7921625" cy="3459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 txBox="1">
            <a:spLocks noRot="1" noChangeArrowheads="1"/>
          </p:cNvSpPr>
          <p:nvPr/>
        </p:nvSpPr>
        <p:spPr bwMode="auto">
          <a:xfrm>
            <a:off x="2903622" y="5414211"/>
            <a:ext cx="5395913" cy="737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buFont typeface="Wingdings" panose="05000000000000000000" pitchFamily="2" charset="2"/>
              <a:buNone/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Великая пирамида в Гизе</a:t>
            </a:r>
          </a:p>
        </p:txBody>
      </p:sp>
    </p:spTree>
    <p:extLst>
      <p:ext uri="{BB962C8B-B14F-4D97-AF65-F5344CB8AC3E}">
        <p14:creationId xmlns="" xmlns:p14="http://schemas.microsoft.com/office/powerpoint/2010/main" val="338213843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2245896" y="160420"/>
            <a:ext cx="8101263" cy="915905"/>
          </a:xfrm>
        </p:spPr>
        <p:txBody>
          <a:bodyPr/>
          <a:lstStyle/>
          <a:p>
            <a:pPr eaLnBrk="1" hangingPunct="1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Многогранники и искусство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507" name="Rectangle 3"/>
          <p:cNvSpPr txBox="1">
            <a:spLocks noChangeArrowheads="1"/>
          </p:cNvSpPr>
          <p:nvPr/>
        </p:nvSpPr>
        <p:spPr bwMode="auto">
          <a:xfrm>
            <a:off x="1728997" y="5582653"/>
            <a:ext cx="8351838" cy="1238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Тайная вечеря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None/>
            </a:pPr>
            <a:r>
              <a:rPr lang="ru-RU" sz="28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Сальвадор </a:t>
            </a:r>
            <a:r>
              <a:rPr lang="ru-RU" sz="28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Дали </a:t>
            </a:r>
          </a:p>
          <a:p>
            <a:pPr algn="ctr" eaLnBrk="1" hangingPunct="1">
              <a:buFontTx/>
              <a:buNone/>
            </a:pPr>
            <a:r>
              <a:rPr lang="ru-RU" sz="2800" dirty="0" smtClean="0"/>
              <a:t> </a:t>
            </a:r>
            <a:endParaRPr lang="ru-RU" sz="2800" dirty="0"/>
          </a:p>
        </p:txBody>
      </p:sp>
      <p:pic>
        <p:nvPicPr>
          <p:cNvPr id="21508" name="Рисунок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7158" y="1203158"/>
            <a:ext cx="6448926" cy="4379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404353389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7" name="Picture 4" descr="dur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5347" y="1337427"/>
            <a:ext cx="5744662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3"/>
          <p:cNvSpPr txBox="1">
            <a:spLocks noRot="1" noChangeArrowheads="1"/>
          </p:cNvSpPr>
          <p:nvPr/>
        </p:nvSpPr>
        <p:spPr>
          <a:xfrm>
            <a:off x="1028283" y="1590633"/>
            <a:ext cx="3168650" cy="4751387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342900" indent="-342900" algn="ctr">
              <a:lnSpc>
                <a:spcPct val="90000"/>
              </a:lnSpc>
              <a:spcBef>
                <a:spcPct val="50000"/>
              </a:spcBef>
              <a:defRPr/>
            </a:pPr>
            <a:r>
              <a:rPr lang="ru-RU" sz="2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Знаменитый художник</a:t>
            </a:r>
            <a:r>
              <a:rPr lang="ru-RU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увлекавшийся геометрией, </a:t>
            </a:r>
          </a:p>
          <a:p>
            <a:pPr marL="342900" indent="-342900" algn="ctr">
              <a:lnSpc>
                <a:spcPct val="90000"/>
              </a:lnSpc>
              <a:spcBef>
                <a:spcPct val="50000"/>
              </a:spcBef>
              <a:defRPr/>
            </a:pPr>
            <a:r>
              <a:rPr lang="ru-RU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Альбрехт Дюрер </a:t>
            </a:r>
          </a:p>
          <a:p>
            <a:pPr marL="342900" indent="-342900" algn="ctr">
              <a:lnSpc>
                <a:spcPct val="90000"/>
              </a:lnSpc>
              <a:spcBef>
                <a:spcPct val="50000"/>
              </a:spcBef>
              <a:defRPr/>
            </a:pPr>
            <a:r>
              <a:rPr lang="ru-RU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(1471- 1528), </a:t>
            </a:r>
          </a:p>
          <a:p>
            <a:pPr marL="342900" indent="-342900" algn="ctr">
              <a:lnSpc>
                <a:spcPct val="90000"/>
              </a:lnSpc>
              <a:spcBef>
                <a:spcPct val="50000"/>
              </a:spcBef>
              <a:defRPr/>
            </a:pPr>
            <a:r>
              <a:rPr lang="ru-RU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известной гравюре               </a:t>
            </a:r>
            <a:r>
              <a:rPr lang="ru-RU" sz="2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«Меланхолия»  </a:t>
            </a:r>
          </a:p>
          <a:p>
            <a:pPr marL="342900" indent="-342900" algn="ctr">
              <a:lnSpc>
                <a:spcPct val="90000"/>
              </a:lnSpc>
              <a:spcBef>
                <a:spcPct val="50000"/>
              </a:spcBef>
              <a:defRPr/>
            </a:pPr>
            <a:r>
              <a:rPr lang="ru-RU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переднем плане </a:t>
            </a:r>
          </a:p>
          <a:p>
            <a:pPr marL="342900" indent="-342900" algn="ctr">
              <a:lnSpc>
                <a:spcPct val="90000"/>
              </a:lnSpc>
              <a:spcBef>
                <a:spcPct val="50000"/>
              </a:spcBef>
              <a:defRPr/>
            </a:pPr>
            <a:r>
              <a:rPr lang="ru-RU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изобразил </a:t>
            </a:r>
            <a:r>
              <a:rPr lang="ru-RU" sz="2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додекаэдр.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endParaRPr lang="ru-RU" sz="2600" i="1" dirty="0"/>
          </a:p>
        </p:txBody>
      </p:sp>
      <p:sp>
        <p:nvSpPr>
          <p:cNvPr id="22532" name="Заголовок 1"/>
          <p:cNvSpPr>
            <a:spLocks noGrp="1"/>
          </p:cNvSpPr>
          <p:nvPr>
            <p:ph type="title"/>
          </p:nvPr>
        </p:nvSpPr>
        <p:spPr>
          <a:xfrm>
            <a:off x="1974767" y="194427"/>
            <a:ext cx="9144000" cy="1143000"/>
          </a:xfrm>
        </p:spPr>
        <p:txBody>
          <a:bodyPr/>
          <a:lstStyle/>
          <a:p>
            <a:pPr eaLnBrk="1" hangingPunct="1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Многогранники и искусство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5662499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993775"/>
          </a:xfrm>
        </p:spPr>
        <p:txBody>
          <a:bodyPr/>
          <a:lstStyle/>
          <a:p>
            <a:pPr eaLnBrk="1" hangingPunct="1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Правильный многогранник это-…</a:t>
            </a:r>
          </a:p>
        </p:txBody>
      </p:sp>
      <p:sp>
        <p:nvSpPr>
          <p:cNvPr id="29699" name="Rectangle 3"/>
          <p:cNvSpPr>
            <a:spLocks noGrp="1"/>
          </p:cNvSpPr>
          <p:nvPr>
            <p:ph type="body" idx="1"/>
          </p:nvPr>
        </p:nvSpPr>
        <p:spPr>
          <a:xfrm>
            <a:off x="609601" y="1010653"/>
            <a:ext cx="10972800" cy="5115510"/>
          </a:xfrm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ru-RU" sz="4000" dirty="0"/>
              <a:t>        </a:t>
            </a:r>
            <a:r>
              <a:rPr lang="ru-RU" sz="2400" dirty="0"/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любой правильный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многогранник</a:t>
            </a:r>
          </a:p>
          <a:p>
            <a:pPr eaLnBrk="1" hangingPunct="1">
              <a:buFont typeface="Arial" panose="020B0604020202020204" pitchFamily="34" charset="0"/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выпуклый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многогранник, у которого все стороны равны между собой и все углы равны между собой</a:t>
            </a:r>
          </a:p>
          <a:p>
            <a:pPr eaLnBrk="1" hangingPunct="1">
              <a:buFont typeface="Arial" panose="020B0604020202020204" pitchFamily="34" charset="0"/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многогранник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у которого все стороны равны между собой и все углы равны между собой. В каждой вершине сходится одинаковое количество граней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многогранник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 основании которого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лежит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правильный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многоугольник</a:t>
            </a:r>
          </a:p>
          <a:p>
            <a:pPr eaLnBrk="1" hangingPunct="1">
              <a:buFont typeface="Arial" panose="020B0604020202020204" pitchFamily="34" charset="0"/>
              <a:buNone/>
            </a:pPr>
            <a:endParaRPr lang="ru-RU" sz="2400" dirty="0"/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724736" y="1248382"/>
            <a:ext cx="576262" cy="5032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sz="1800">
                <a:solidFill>
                  <a:prstClr val="black"/>
                </a:solidFill>
                <a:latin typeface="Arial" panose="020B0604020202020204" pitchFamily="34" charset="0"/>
                <a:hlinkClick r:id="rId2" action="ppaction://hlinksldjump"/>
              </a:rPr>
              <a:t>А</a:t>
            </a:r>
            <a:endParaRPr lang="ru-RU" sz="180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724736" y="2465620"/>
            <a:ext cx="576262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sz="1800" dirty="0">
                <a:solidFill>
                  <a:prstClr val="black"/>
                </a:solidFill>
                <a:latin typeface="Arial" panose="020B0604020202020204" pitchFamily="34" charset="0"/>
                <a:hlinkClick r:id="rId3" action="ppaction://hlinksldjump"/>
              </a:rPr>
              <a:t>Б</a:t>
            </a:r>
            <a:endParaRPr lang="ru-RU" sz="18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724736" y="4024898"/>
            <a:ext cx="576262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sz="1800">
                <a:solidFill>
                  <a:prstClr val="black"/>
                </a:solidFill>
                <a:latin typeface="Arial" panose="020B0604020202020204" pitchFamily="34" charset="0"/>
                <a:hlinkClick r:id="rId2" action="ppaction://hlinksldjump"/>
              </a:rPr>
              <a:t>В</a:t>
            </a:r>
            <a:endParaRPr lang="ru-RU" sz="180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9703" name="Rectangle 7"/>
          <p:cNvSpPr>
            <a:spLocks noChangeArrowheads="1"/>
          </p:cNvSpPr>
          <p:nvPr/>
        </p:nvSpPr>
        <p:spPr bwMode="auto">
          <a:xfrm>
            <a:off x="724736" y="5584176"/>
            <a:ext cx="576262" cy="5032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sz="1800" dirty="0">
                <a:solidFill>
                  <a:prstClr val="black"/>
                </a:solidFill>
                <a:latin typeface="Arial" panose="020B0604020202020204" pitchFamily="34" charset="0"/>
                <a:hlinkClick r:id="rId2" action="ppaction://hlinksldjump"/>
              </a:rPr>
              <a:t>Г</a:t>
            </a:r>
            <a:endParaRPr lang="ru-RU" sz="18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99944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/>
          </p:cNvSpPr>
          <p:nvPr>
            <p:ph type="title"/>
          </p:nvPr>
        </p:nvSpPr>
        <p:spPr>
          <a:xfrm>
            <a:off x="609600" y="557214"/>
            <a:ext cx="10972800" cy="1143000"/>
          </a:xfrm>
        </p:spPr>
        <p:txBody>
          <a:bodyPr/>
          <a:lstStyle/>
          <a:p>
            <a:pPr eaLnBrk="1" hangingPunct="1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Какой правильный многогранник называется гексаэдром?</a:t>
            </a:r>
          </a:p>
        </p:txBody>
      </p:sp>
      <p:sp>
        <p:nvSpPr>
          <p:cNvPr id="3072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ru-RU" sz="4800" dirty="0"/>
              <a:t>        </a:t>
            </a:r>
            <a:r>
              <a:rPr lang="ru-RU" dirty="0" smtClean="0"/>
              <a:t>                      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Куб</a:t>
            </a:r>
          </a:p>
          <a:p>
            <a:pPr eaLnBrk="1" hangingPunct="1">
              <a:buFont typeface="Arial" panose="020B0604020202020204" pitchFamily="34" charset="0"/>
              <a:buNone/>
            </a:pPr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Октаэдр</a:t>
            </a:r>
          </a:p>
          <a:p>
            <a:pPr eaLnBrk="1" hangingPunct="1">
              <a:buFont typeface="Arial" panose="020B0604020202020204" pitchFamily="34" charset="0"/>
              <a:buNone/>
            </a:pPr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Тетраэдр</a:t>
            </a:r>
          </a:p>
          <a:p>
            <a:pPr eaLnBrk="1" hangingPunct="1">
              <a:buFont typeface="Arial" panose="020B0604020202020204" pitchFamily="34" charset="0"/>
              <a:buNone/>
            </a:pPr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Икосаэдр</a:t>
            </a:r>
          </a:p>
        </p:txBody>
      </p:sp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2808957" y="1862932"/>
            <a:ext cx="576262" cy="5032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sz="1800">
                <a:solidFill>
                  <a:prstClr val="black"/>
                </a:solidFill>
                <a:latin typeface="Arial" panose="020B0604020202020204" pitchFamily="34" charset="0"/>
                <a:hlinkClick r:id="rId2" action="ppaction://hlinksldjump"/>
              </a:rPr>
              <a:t>А</a:t>
            </a:r>
            <a:endParaRPr lang="ru-RU" sz="180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2808957" y="3248110"/>
            <a:ext cx="576262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sz="1800" dirty="0">
                <a:solidFill>
                  <a:prstClr val="black"/>
                </a:solidFill>
                <a:latin typeface="Arial" panose="020B0604020202020204" pitchFamily="34" charset="0"/>
                <a:hlinkClick r:id="rId3" action="ppaction://hlinksldjump"/>
              </a:rPr>
              <a:t>Б</a:t>
            </a:r>
            <a:endParaRPr lang="ru-RU" sz="18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2808957" y="4543509"/>
            <a:ext cx="576262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sz="1800">
                <a:solidFill>
                  <a:prstClr val="black"/>
                </a:solidFill>
                <a:latin typeface="Arial" panose="020B0604020202020204" pitchFamily="34" charset="0"/>
                <a:hlinkClick r:id="rId3" action="ppaction://hlinksldjump"/>
              </a:rPr>
              <a:t>В</a:t>
            </a:r>
            <a:endParaRPr lang="ru-RU" sz="180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30727" name="Rectangle 7"/>
          <p:cNvSpPr>
            <a:spLocks noChangeArrowheads="1"/>
          </p:cNvSpPr>
          <p:nvPr/>
        </p:nvSpPr>
        <p:spPr bwMode="auto">
          <a:xfrm>
            <a:off x="2808957" y="5812279"/>
            <a:ext cx="576262" cy="5032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sz="1800">
                <a:solidFill>
                  <a:prstClr val="black"/>
                </a:solidFill>
                <a:latin typeface="Arial" panose="020B0604020202020204" pitchFamily="34" charset="0"/>
                <a:hlinkClick r:id="rId3" action="ppaction://hlinksldjump"/>
              </a:rPr>
              <a:t>Г</a:t>
            </a:r>
            <a:endParaRPr lang="ru-RU" sz="180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46535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721895" y="738180"/>
            <a:ext cx="11004884" cy="48926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sz="66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Через любые _______ точки, </a:t>
            </a: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sz="66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 лежащие на одной ________, проходит ______, и притом только одна.</a:t>
            </a:r>
            <a:endParaRPr lang="ru-RU" sz="6600" b="1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14983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каком рисунке изображен икосаэдр?</a:t>
            </a:r>
          </a:p>
        </p:txBody>
      </p:sp>
      <p:sp>
        <p:nvSpPr>
          <p:cNvPr id="31747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ru-RU" sz="4800"/>
              <a:t>        </a:t>
            </a:r>
            <a:r>
              <a:rPr lang="ru-RU" smtClean="0"/>
              <a:t> </a:t>
            </a:r>
          </a:p>
        </p:txBody>
      </p:sp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2135188" y="1700214"/>
            <a:ext cx="576262" cy="5032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sz="1800">
                <a:solidFill>
                  <a:prstClr val="black"/>
                </a:solidFill>
                <a:latin typeface="Arial" panose="020B0604020202020204" pitchFamily="34" charset="0"/>
                <a:hlinkClick r:id="rId2" action="ppaction://hlinksldjump"/>
              </a:rPr>
              <a:t>А</a:t>
            </a:r>
            <a:endParaRPr lang="ru-RU" sz="180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6456363" y="1557339"/>
            <a:ext cx="576262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sz="1800">
                <a:solidFill>
                  <a:prstClr val="black"/>
                </a:solidFill>
                <a:latin typeface="Arial" panose="020B0604020202020204" pitchFamily="34" charset="0"/>
                <a:hlinkClick r:id="rId3" action="ppaction://hlinksldjump"/>
              </a:rPr>
              <a:t>Б</a:t>
            </a:r>
            <a:endParaRPr lang="ru-RU" sz="180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2135188" y="4076701"/>
            <a:ext cx="576262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sz="1800">
                <a:solidFill>
                  <a:prstClr val="black"/>
                </a:solidFill>
                <a:latin typeface="Arial" panose="020B0604020202020204" pitchFamily="34" charset="0"/>
                <a:hlinkClick r:id="rId2" action="ppaction://hlinksldjump"/>
              </a:rPr>
              <a:t>В</a:t>
            </a:r>
            <a:endParaRPr lang="ru-RU" sz="180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31751" name="Rectangle 7"/>
          <p:cNvSpPr>
            <a:spLocks noChangeArrowheads="1"/>
          </p:cNvSpPr>
          <p:nvPr/>
        </p:nvSpPr>
        <p:spPr bwMode="auto">
          <a:xfrm>
            <a:off x="6383338" y="4076700"/>
            <a:ext cx="576262" cy="5032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sz="1800">
                <a:solidFill>
                  <a:prstClr val="black"/>
                </a:solidFill>
                <a:latin typeface="Arial" panose="020B0604020202020204" pitchFamily="34" charset="0"/>
                <a:hlinkClick r:id="rId2" action="ppaction://hlinksldjump"/>
              </a:rPr>
              <a:t>Г</a:t>
            </a:r>
            <a:endParaRPr lang="ru-RU" sz="180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pic>
        <p:nvPicPr>
          <p:cNvPr id="31752" name="Picture 8" descr="1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9963" y="1484313"/>
            <a:ext cx="2024062" cy="246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3" name="Picture 9" descr="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9964" y="4076700"/>
            <a:ext cx="2001837" cy="245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4" name="Picture 10" descr="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76" y="4005263"/>
            <a:ext cx="1952625" cy="2449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5" name="Picture 11" descr="1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75" y="1484314"/>
            <a:ext cx="2173288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948762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каком рисунке изображен октаэдр?</a:t>
            </a:r>
          </a:p>
        </p:txBody>
      </p:sp>
      <p:sp>
        <p:nvSpPr>
          <p:cNvPr id="32771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ru-RU" sz="4800"/>
              <a:t>        </a:t>
            </a:r>
            <a:r>
              <a:rPr lang="ru-RU" smtClean="0"/>
              <a:t> </a:t>
            </a:r>
          </a:p>
        </p:txBody>
      </p:sp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2135188" y="1700214"/>
            <a:ext cx="576262" cy="5032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sz="1800">
                <a:solidFill>
                  <a:prstClr val="black"/>
                </a:solidFill>
                <a:latin typeface="Arial" panose="020B0604020202020204" pitchFamily="34" charset="0"/>
                <a:hlinkClick r:id="rId2" action="ppaction://hlinksldjump"/>
              </a:rPr>
              <a:t>А</a:t>
            </a:r>
            <a:endParaRPr lang="ru-RU" sz="180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6456363" y="1557339"/>
            <a:ext cx="576262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sz="1800">
                <a:solidFill>
                  <a:prstClr val="black"/>
                </a:solidFill>
                <a:latin typeface="Arial" panose="020B0604020202020204" pitchFamily="34" charset="0"/>
                <a:hlinkClick r:id="rId2" action="ppaction://hlinksldjump"/>
              </a:rPr>
              <a:t>Б</a:t>
            </a:r>
            <a:endParaRPr lang="ru-RU" sz="180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2135188" y="4076701"/>
            <a:ext cx="576262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sz="1800">
                <a:solidFill>
                  <a:prstClr val="black"/>
                </a:solidFill>
                <a:latin typeface="Arial" panose="020B0604020202020204" pitchFamily="34" charset="0"/>
                <a:hlinkClick r:id="rId2" action="ppaction://hlinksldjump"/>
              </a:rPr>
              <a:t>В</a:t>
            </a:r>
            <a:endParaRPr lang="ru-RU" sz="180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32775" name="Rectangle 7"/>
          <p:cNvSpPr>
            <a:spLocks noChangeArrowheads="1"/>
          </p:cNvSpPr>
          <p:nvPr/>
        </p:nvSpPr>
        <p:spPr bwMode="auto">
          <a:xfrm>
            <a:off x="6383338" y="4076700"/>
            <a:ext cx="576262" cy="5032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sz="1800">
                <a:solidFill>
                  <a:prstClr val="black"/>
                </a:solidFill>
                <a:latin typeface="Arial" panose="020B0604020202020204" pitchFamily="34" charset="0"/>
                <a:hlinkClick r:id="rId3" action="ppaction://hlinksldjump"/>
              </a:rPr>
              <a:t>Г</a:t>
            </a:r>
            <a:endParaRPr lang="ru-RU" sz="180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pic>
        <p:nvPicPr>
          <p:cNvPr id="32776" name="Picture 8" descr="1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9963" y="1484313"/>
            <a:ext cx="2024062" cy="246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7" name="Picture 9" descr="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9964" y="4076700"/>
            <a:ext cx="2001837" cy="245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8" name="Picture 10" descr="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76" y="4005263"/>
            <a:ext cx="1952625" cy="2449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9" name="Picture 11" descr="1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75" y="1484314"/>
            <a:ext cx="2173288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851765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/>
              <a:t>Формула Эйлера…</a:t>
            </a:r>
          </a:p>
        </p:txBody>
      </p:sp>
      <p:sp>
        <p:nvSpPr>
          <p:cNvPr id="33795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ru-RU" sz="4800" dirty="0"/>
              <a:t>        </a:t>
            </a:r>
            <a:r>
              <a:rPr lang="ru-RU" dirty="0" smtClean="0"/>
              <a:t>              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– Р = 2</a:t>
            </a:r>
          </a:p>
          <a:p>
            <a:pPr eaLnBrk="1" hangingPunct="1">
              <a:buFont typeface="Arial" panose="020B0604020202020204" pitchFamily="34" charset="0"/>
              <a:buNone/>
            </a:pP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Г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</a:t>
            </a:r>
          </a:p>
          <a:p>
            <a:pPr eaLnBrk="1" hangingPunct="1">
              <a:buFont typeface="Arial" panose="020B0604020202020204" pitchFamily="34" charset="0"/>
              <a:buNone/>
            </a:pP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В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</a:t>
            </a:r>
          </a:p>
          <a:p>
            <a:pPr eaLnBrk="1" hangingPunct="1">
              <a:buFont typeface="Arial" panose="020B0604020202020204" pitchFamily="34" charset="0"/>
              <a:buNone/>
            </a:pP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</a:t>
            </a:r>
          </a:p>
        </p:txBody>
      </p:sp>
      <p:sp>
        <p:nvSpPr>
          <p:cNvPr id="33796" name="Rectangle 4"/>
          <p:cNvSpPr>
            <a:spLocks noChangeArrowheads="1"/>
          </p:cNvSpPr>
          <p:nvPr/>
        </p:nvSpPr>
        <p:spPr bwMode="auto">
          <a:xfrm>
            <a:off x="2312612" y="1881983"/>
            <a:ext cx="576262" cy="5032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sz="1800">
                <a:solidFill>
                  <a:prstClr val="black"/>
                </a:solidFill>
                <a:latin typeface="Arial" panose="020B0604020202020204" pitchFamily="34" charset="0"/>
                <a:hlinkClick r:id="rId2" action="ppaction://hlinksldjump"/>
              </a:rPr>
              <a:t>А</a:t>
            </a:r>
            <a:endParaRPr lang="ru-RU" sz="180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33797" name="Rectangle 5"/>
          <p:cNvSpPr>
            <a:spLocks noChangeArrowheads="1"/>
          </p:cNvSpPr>
          <p:nvPr/>
        </p:nvSpPr>
        <p:spPr bwMode="auto">
          <a:xfrm>
            <a:off x="2312612" y="3068807"/>
            <a:ext cx="576262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sz="1800">
                <a:solidFill>
                  <a:prstClr val="black"/>
                </a:solidFill>
                <a:latin typeface="Arial" panose="020B0604020202020204" pitchFamily="34" charset="0"/>
                <a:hlinkClick r:id="rId2" action="ppaction://hlinksldjump"/>
              </a:rPr>
              <a:t>Б</a:t>
            </a:r>
            <a:endParaRPr lang="ru-RU" sz="180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33798" name="Rectangle 6"/>
          <p:cNvSpPr>
            <a:spLocks noChangeArrowheads="1"/>
          </p:cNvSpPr>
          <p:nvPr/>
        </p:nvSpPr>
        <p:spPr bwMode="auto">
          <a:xfrm>
            <a:off x="2312612" y="4195057"/>
            <a:ext cx="576262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sz="1800">
                <a:solidFill>
                  <a:prstClr val="black"/>
                </a:solidFill>
                <a:latin typeface="Arial" panose="020B0604020202020204" pitchFamily="34" charset="0"/>
                <a:hlinkClick r:id="rId2" action="ppaction://hlinksldjump"/>
              </a:rPr>
              <a:t>В</a:t>
            </a:r>
            <a:endParaRPr lang="ru-RU" sz="180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33799" name="Rectangle 7"/>
          <p:cNvSpPr>
            <a:spLocks noChangeArrowheads="1"/>
          </p:cNvSpPr>
          <p:nvPr/>
        </p:nvSpPr>
        <p:spPr bwMode="auto">
          <a:xfrm>
            <a:off x="2312612" y="5510129"/>
            <a:ext cx="576262" cy="5032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sz="1800">
                <a:solidFill>
                  <a:prstClr val="black"/>
                </a:solidFill>
                <a:latin typeface="Arial" panose="020B0604020202020204" pitchFamily="34" charset="0"/>
                <a:hlinkClick r:id="rId3" action="ppaction://hlinksldjump"/>
              </a:rPr>
              <a:t>Г</a:t>
            </a:r>
            <a:endParaRPr lang="ru-RU" sz="180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47210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/>
          </p:cNvSpPr>
          <p:nvPr>
            <p:ph type="title"/>
          </p:nvPr>
        </p:nvSpPr>
        <p:spPr>
          <a:xfrm>
            <a:off x="609600" y="705852"/>
            <a:ext cx="10972800" cy="961024"/>
          </a:xfrm>
        </p:spPr>
        <p:txBody>
          <a:bodyPr/>
          <a:lstStyle/>
          <a:p>
            <a:pPr eaLnBrk="1" hangingPunct="1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Какой правильный многогранник имеет 30 ребер?</a:t>
            </a:r>
          </a:p>
        </p:txBody>
      </p:sp>
      <p:sp>
        <p:nvSpPr>
          <p:cNvPr id="34819" name="Rectangle 3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896852"/>
          </a:xfrm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ru-RU" sz="4800" dirty="0"/>
              <a:t>        </a:t>
            </a:r>
            <a:r>
              <a:rPr lang="ru-RU" sz="4800" dirty="0" smtClean="0"/>
              <a:t>          </a:t>
            </a:r>
            <a:r>
              <a:rPr lang="ru-RU" dirty="0" smtClean="0"/>
              <a:t>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Октаэдр</a:t>
            </a:r>
          </a:p>
          <a:p>
            <a:pPr eaLnBrk="1" hangingPunct="1">
              <a:buFont typeface="Arial" panose="020B0604020202020204" pitchFamily="34" charset="0"/>
              <a:buNone/>
            </a:pPr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Тетраэдр</a:t>
            </a:r>
          </a:p>
          <a:p>
            <a:pPr eaLnBrk="1" hangingPunct="1">
              <a:buFont typeface="Arial" panose="020B0604020202020204" pitchFamily="34" charset="0"/>
              <a:buNone/>
            </a:pPr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Икосаэдр</a:t>
            </a:r>
          </a:p>
          <a:p>
            <a:pPr eaLnBrk="1" hangingPunct="1">
              <a:buFont typeface="Arial" panose="020B0604020202020204" pitchFamily="34" charset="0"/>
              <a:buNone/>
            </a:pPr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Гексаэдр</a:t>
            </a:r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2168860" y="1866609"/>
            <a:ext cx="576263" cy="5032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sz="1800">
                <a:solidFill>
                  <a:prstClr val="black"/>
                </a:solidFill>
                <a:latin typeface="Arial" panose="020B0604020202020204" pitchFamily="34" charset="0"/>
                <a:hlinkClick r:id="rId2" action="ppaction://hlinksldjump"/>
              </a:rPr>
              <a:t>А</a:t>
            </a:r>
            <a:endParaRPr lang="ru-RU" sz="180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2168861" y="3211850"/>
            <a:ext cx="576262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sz="1800">
                <a:solidFill>
                  <a:prstClr val="black"/>
                </a:solidFill>
                <a:latin typeface="Arial" panose="020B0604020202020204" pitchFamily="34" charset="0"/>
                <a:hlinkClick r:id="rId3" action="ppaction://hlinksldjump"/>
              </a:rPr>
              <a:t>Б</a:t>
            </a:r>
            <a:endParaRPr lang="ru-RU" sz="180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2168861" y="4501149"/>
            <a:ext cx="576262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sz="1800">
                <a:solidFill>
                  <a:prstClr val="black"/>
                </a:solidFill>
                <a:latin typeface="Arial" panose="020B0604020202020204" pitchFamily="34" charset="0"/>
                <a:hlinkClick r:id="rId2" action="ppaction://hlinksldjump"/>
              </a:rPr>
              <a:t>В</a:t>
            </a:r>
            <a:endParaRPr lang="ru-RU" sz="180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34823" name="Rectangle 7"/>
          <p:cNvSpPr>
            <a:spLocks noChangeArrowheads="1"/>
          </p:cNvSpPr>
          <p:nvPr/>
        </p:nvSpPr>
        <p:spPr bwMode="auto">
          <a:xfrm>
            <a:off x="2168861" y="5790448"/>
            <a:ext cx="576262" cy="5032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sz="1800">
                <a:solidFill>
                  <a:prstClr val="black"/>
                </a:solidFill>
                <a:latin typeface="Arial" panose="020B0604020202020204" pitchFamily="34" charset="0"/>
                <a:hlinkClick r:id="rId2" action="ppaction://hlinksldjump"/>
              </a:rPr>
              <a:t>Г</a:t>
            </a:r>
            <a:endParaRPr lang="ru-RU" sz="180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56946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/>
          </p:cNvSpPr>
          <p:nvPr>
            <p:ph type="title"/>
          </p:nvPr>
        </p:nvSpPr>
        <p:spPr>
          <a:xfrm>
            <a:off x="609600" y="481262"/>
            <a:ext cx="10972800" cy="1118939"/>
          </a:xfrm>
        </p:spPr>
        <p:txBody>
          <a:bodyPr/>
          <a:lstStyle/>
          <a:p>
            <a:pPr eaLnBrk="1" hangingPunct="1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Какой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многогранник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 правильным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36867" name="Rectangle 3"/>
          <p:cNvSpPr>
            <a:spLocks noGrp="1"/>
          </p:cNvSpPr>
          <p:nvPr>
            <p:ph type="body" idx="1"/>
          </p:nvPr>
        </p:nvSpPr>
        <p:spPr>
          <a:xfrm>
            <a:off x="609600" y="1915738"/>
            <a:ext cx="10972800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октаэдр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икосаэдр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параллелепипед</a:t>
            </a: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додекаэдр</a:t>
            </a:r>
          </a:p>
          <a:p>
            <a:pPr eaLnBrk="1" hangingPunct="1">
              <a:lnSpc>
                <a:spcPct val="90000"/>
              </a:lnSpc>
            </a:pPr>
            <a:endParaRPr lang="ru-RU" dirty="0" smtClean="0"/>
          </a:p>
        </p:txBody>
      </p:sp>
      <p:sp>
        <p:nvSpPr>
          <p:cNvPr id="36868" name="Rectangle 4"/>
          <p:cNvSpPr>
            <a:spLocks noChangeArrowheads="1"/>
          </p:cNvSpPr>
          <p:nvPr/>
        </p:nvSpPr>
        <p:spPr bwMode="auto">
          <a:xfrm>
            <a:off x="2711450" y="2028765"/>
            <a:ext cx="576262" cy="5032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sz="1800" b="1" dirty="0">
                <a:latin typeface="Arial" panose="020B0604020202020204" pitchFamily="34" charset="0"/>
                <a:hlinkClick r:id="rId2" action="ppaction://hlinksldjump"/>
              </a:rPr>
              <a:t>А</a:t>
            </a:r>
            <a:endParaRPr lang="ru-RU" sz="1800" b="1" dirty="0">
              <a:latin typeface="Arial" panose="020B0604020202020204" pitchFamily="34" charset="0"/>
            </a:endParaRPr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2711450" y="3180099"/>
            <a:ext cx="576262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sz="1800" dirty="0">
                <a:solidFill>
                  <a:prstClr val="black"/>
                </a:solidFill>
                <a:latin typeface="Arial" panose="020B0604020202020204" pitchFamily="34" charset="0"/>
                <a:hlinkClick r:id="rId2" action="ppaction://hlinksldjump"/>
              </a:rPr>
              <a:t>Б</a:t>
            </a:r>
            <a:endParaRPr lang="ru-RU" sz="18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2711450" y="4410451"/>
            <a:ext cx="576262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sz="1800">
                <a:solidFill>
                  <a:prstClr val="black"/>
                </a:solidFill>
                <a:latin typeface="Arial" panose="020B0604020202020204" pitchFamily="34" charset="0"/>
                <a:hlinkClick r:id="rId3" action="ppaction://hlinksldjump"/>
              </a:rPr>
              <a:t>В</a:t>
            </a:r>
            <a:endParaRPr lang="ru-RU" sz="180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36871" name="Rectangle 7"/>
          <p:cNvSpPr>
            <a:spLocks noChangeArrowheads="1"/>
          </p:cNvSpPr>
          <p:nvPr/>
        </p:nvSpPr>
        <p:spPr bwMode="auto">
          <a:xfrm>
            <a:off x="2711450" y="5567362"/>
            <a:ext cx="576262" cy="5032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sz="1800">
                <a:solidFill>
                  <a:prstClr val="black"/>
                </a:solidFill>
                <a:latin typeface="Arial" panose="020B0604020202020204" pitchFamily="34" charset="0"/>
                <a:hlinkClick r:id="rId2" action="ppaction://hlinksldjump"/>
              </a:rPr>
              <a:t>Г</a:t>
            </a:r>
            <a:endParaRPr lang="ru-RU" sz="180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37776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/>
          </p:cNvSpPr>
          <p:nvPr>
            <p:ph type="title"/>
          </p:nvPr>
        </p:nvSpPr>
        <p:spPr>
          <a:xfrm>
            <a:off x="609600" y="481262"/>
            <a:ext cx="10972800" cy="1118939"/>
          </a:xfrm>
        </p:spPr>
        <p:txBody>
          <a:bodyPr/>
          <a:lstStyle/>
          <a:p>
            <a:pPr eaLnBrk="1" hangingPunct="1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ПРОВЕРЬ СЕБЯ.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867" name="Rectangle 3"/>
          <p:cNvSpPr>
            <a:spLocks noGrp="1"/>
          </p:cNvSpPr>
          <p:nvPr>
            <p:ph type="body" idx="1"/>
          </p:nvPr>
        </p:nvSpPr>
        <p:spPr>
          <a:xfrm>
            <a:off x="609600" y="1915738"/>
            <a:ext cx="10972800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endParaRPr lang="ru-RU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5342020" y="1600201"/>
            <a:ext cx="6112043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1 - В</a:t>
            </a:r>
          </a:p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2 - А</a:t>
            </a:r>
          </a:p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3 - Б</a:t>
            </a:r>
          </a:p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4 - Г</a:t>
            </a:r>
          </a:p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5 - А</a:t>
            </a:r>
          </a:p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6 - В</a:t>
            </a:r>
          </a:p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7 - В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87505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ds03.infourok.ru/uploads/ex/0cca/00064e59-4d0c8bc8/2/img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67" y="0"/>
            <a:ext cx="12178633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Группа 1"/>
          <p:cNvGrpSpPr/>
          <p:nvPr/>
        </p:nvGrpSpPr>
        <p:grpSpPr>
          <a:xfrm>
            <a:off x="6103355" y="470695"/>
            <a:ext cx="5696759" cy="5548340"/>
            <a:chOff x="6102683" y="470695"/>
            <a:chExt cx="5176253" cy="4716378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6102683" y="470695"/>
              <a:ext cx="5176253" cy="4716378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6263630" y="874454"/>
              <a:ext cx="4854358" cy="39088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ru-RU" sz="4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«</a:t>
              </a:r>
              <a:r>
                <a:rPr lang="ru-RU" sz="40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В ОГРОМНОМ САДУ ГЕОМЕТРИИ КАЖДЫЙ НАЙДЁТ СЕБЕ БУКЕТ ПО ВКУСУ</a:t>
              </a:r>
              <a:r>
                <a:rPr lang="ru-RU" sz="4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…»</a:t>
              </a:r>
              <a:endPara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9377" t="15521" r="50923" b="13973"/>
          <a:stretch/>
        </p:blipFill>
        <p:spPr>
          <a:xfrm>
            <a:off x="885372" y="470695"/>
            <a:ext cx="5341258" cy="554834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622967" y="5489156"/>
            <a:ext cx="3657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Давид Гильберт</a:t>
            </a:r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70326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57" y="-67995"/>
            <a:ext cx="12193057" cy="685859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7678" y="3834679"/>
            <a:ext cx="1993565" cy="198746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07313" y="1112350"/>
            <a:ext cx="1993565" cy="198137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25513" y="1159920"/>
            <a:ext cx="1530229" cy="153022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87296" y="362714"/>
            <a:ext cx="2731008" cy="273100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844357" y="4026492"/>
            <a:ext cx="1755800" cy="173751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9"/>
          <a:srcRect l="19572" r="18228"/>
          <a:stretch/>
        </p:blipFill>
        <p:spPr>
          <a:xfrm>
            <a:off x="2757869" y="3612989"/>
            <a:ext cx="2833182" cy="284686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10"/>
          <a:srcRect l="11360" r="6529"/>
          <a:stretch/>
        </p:blipFill>
        <p:spPr>
          <a:xfrm>
            <a:off x="8533033" y="806477"/>
            <a:ext cx="3193143" cy="232817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11"/>
          <a:srcRect l="25949" r="7844"/>
          <a:stretch/>
        </p:blipFill>
        <p:spPr>
          <a:xfrm>
            <a:off x="5472386" y="483104"/>
            <a:ext cx="2727110" cy="2992289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12"/>
          <a:srcRect l="27999" r="8423" b="7371"/>
          <a:stretch/>
        </p:blipFill>
        <p:spPr>
          <a:xfrm>
            <a:off x="7045857" y="3579153"/>
            <a:ext cx="3352800" cy="271629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13" cstate="print"/>
          <a:srcRect t="17248"/>
          <a:stretch/>
        </p:blipFill>
        <p:spPr>
          <a:xfrm>
            <a:off x="1641828" y="398059"/>
            <a:ext cx="3195043" cy="257722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72932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522701" y="1674673"/>
            <a:ext cx="89117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01373" y="1040985"/>
            <a:ext cx="9874914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</a:t>
            </a:r>
          </a:p>
          <a:p>
            <a:pPr algn="ctr"/>
            <a:r>
              <a:rPr lang="ru-RU" sz="80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</a:t>
            </a:r>
          </a:p>
          <a:p>
            <a:pPr algn="ctr"/>
            <a:r>
              <a:rPr lang="ru-RU" sz="80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РАБОТУ!</a:t>
            </a:r>
            <a:endParaRPr lang="ru-RU" sz="8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00206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 descr="Георгин, Пурпурный, Цветок, Георгин Сада, Розовый, Уайт"/>
          <p:cNvPicPr/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6180" y="3718975"/>
            <a:ext cx="4401820" cy="28911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3453190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901778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203159" y="786306"/>
            <a:ext cx="10748210" cy="476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sz="6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Если ________ точки прямой лежат в ________, то все точки _________ лежат в этой _________.</a:t>
            </a:r>
            <a:endParaRPr lang="ru-RU" sz="6600" b="1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18590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307356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0452276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78569" y="466610"/>
            <a:ext cx="10700084" cy="5932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sz="6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Если две _________ имеют общую точку, то они имеют общую ______, на которой лежат все общие точки этих ________.</a:t>
            </a:r>
            <a:endParaRPr lang="ru-RU" sz="6600" b="1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82091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51752" y="466920"/>
          <a:ext cx="10846341" cy="5680960"/>
        </p:xfrm>
        <a:graphic>
          <a:graphicData uri="http://schemas.openxmlformats.org/drawingml/2006/table">
            <a:tbl>
              <a:tblPr/>
              <a:tblGrid>
                <a:gridCol w="1084526"/>
                <a:gridCol w="1084526"/>
                <a:gridCol w="1084526"/>
                <a:gridCol w="1084526"/>
                <a:gridCol w="1084526"/>
                <a:gridCol w="1084526"/>
                <a:gridCol w="1084526"/>
                <a:gridCol w="1084526"/>
                <a:gridCol w="1084526"/>
                <a:gridCol w="1085607"/>
              </a:tblGrid>
              <a:tr h="5680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ru-RU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3200" b="1" dirty="0">
                          <a:latin typeface="Calibri"/>
                          <a:ea typeface="Times New Roman"/>
                          <a:cs typeface="Times New Roman"/>
                        </a:rPr>
                        <a:t>и</a:t>
                      </a:r>
                      <a:endParaRPr lang="ru-RU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3200" b="1" dirty="0" err="1">
                          <a:latin typeface="Calibri"/>
                          <a:ea typeface="Times New Roman"/>
                          <a:cs typeface="Times New Roman"/>
                        </a:rPr>
                        <a:t>р</a:t>
                      </a:r>
                      <a:endParaRPr lang="ru-RU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3200" b="1" dirty="0">
                          <a:latin typeface="Calibri"/>
                          <a:ea typeface="Times New Roman"/>
                          <a:cs typeface="Times New Roman"/>
                        </a:rPr>
                        <a:t>л</a:t>
                      </a:r>
                      <a:endParaRPr lang="ru-RU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3200" b="1" dirty="0" err="1">
                          <a:latin typeface="Calibri"/>
                          <a:ea typeface="Times New Roman"/>
                          <a:cs typeface="Times New Roman"/>
                        </a:rPr>
                        <a:t>п</a:t>
                      </a:r>
                      <a:endParaRPr lang="ru-RU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3200" b="1" dirty="0">
                          <a:latin typeface="Calibri"/>
                          <a:ea typeface="Times New Roman"/>
                          <a:cs typeface="Times New Roman"/>
                        </a:rPr>
                        <a:t>в</a:t>
                      </a:r>
                      <a:endParaRPr lang="ru-RU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3200" b="1">
                          <a:latin typeface="Calibri"/>
                          <a:ea typeface="Times New Roman"/>
                          <a:cs typeface="Times New Roman"/>
                        </a:rPr>
                        <a:t>а</a:t>
                      </a:r>
                      <a:endParaRPr lang="ru-RU" sz="3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3200" b="1">
                          <a:latin typeface="Calibri"/>
                          <a:ea typeface="Times New Roman"/>
                          <a:cs typeface="Times New Roman"/>
                        </a:rPr>
                        <a:t>о</a:t>
                      </a:r>
                      <a:endParaRPr lang="ru-RU" sz="3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3200" b="1">
                          <a:latin typeface="Calibri"/>
                          <a:ea typeface="Times New Roman"/>
                          <a:cs typeface="Times New Roman"/>
                        </a:rPr>
                        <a:t>н</a:t>
                      </a:r>
                      <a:endParaRPr lang="ru-RU" sz="3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3200" b="1">
                          <a:latin typeface="Calibri"/>
                          <a:ea typeface="Times New Roman"/>
                          <a:cs typeface="Times New Roman"/>
                        </a:rPr>
                        <a:t>ь</a:t>
                      </a:r>
                      <a:endParaRPr lang="ru-RU" sz="3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80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3200" b="1"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ru-RU" sz="3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3200"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3200">
                          <a:latin typeface="Calibri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3200">
                          <a:latin typeface="Calibri"/>
                          <a:ea typeface="Times New Roman"/>
                          <a:cs typeface="Times New Roman"/>
                        </a:rPr>
                        <a:t>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3200">
                          <a:latin typeface="Calibri"/>
                          <a:ea typeface="Times New Roman"/>
                          <a:cs typeface="Times New Roman"/>
                        </a:rPr>
                        <a:t>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3200" dirty="0">
                          <a:latin typeface="Calibri"/>
                          <a:ea typeface="Times New Roman"/>
                          <a:cs typeface="Times New Roman"/>
                        </a:rPr>
                        <a:t>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3200" dirty="0">
                          <a:latin typeface="Calibri"/>
                          <a:ea typeface="Times New Roman"/>
                          <a:cs typeface="Times New Roman"/>
                        </a:rPr>
                        <a:t>11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3200" dirty="0">
                          <a:latin typeface="Calibri"/>
                          <a:ea typeface="Times New Roman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3200" dirty="0">
                          <a:latin typeface="Calibri"/>
                          <a:ea typeface="Times New Roman"/>
                          <a:cs typeface="Times New Roman"/>
                        </a:rPr>
                        <a:t>24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3200">
                          <a:latin typeface="Calibri"/>
                          <a:ea typeface="Times New Roman"/>
                          <a:cs typeface="Times New Roman"/>
                        </a:rPr>
                        <a:t>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80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3200" b="1"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ru-RU" sz="3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3200"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3200">
                          <a:latin typeface="Calibri"/>
                          <a:ea typeface="Times New Roman"/>
                          <a:cs typeface="Times New Roman"/>
                        </a:rPr>
                        <a:t>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3200">
                          <a:latin typeface="Calibri"/>
                          <a:ea typeface="Times New Roman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3200">
                          <a:latin typeface="Calibri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3200">
                          <a:latin typeface="Calibri"/>
                          <a:ea typeface="Times New Roman"/>
                          <a:cs typeface="Times New Roman"/>
                        </a:rPr>
                        <a:t>15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3200"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3200">
                          <a:latin typeface="Calibri"/>
                          <a:ea typeface="Times New Roman"/>
                          <a:cs typeface="Times New Roman"/>
                        </a:rPr>
                        <a:t>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3200" dirty="0">
                          <a:latin typeface="Calibri"/>
                          <a:ea typeface="Times New Roman"/>
                          <a:cs typeface="Times New Roman"/>
                        </a:rPr>
                        <a:t>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3200">
                          <a:latin typeface="Calibri"/>
                          <a:ea typeface="Times New Roman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80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3200" b="1"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ru-RU" sz="3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3200"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3200"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3200">
                          <a:latin typeface="Calibri"/>
                          <a:ea typeface="Times New Roman"/>
                          <a:cs typeface="Times New Roman"/>
                        </a:rPr>
                        <a:t>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3200">
                          <a:latin typeface="Calibri"/>
                          <a:ea typeface="Times New Roman"/>
                          <a:cs typeface="Times New Roman"/>
                        </a:rPr>
                        <a:t>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3200"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3200">
                          <a:latin typeface="Calibri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3200"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3200" dirty="0">
                          <a:latin typeface="Calibri"/>
                          <a:ea typeface="Times New Roman"/>
                          <a:cs typeface="Times New Roman"/>
                        </a:rPr>
                        <a:t>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3200" dirty="0">
                          <a:latin typeface="Calibri"/>
                          <a:ea typeface="Times New Roman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80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3200" b="1"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ru-RU" sz="3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3200">
                          <a:latin typeface="Calibri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3200">
                          <a:latin typeface="Calibri"/>
                          <a:ea typeface="Times New Roman"/>
                          <a:cs typeface="Times New Roman"/>
                        </a:rPr>
                        <a:t>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3200">
                          <a:latin typeface="Calibri"/>
                          <a:ea typeface="Times New Roman"/>
                          <a:cs typeface="Times New Roman"/>
                        </a:rPr>
                        <a:t>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3200">
                          <a:latin typeface="Calibri"/>
                          <a:ea typeface="Times New Roman"/>
                          <a:cs typeface="Times New Roman"/>
                        </a:rPr>
                        <a:t>36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3200"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3200">
                          <a:latin typeface="Calibri"/>
                          <a:ea typeface="Times New Roman"/>
                          <a:cs typeface="Times New Roman"/>
                        </a:rPr>
                        <a:t>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3200">
                          <a:latin typeface="Calibri"/>
                          <a:ea typeface="Times New Roman"/>
                          <a:cs typeface="Times New Roman"/>
                        </a:rPr>
                        <a:t>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3200">
                          <a:latin typeface="Calibri"/>
                          <a:ea typeface="Times New Roman"/>
                          <a:cs typeface="Times New Roman"/>
                        </a:rPr>
                        <a:t>18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3200" dirty="0">
                          <a:latin typeface="Calibri"/>
                          <a:ea typeface="Times New Roman"/>
                          <a:cs typeface="Times New Roman"/>
                        </a:rPr>
                        <a:t>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80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3200" b="1"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  <a:endParaRPr lang="ru-RU" sz="3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3200">
                          <a:latin typeface="Calibri"/>
                          <a:ea typeface="Times New Roman"/>
                          <a:cs typeface="Times New Roman"/>
                        </a:rPr>
                        <a:t>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3200">
                          <a:latin typeface="Calibri"/>
                          <a:ea typeface="Times New Roman"/>
                          <a:cs typeface="Times New Roman"/>
                        </a:rPr>
                        <a:t>18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3200">
                          <a:latin typeface="Calibri"/>
                          <a:ea typeface="Times New Roman"/>
                          <a:cs typeface="Times New Roman"/>
                        </a:rPr>
                        <a:t>52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3200">
                          <a:latin typeface="Calibri"/>
                          <a:ea typeface="Times New Roman"/>
                          <a:cs typeface="Times New Roman"/>
                        </a:rPr>
                        <a:t>24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3200">
                          <a:latin typeface="Calibri"/>
                          <a:ea typeface="Times New Roman"/>
                          <a:cs typeface="Times New Roman"/>
                        </a:rPr>
                        <a:t>28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3200">
                          <a:latin typeface="Calibri"/>
                          <a:ea typeface="Times New Roman"/>
                          <a:cs typeface="Times New Roman"/>
                        </a:rPr>
                        <a:t>11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3200">
                          <a:latin typeface="Calibri"/>
                          <a:ea typeface="Times New Roman"/>
                          <a:cs typeface="Times New Roman"/>
                        </a:rPr>
                        <a:t>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3200">
                          <a:latin typeface="Calibri"/>
                          <a:ea typeface="Times New Roman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3200" dirty="0">
                          <a:latin typeface="Calibri"/>
                          <a:ea typeface="Times New Roman"/>
                          <a:cs typeface="Times New Roman"/>
                        </a:rPr>
                        <a:t>15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80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3200" b="1">
                          <a:latin typeface="Calibri"/>
                          <a:ea typeface="Times New Roman"/>
                          <a:cs typeface="Times New Roman"/>
                        </a:rPr>
                        <a:t>6</a:t>
                      </a:r>
                      <a:endParaRPr lang="ru-RU" sz="3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3200">
                          <a:latin typeface="Calibri"/>
                          <a:ea typeface="Times New Roman"/>
                          <a:cs typeface="Times New Roman"/>
                        </a:rPr>
                        <a:t>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3200">
                          <a:latin typeface="Calibri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ru-RU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3200">
                          <a:latin typeface="Calibri"/>
                          <a:ea typeface="Times New Roman"/>
                          <a:cs typeface="Times New Roman"/>
                        </a:rPr>
                        <a:t>90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3200">
                          <a:latin typeface="Calibri"/>
                          <a:ea typeface="Times New Roman"/>
                          <a:cs typeface="Times New Roman"/>
                        </a:rPr>
                        <a:t>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3200">
                          <a:latin typeface="Calibri"/>
                          <a:ea typeface="Times New Roman"/>
                          <a:cs typeface="Times New Roman"/>
                        </a:rPr>
                        <a:t>40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3200">
                          <a:latin typeface="Calibri"/>
                          <a:ea typeface="Times New Roman"/>
                          <a:cs typeface="Times New Roman"/>
                        </a:rPr>
                        <a:t>15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3200">
                          <a:latin typeface="Calibri"/>
                          <a:ea typeface="Times New Roman"/>
                          <a:cs typeface="Times New Roman"/>
                        </a:rPr>
                        <a:t>18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3200" dirty="0">
                          <a:latin typeface="Calibri"/>
                          <a:ea typeface="Times New Roman"/>
                          <a:cs typeface="Times New Roman"/>
                        </a:rPr>
                        <a:t>15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80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3200" b="1">
                          <a:latin typeface="Calibri"/>
                          <a:ea typeface="Times New Roman"/>
                          <a:cs typeface="Times New Roman"/>
                        </a:rPr>
                        <a:t>7</a:t>
                      </a:r>
                      <a:endParaRPr lang="ru-RU" sz="3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3200">
                          <a:latin typeface="Calibri"/>
                          <a:ea typeface="Times New Roman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ru-RU" sz="3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3200">
                          <a:latin typeface="Calibri"/>
                          <a:ea typeface="Times New Roman"/>
                          <a:cs typeface="Times New Roman"/>
                        </a:rPr>
                        <a:t>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3200">
                          <a:latin typeface="Calibri"/>
                          <a:ea typeface="Times New Roman"/>
                          <a:cs typeface="Times New Roman"/>
                        </a:rPr>
                        <a:t>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3200">
                          <a:latin typeface="Calibri"/>
                          <a:ea typeface="Times New Roman"/>
                          <a:cs typeface="Times New Roman"/>
                        </a:rPr>
                        <a:t>17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3200">
                          <a:latin typeface="Calibri"/>
                          <a:ea typeface="Times New Roman"/>
                          <a:cs typeface="Times New Roman"/>
                        </a:rPr>
                        <a:t>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3200">
                          <a:latin typeface="Calibri"/>
                          <a:ea typeface="Times New Roman"/>
                          <a:cs typeface="Times New Roman"/>
                        </a:rPr>
                        <a:t>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3200">
                          <a:latin typeface="Calibri"/>
                          <a:ea typeface="Times New Roman"/>
                          <a:cs typeface="Times New Roman"/>
                        </a:rPr>
                        <a:t>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3200" dirty="0">
                          <a:latin typeface="Calibri"/>
                          <a:ea typeface="Times New Roman"/>
                          <a:cs typeface="Times New Roman"/>
                        </a:rPr>
                        <a:t>30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80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3200" b="1">
                          <a:latin typeface="Calibri"/>
                          <a:ea typeface="Times New Roman"/>
                          <a:cs typeface="Times New Roman"/>
                        </a:rPr>
                        <a:t>8</a:t>
                      </a:r>
                      <a:endParaRPr lang="ru-RU" sz="3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3200">
                          <a:latin typeface="Calibri"/>
                          <a:ea typeface="Times New Roman"/>
                          <a:cs typeface="Times New Roman"/>
                        </a:rPr>
                        <a:t>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3200">
                          <a:latin typeface="Calibri"/>
                          <a:ea typeface="Times New Roman"/>
                          <a:cs typeface="Times New Roman"/>
                        </a:rPr>
                        <a:t>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3200"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3200">
                          <a:latin typeface="Calibri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3200"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3200" dirty="0" smtClean="0">
                          <a:latin typeface="Calibri"/>
                          <a:ea typeface="Times New Roman"/>
                          <a:cs typeface="Times New Roman"/>
                        </a:rPr>
                        <a:t>13</a:t>
                      </a:r>
                      <a:endParaRPr lang="ru-RU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3200"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3200"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3200" dirty="0"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80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3200" b="1">
                          <a:latin typeface="Calibri"/>
                          <a:ea typeface="Times New Roman"/>
                          <a:cs typeface="Times New Roman"/>
                        </a:rPr>
                        <a:t>9</a:t>
                      </a:r>
                      <a:endParaRPr lang="ru-RU" sz="3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3200">
                          <a:latin typeface="Calibri"/>
                          <a:ea typeface="Times New Roman"/>
                          <a:cs typeface="Times New Roman"/>
                        </a:rPr>
                        <a:t>45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3200">
                          <a:latin typeface="Calibri"/>
                          <a:ea typeface="Times New Roman"/>
                          <a:cs typeface="Times New Roman"/>
                        </a:rPr>
                        <a:t>30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3200">
                          <a:latin typeface="Calibri"/>
                          <a:ea typeface="Times New Roman"/>
                          <a:cs typeface="Times New Roman"/>
                        </a:rPr>
                        <a:t>60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3200">
                          <a:latin typeface="Calibri"/>
                          <a:ea typeface="Times New Roman"/>
                          <a:cs typeface="Times New Roman"/>
                        </a:rPr>
                        <a:t>270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3200">
                          <a:latin typeface="Calibri"/>
                          <a:ea typeface="Times New Roman"/>
                          <a:cs typeface="Times New Roman"/>
                        </a:rPr>
                        <a:t>120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3200">
                          <a:latin typeface="Calibri"/>
                          <a:ea typeface="Times New Roman"/>
                          <a:cs typeface="Times New Roman"/>
                        </a:rPr>
                        <a:t>180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3200">
                          <a:latin typeface="Calibri"/>
                          <a:ea typeface="Times New Roman"/>
                          <a:cs typeface="Times New Roman"/>
                        </a:rPr>
                        <a:t>90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3200">
                          <a:latin typeface="Calibri"/>
                          <a:ea typeface="Times New Roman"/>
                          <a:cs typeface="Times New Roman"/>
                        </a:rPr>
                        <a:t>360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3200" dirty="0">
                          <a:latin typeface="Calibri"/>
                          <a:ea typeface="Times New Roman"/>
                          <a:cs typeface="Times New Roman"/>
                        </a:rPr>
                        <a:t>72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8849" name="Object 1"/>
          <p:cNvGraphicFramePr>
            <a:graphicFrameLocks noChangeAspect="1"/>
          </p:cNvGraphicFramePr>
          <p:nvPr/>
        </p:nvGraphicFramePr>
        <p:xfrm>
          <a:off x="3190673" y="4533089"/>
          <a:ext cx="311150" cy="209550"/>
        </p:xfrm>
        <a:graphic>
          <a:graphicData uri="http://schemas.openxmlformats.org/presentationml/2006/ole">
            <p:oleObj spid="_x0000_s78849" name="Формула" r:id="rId4" imgW="304536" imgH="215713" progId="Equation.3">
              <p:embed/>
            </p:oleObj>
          </a:graphicData>
        </a:graphic>
      </p:graphicFrame>
      <p:graphicFrame>
        <p:nvGraphicFramePr>
          <p:cNvPr id="7" name="Object 1"/>
          <p:cNvGraphicFramePr>
            <a:graphicFrameLocks noChangeAspect="1"/>
          </p:cNvGraphicFramePr>
          <p:nvPr/>
        </p:nvGraphicFramePr>
        <p:xfrm>
          <a:off x="4335295" y="3946187"/>
          <a:ext cx="311150" cy="209550"/>
        </p:xfrm>
        <a:graphic>
          <a:graphicData uri="http://schemas.openxmlformats.org/presentationml/2006/ole">
            <p:oleObj spid="_x0000_s78851" name="Формула" r:id="rId5" imgW="304536" imgH="215713" progId="Equation.3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3982091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042736" y="786306"/>
            <a:ext cx="9657347" cy="40811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altLang="ru-RU" sz="7200" b="1" i="1" u="sng" dirty="0">
                <a:latin typeface="Times New Roman" panose="02020603050405020304" pitchFamily="18" charset="0"/>
              </a:rPr>
              <a:t>Тема урока</a:t>
            </a:r>
            <a:r>
              <a:rPr lang="ru-RU" altLang="ru-RU" sz="7200" b="1" i="1" u="sng" dirty="0" smtClean="0">
                <a:latin typeface="Times New Roman" panose="02020603050405020304" pitchFamily="18" charset="0"/>
              </a:rPr>
              <a:t>:</a:t>
            </a:r>
          </a:p>
          <a:p>
            <a:pPr algn="ctr">
              <a:lnSpc>
                <a:spcPct val="90000"/>
              </a:lnSpc>
            </a:pPr>
            <a:r>
              <a:rPr lang="ru-RU" altLang="ru-RU" sz="7200" b="1" dirty="0" smtClean="0">
                <a:latin typeface="Times New Roman" panose="02020603050405020304" pitchFamily="18" charset="0"/>
              </a:rPr>
              <a:t> </a:t>
            </a:r>
            <a:endParaRPr lang="ru-RU" altLang="ru-RU" sz="7200" b="1" dirty="0">
              <a:latin typeface="Times New Roman" panose="02020603050405020304" pitchFamily="18" charset="0"/>
            </a:endParaRPr>
          </a:p>
          <a:p>
            <a:pPr algn="ctr">
              <a:lnSpc>
                <a:spcPct val="90000"/>
              </a:lnSpc>
            </a:pPr>
            <a:r>
              <a:rPr lang="ru-RU" altLang="ru-RU" sz="7200" b="1" dirty="0">
                <a:latin typeface="Times New Roman" panose="02020603050405020304" pitchFamily="18" charset="0"/>
              </a:rPr>
              <a:t>  </a:t>
            </a:r>
            <a:r>
              <a:rPr lang="ru-RU" altLang="ru-RU" sz="7200" b="1" dirty="0" smtClean="0">
                <a:latin typeface="Times New Roman" panose="02020603050405020304" pitchFamily="18" charset="0"/>
              </a:rPr>
              <a:t>ПРАВИЛЬНЫЕ МНОГОГРАННИКИ</a:t>
            </a:r>
            <a:endParaRPr lang="ru-RU" altLang="ru-RU" sz="7200" b="1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02865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048000" y="2905011"/>
            <a:ext cx="6096000" cy="35881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</a:pPr>
            <a:endParaRPr lang="ru-RU" sz="16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02105" y="673887"/>
            <a:ext cx="10587790" cy="517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altLang="ru-RU" sz="5400" b="1" i="1" u="sng" kern="0" dirty="0">
                <a:solidFill>
                  <a:srgbClr val="000000"/>
                </a:solidFill>
                <a:latin typeface="Times New Roman" panose="02020603050405020304" pitchFamily="18" charset="0"/>
              </a:rPr>
              <a:t>Цель урока</a:t>
            </a:r>
            <a:r>
              <a:rPr lang="ru-RU" altLang="ru-RU" sz="5400" b="1" i="1" u="sng" kern="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ru-RU" altLang="ru-RU" sz="5400" kern="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ru-RU" altLang="ru-RU" sz="5400" kern="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342900" lvl="0" indent="-342900" algn="ctr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altLang="ru-RU" sz="5400" i="1" kern="0" dirty="0">
                <a:solidFill>
                  <a:srgbClr val="000000"/>
                </a:solidFill>
                <a:latin typeface="Times New Roman" panose="02020603050405020304" pitchFamily="18" charset="0"/>
              </a:rPr>
              <a:t>  </a:t>
            </a:r>
            <a:r>
              <a:rPr lang="ru-RU" altLang="ru-RU" sz="6000" b="1" i="1" kern="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ЗНАКОМСТВО С ПРАВИЛЬНЫМИ МНОГОГРАННИКАМИ</a:t>
            </a:r>
            <a:endParaRPr lang="ru-RU" altLang="ru-RU" sz="6000" b="1" i="1" kern="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17901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04536" y="640864"/>
            <a:ext cx="6096000" cy="10895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ru-RU" altLang="ru-RU" sz="3600" b="1" i="1" u="sng" dirty="0" smtClean="0">
                <a:latin typeface="Times New Roman" panose="02020603050405020304" pitchFamily="18" charset="0"/>
              </a:rPr>
              <a:t>ЗАДАЧИ:</a:t>
            </a:r>
          </a:p>
          <a:p>
            <a:pPr algn="ctr">
              <a:lnSpc>
                <a:spcPct val="90000"/>
              </a:lnSpc>
            </a:pPr>
            <a:endParaRPr lang="ru-RU" altLang="ru-RU" sz="3600" dirty="0">
              <a:latin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40528" y="640864"/>
            <a:ext cx="965200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1) Дать характеристики правильным многогранникам.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3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) Узнать сколько их существует?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3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3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) Назвать правильные многогранники</a:t>
            </a:r>
            <a:r>
              <a:rPr lang="ru-RU" sz="3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>
              <a:spcAft>
                <a:spcPts val="0"/>
              </a:spcAft>
            </a:pPr>
            <a:r>
              <a:rPr lang="ru-RU" sz="3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4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) Вывести формулу, которая характерна для всех многогранников.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3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5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) Назвать признаки правильных многогранников.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3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6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) Другое название правильных многогранников.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3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7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) Узнать, где мы встречаемся с ними в жизни. </a:t>
            </a:r>
            <a:endParaRPr lang="ru-RU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37712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4.4|0.9|1|0.8|0.9|0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4.4|0.9|1|0.8|0.9|0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4.4|0.9|1|0.8|0.9|0.9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</TotalTime>
  <Words>627</Words>
  <Application>Microsoft Office PowerPoint</Application>
  <PresentationFormat>Произвольный</PresentationFormat>
  <Paragraphs>255</Paragraphs>
  <Slides>41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8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41</vt:i4>
      </vt:variant>
    </vt:vector>
  </HeadingPairs>
  <TitlesOfParts>
    <vt:vector size="51" baseType="lpstr">
      <vt:lpstr>Тема Office</vt:lpstr>
      <vt:lpstr>1_Тема Office</vt:lpstr>
      <vt:lpstr>2_Тема Office</vt:lpstr>
      <vt:lpstr>3_Тема Office</vt:lpstr>
      <vt:lpstr>4_Тема Office</vt:lpstr>
      <vt:lpstr>5_Тема Office</vt:lpstr>
      <vt:lpstr>6_Тема Office</vt:lpstr>
      <vt:lpstr>7_Тема Office</vt:lpstr>
      <vt:lpstr>Документ</vt:lpstr>
      <vt:lpstr>Microsoft Equation 3.0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Многогранники и живая природа</vt:lpstr>
      <vt:lpstr>Слайд 22</vt:lpstr>
      <vt:lpstr>Слайд 23</vt:lpstr>
      <vt:lpstr>Слайд 24</vt:lpstr>
      <vt:lpstr>Многогранники и архитектура</vt:lpstr>
      <vt:lpstr>Многогранники и искусство</vt:lpstr>
      <vt:lpstr>Многогранники и искусство</vt:lpstr>
      <vt:lpstr>Правильный многогранник это-…</vt:lpstr>
      <vt:lpstr>Какой правильный многогранник называется гексаэдром?</vt:lpstr>
      <vt:lpstr>На каком рисунке изображен икосаэдр?</vt:lpstr>
      <vt:lpstr>На каком рисунке изображен октаэдр?</vt:lpstr>
      <vt:lpstr>Формула Эйлера…</vt:lpstr>
      <vt:lpstr>Какой правильный многогранник имеет 30 ребер?</vt:lpstr>
      <vt:lpstr>Какой многогранник не является правильным?</vt:lpstr>
      <vt:lpstr>ПРОВЕРЬ СЕБЯ.</vt:lpstr>
      <vt:lpstr>Слайд 36</vt:lpstr>
      <vt:lpstr>Слайд 37</vt:lpstr>
      <vt:lpstr>Слайд 38</vt:lpstr>
      <vt:lpstr>Слайд 39</vt:lpstr>
      <vt:lpstr>Слайд 40</vt:lpstr>
      <vt:lpstr>Слайд 41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User</cp:lastModifiedBy>
  <cp:revision>30</cp:revision>
  <dcterms:created xsi:type="dcterms:W3CDTF">2021-03-31T19:57:50Z</dcterms:created>
  <dcterms:modified xsi:type="dcterms:W3CDTF">2021-04-02T06:35:36Z</dcterms:modified>
</cp:coreProperties>
</file>