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5" d="100"/>
          <a:sy n="115" d="100"/>
        </p:scale>
        <p:origin x="-432"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ru-RU"/>
              <a:t>Образец заголовка</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8/14/2025</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9EC9612-0197-4A15-9B90-76982DC5AAF0}"/>
              </a:ext>
            </a:extLst>
          </p:cNvPr>
          <p:cNvSpPr>
            <a:spLocks noGrp="1"/>
          </p:cNvSpPr>
          <p:nvPr>
            <p:ph type="ctrTitle"/>
          </p:nvPr>
        </p:nvSpPr>
        <p:spPr>
          <a:xfrm>
            <a:off x="1099931" y="-400879"/>
            <a:ext cx="9238560" cy="6493565"/>
          </a:xfrm>
        </p:spPr>
        <p:txBody>
          <a:bodyPr>
            <a:normAutofit/>
          </a:bodyPr>
          <a:lstStyle/>
          <a:p>
            <a:pPr algn="ctr"/>
            <a:r>
              <a:rPr lang="ru-RU" sz="4000" dirty="0"/>
              <a:t>Характеристика подвижных игр как средства и метода физического воспитания дошкольников (цель, правила игра, роли, сюжет, содержание и структура). Методика организации и проведения подвижных игр с детьми дошкольного возраста (общая характеристика).</a:t>
            </a:r>
          </a:p>
        </p:txBody>
      </p:sp>
      <p:sp>
        <p:nvSpPr>
          <p:cNvPr id="3" name="TextBox 2">
            <a:extLst>
              <a:ext uri="{FF2B5EF4-FFF2-40B4-BE49-F238E27FC236}">
                <a16:creationId xmlns:a16="http://schemas.microsoft.com/office/drawing/2014/main" xmlns="" id="{5A1EE878-9B77-442B-80FC-627BA8086502}"/>
              </a:ext>
            </a:extLst>
          </p:cNvPr>
          <p:cNvSpPr txBox="1"/>
          <p:nvPr/>
        </p:nvSpPr>
        <p:spPr>
          <a:xfrm>
            <a:off x="7580244" y="6092686"/>
            <a:ext cx="4245714" cy="369332"/>
          </a:xfrm>
          <a:prstGeom prst="rect">
            <a:avLst/>
          </a:prstGeom>
          <a:noFill/>
        </p:spPr>
        <p:txBody>
          <a:bodyPr wrap="none" rtlCol="0">
            <a:spAutoFit/>
          </a:bodyPr>
          <a:lstStyle/>
          <a:p>
            <a:r>
              <a:rPr lang="ru-RU" dirty="0"/>
              <a:t>Выполнил: Бояркина Жанна Геннадьевна</a:t>
            </a:r>
          </a:p>
        </p:txBody>
      </p:sp>
    </p:spTree>
    <p:extLst>
      <p:ext uri="{BB962C8B-B14F-4D97-AF65-F5344CB8AC3E}">
        <p14:creationId xmlns:p14="http://schemas.microsoft.com/office/powerpoint/2010/main" xmlns="" val="2943375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BDF3BFD2-AAA5-4001-857F-D0BD398AEA67}"/>
              </a:ext>
            </a:extLst>
          </p:cNvPr>
          <p:cNvPicPr>
            <a:picLocks noChangeAspect="1"/>
          </p:cNvPicPr>
          <p:nvPr/>
        </p:nvPicPr>
        <p:blipFill>
          <a:blip r:embed="rId2"/>
          <a:stretch>
            <a:fillRect/>
          </a:stretch>
        </p:blipFill>
        <p:spPr>
          <a:xfrm>
            <a:off x="5536760" y="793474"/>
            <a:ext cx="6814267" cy="5271052"/>
          </a:xfrm>
          <a:prstGeom prst="rect">
            <a:avLst/>
          </a:prstGeom>
          <a:effectLst>
            <a:softEdge rad="635000"/>
          </a:effectLst>
        </p:spPr>
      </p:pic>
      <p:sp>
        <p:nvSpPr>
          <p:cNvPr id="2" name="Прямоугольник 1">
            <a:extLst>
              <a:ext uri="{FF2B5EF4-FFF2-40B4-BE49-F238E27FC236}">
                <a16:creationId xmlns:a16="http://schemas.microsoft.com/office/drawing/2014/main" xmlns="" id="{5E19AD30-0344-467F-8550-7732EE67A6A6}"/>
              </a:ext>
            </a:extLst>
          </p:cNvPr>
          <p:cNvSpPr/>
          <p:nvPr/>
        </p:nvSpPr>
        <p:spPr>
          <a:xfrm>
            <a:off x="278295" y="575176"/>
            <a:ext cx="6096000" cy="6001643"/>
          </a:xfrm>
          <a:prstGeom prst="rect">
            <a:avLst/>
          </a:prstGeom>
        </p:spPr>
        <p:txBody>
          <a:bodyPr>
            <a:spAutoFit/>
          </a:bodyPr>
          <a:lstStyle/>
          <a:p>
            <a:pPr algn="just"/>
            <a:r>
              <a:rPr lang="ru-RU" sz="2400" dirty="0">
                <a:latin typeface="Helvetica Neue"/>
              </a:rPr>
              <a:t>Активная двигательная деятельность игрового характера и вызываемые ею положительные эмоции усиливают все </a:t>
            </a:r>
            <a:r>
              <a:rPr lang="ru-RU" sz="2400" b="1" dirty="0">
                <a:latin typeface="Helvetica Neue"/>
              </a:rPr>
              <a:t>физиологические процессы</a:t>
            </a:r>
            <a:r>
              <a:rPr lang="ru-RU" sz="2400" dirty="0">
                <a:latin typeface="Helvetica Neue"/>
              </a:rPr>
              <a:t> в организме:</a:t>
            </a:r>
          </a:p>
          <a:p>
            <a:pPr algn="just">
              <a:buFont typeface="Arial" panose="020B0604020202020204" pitchFamily="34" charset="0"/>
              <a:buChar char="•"/>
            </a:pPr>
            <a:r>
              <a:rPr lang="ru-RU" sz="2400" dirty="0">
                <a:latin typeface="Helvetica Neue"/>
              </a:rPr>
              <a:t>эффективно влияют на деятельность сердечно-сосудистой и дыхательной систем,</a:t>
            </a:r>
          </a:p>
          <a:p>
            <a:pPr algn="just">
              <a:buFont typeface="Arial" panose="020B0604020202020204" pitchFamily="34" charset="0"/>
              <a:buChar char="•"/>
            </a:pPr>
            <a:r>
              <a:rPr lang="ru-RU" sz="2400" dirty="0">
                <a:latin typeface="Helvetica Neue"/>
              </a:rPr>
              <a:t>способствуют укреплению нервной системы,</a:t>
            </a:r>
          </a:p>
          <a:p>
            <a:pPr algn="just">
              <a:buFont typeface="Arial" panose="020B0604020202020204" pitchFamily="34" charset="0"/>
              <a:buChar char="•"/>
            </a:pPr>
            <a:r>
              <a:rPr lang="ru-RU" sz="2400" dirty="0">
                <a:latin typeface="Helvetica Neue"/>
              </a:rPr>
              <a:t>двигательного аппарата,</a:t>
            </a:r>
          </a:p>
          <a:p>
            <a:pPr algn="just">
              <a:buFont typeface="Arial" panose="020B0604020202020204" pitchFamily="34" charset="0"/>
              <a:buChar char="•"/>
            </a:pPr>
            <a:r>
              <a:rPr lang="ru-RU" sz="2400" dirty="0">
                <a:latin typeface="Helvetica Neue"/>
              </a:rPr>
              <a:t>улучшению общего обмена веществ,</a:t>
            </a:r>
          </a:p>
          <a:p>
            <a:pPr algn="just">
              <a:buFont typeface="Arial" panose="020B0604020202020204" pitchFamily="34" charset="0"/>
              <a:buChar char="•"/>
            </a:pPr>
            <a:r>
              <a:rPr lang="ru-RU" sz="2400" dirty="0">
                <a:latin typeface="Helvetica Neue"/>
              </a:rPr>
              <a:t>повышению деятельности всех органов и систем организма человека,</a:t>
            </a:r>
          </a:p>
          <a:p>
            <a:pPr algn="just">
              <a:buFont typeface="Arial" panose="020B0604020202020204" pitchFamily="34" charset="0"/>
              <a:buChar char="•"/>
            </a:pPr>
            <a:r>
              <a:rPr lang="ru-RU" sz="2400" dirty="0">
                <a:latin typeface="Helvetica Neue"/>
              </a:rPr>
              <a:t>возбуждают аппетит</a:t>
            </a:r>
          </a:p>
          <a:p>
            <a:pPr algn="just">
              <a:buFont typeface="Arial" panose="020B0604020202020204" pitchFamily="34" charset="0"/>
              <a:buChar char="•"/>
            </a:pPr>
            <a:r>
              <a:rPr lang="ru-RU" sz="2400" dirty="0">
                <a:latin typeface="Helvetica Neue"/>
              </a:rPr>
              <a:t>способствуют крепкому сну.</a:t>
            </a:r>
            <a:endParaRPr lang="ru-RU" sz="2400" b="0" i="0" dirty="0">
              <a:effectLst/>
              <a:latin typeface="Helvetica Neue"/>
            </a:endParaRPr>
          </a:p>
        </p:txBody>
      </p:sp>
    </p:spTree>
    <p:extLst>
      <p:ext uri="{BB962C8B-B14F-4D97-AF65-F5344CB8AC3E}">
        <p14:creationId xmlns:p14="http://schemas.microsoft.com/office/powerpoint/2010/main" xmlns="" val="37895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xmlns="" id="{7B97F23F-1303-4337-9E6C-A6FDEE35DC99}"/>
              </a:ext>
            </a:extLst>
          </p:cNvPr>
          <p:cNvSpPr/>
          <p:nvPr/>
        </p:nvSpPr>
        <p:spPr>
          <a:xfrm>
            <a:off x="530087" y="190356"/>
            <a:ext cx="11979965" cy="830997"/>
          </a:xfrm>
          <a:prstGeom prst="rect">
            <a:avLst/>
          </a:prstGeom>
        </p:spPr>
        <p:txBody>
          <a:bodyPr wrap="square">
            <a:spAutoFit/>
          </a:bodyPr>
          <a:lstStyle/>
          <a:p>
            <a:r>
              <a:rPr lang="ru-RU" sz="2400" dirty="0">
                <a:latin typeface="Helvetica Neue"/>
              </a:rPr>
              <a:t>С помощью подвижных игр обеспечивается всестороннее </a:t>
            </a:r>
            <a:r>
              <a:rPr lang="ru-RU" sz="2400" b="1" dirty="0">
                <a:latin typeface="Helvetica Neue"/>
              </a:rPr>
              <a:t>физическое развитие</a:t>
            </a:r>
            <a:r>
              <a:rPr lang="ru-RU" sz="2400" dirty="0">
                <a:latin typeface="Helvetica Neue"/>
              </a:rPr>
              <a:t> ребенка. </a:t>
            </a:r>
            <a:r>
              <a:rPr lang="ru-RU" dirty="0">
                <a:solidFill>
                  <a:srgbClr val="333333"/>
                </a:solidFill>
                <a:latin typeface="Helvetica Neue"/>
              </a:rPr>
              <a:t> </a:t>
            </a:r>
            <a:endParaRPr lang="ru-RU" dirty="0"/>
          </a:p>
        </p:txBody>
      </p:sp>
      <p:pic>
        <p:nvPicPr>
          <p:cNvPr id="8" name="Рисунок 7">
            <a:extLst>
              <a:ext uri="{FF2B5EF4-FFF2-40B4-BE49-F238E27FC236}">
                <a16:creationId xmlns:a16="http://schemas.microsoft.com/office/drawing/2014/main" xmlns="" id="{805931FF-39BE-4D62-BE08-CA8F5487724B}"/>
              </a:ext>
            </a:extLst>
          </p:cNvPr>
          <p:cNvPicPr>
            <a:picLocks noChangeAspect="1"/>
          </p:cNvPicPr>
          <p:nvPr/>
        </p:nvPicPr>
        <p:blipFill>
          <a:blip r:embed="rId2"/>
          <a:stretch>
            <a:fillRect/>
          </a:stretch>
        </p:blipFill>
        <p:spPr>
          <a:xfrm>
            <a:off x="1470992" y="3265005"/>
            <a:ext cx="4436163" cy="3747051"/>
          </a:xfrm>
          <a:prstGeom prst="rect">
            <a:avLst/>
          </a:prstGeom>
          <a:effectLst>
            <a:softEdge rad="317500"/>
          </a:effectLst>
        </p:spPr>
      </p:pic>
      <p:sp>
        <p:nvSpPr>
          <p:cNvPr id="5" name="Прямоугольник 4">
            <a:extLst>
              <a:ext uri="{FF2B5EF4-FFF2-40B4-BE49-F238E27FC236}">
                <a16:creationId xmlns:a16="http://schemas.microsoft.com/office/drawing/2014/main" xmlns="" id="{C65AEAEA-04ED-46CB-9152-6F76DB2B567A}"/>
              </a:ext>
            </a:extLst>
          </p:cNvPr>
          <p:cNvSpPr/>
          <p:nvPr/>
        </p:nvSpPr>
        <p:spPr>
          <a:xfrm>
            <a:off x="106017" y="1386943"/>
            <a:ext cx="11979965" cy="2585323"/>
          </a:xfrm>
          <a:prstGeom prst="rect">
            <a:avLst/>
          </a:prstGeom>
        </p:spPr>
        <p:txBody>
          <a:bodyPr wrap="square">
            <a:spAutoFit/>
          </a:bodyPr>
          <a:lstStyle/>
          <a:p>
            <a:pPr algn="just"/>
            <a:r>
              <a:rPr lang="ru-RU" sz="2400" b="1" dirty="0">
                <a:latin typeface="Helvetica Neue"/>
              </a:rPr>
              <a:t>Велика роль подвижной игры и в умственном развитии ребенка:</a:t>
            </a:r>
          </a:p>
          <a:p>
            <a:pPr algn="just"/>
            <a:r>
              <a:rPr lang="ru-RU" sz="2400" dirty="0">
                <a:latin typeface="Helvetica Neue"/>
              </a:rPr>
              <a:t> </a:t>
            </a:r>
          </a:p>
          <a:p>
            <a:pPr algn="just"/>
            <a:r>
              <a:rPr lang="ru-RU" sz="2400" dirty="0">
                <a:latin typeface="Helvetica Neue"/>
              </a:rPr>
              <a:t>дети учатся действовать в соответствии с правилами,</a:t>
            </a:r>
          </a:p>
          <a:p>
            <a:pPr algn="just">
              <a:buFont typeface="Arial" panose="020B0604020202020204" pitchFamily="34" charset="0"/>
              <a:buChar char="•"/>
            </a:pPr>
            <a:r>
              <a:rPr lang="ru-RU" sz="2400" dirty="0">
                <a:latin typeface="Helvetica Neue"/>
              </a:rPr>
              <a:t>овладевать пространственной терминологией,</a:t>
            </a:r>
          </a:p>
          <a:p>
            <a:pPr algn="just">
              <a:buFont typeface="Arial" panose="020B0604020202020204" pitchFamily="34" charset="0"/>
              <a:buChar char="•"/>
            </a:pPr>
            <a:r>
              <a:rPr lang="ru-RU" sz="2400" dirty="0">
                <a:latin typeface="Helvetica Neue"/>
              </a:rPr>
              <a:t>осознанно действовать в изменившейся игровой ситуации и познавать окружающий мир</a:t>
            </a:r>
            <a:r>
              <a:rPr lang="ru-RU" dirty="0">
                <a:solidFill>
                  <a:srgbClr val="333333"/>
                </a:solidFill>
                <a:latin typeface="Helvetica Neue"/>
              </a:rPr>
              <a:t>..</a:t>
            </a:r>
          </a:p>
          <a:p>
            <a:pPr algn="just"/>
            <a:endParaRPr lang="ru-RU" b="0" i="0" dirty="0">
              <a:solidFill>
                <a:srgbClr val="333333"/>
              </a:solidFill>
              <a:effectLst/>
              <a:latin typeface="Helvetica Neue"/>
            </a:endParaRPr>
          </a:p>
        </p:txBody>
      </p:sp>
      <p:sp>
        <p:nvSpPr>
          <p:cNvPr id="6" name="Прямоугольник 5">
            <a:extLst>
              <a:ext uri="{FF2B5EF4-FFF2-40B4-BE49-F238E27FC236}">
                <a16:creationId xmlns:a16="http://schemas.microsoft.com/office/drawing/2014/main" xmlns="" id="{BE760280-0144-4089-A17E-7CAC3E81F49D}"/>
              </a:ext>
            </a:extLst>
          </p:cNvPr>
          <p:cNvSpPr/>
          <p:nvPr/>
        </p:nvSpPr>
        <p:spPr>
          <a:xfrm>
            <a:off x="6414052" y="4169035"/>
            <a:ext cx="6096000" cy="1938992"/>
          </a:xfrm>
          <a:prstGeom prst="rect">
            <a:avLst/>
          </a:prstGeom>
        </p:spPr>
        <p:txBody>
          <a:bodyPr>
            <a:spAutoFit/>
          </a:bodyPr>
          <a:lstStyle/>
          <a:p>
            <a:pPr algn="just"/>
            <a:r>
              <a:rPr lang="ru-RU" sz="2400" b="1" dirty="0">
                <a:latin typeface="Helvetica Neue"/>
              </a:rPr>
              <a:t>В процессе игры активизируются</a:t>
            </a:r>
          </a:p>
          <a:p>
            <a:pPr algn="just"/>
            <a:r>
              <a:rPr lang="ru-RU" sz="2400" dirty="0">
                <a:latin typeface="Helvetica Neue"/>
              </a:rPr>
              <a:t>память,</a:t>
            </a:r>
          </a:p>
          <a:p>
            <a:pPr algn="just"/>
            <a:r>
              <a:rPr lang="ru-RU" sz="2400" dirty="0">
                <a:latin typeface="Helvetica Neue"/>
              </a:rPr>
              <a:t>представления,</a:t>
            </a:r>
          </a:p>
          <a:p>
            <a:pPr algn="just"/>
            <a:r>
              <a:rPr lang="ru-RU" sz="2400" dirty="0">
                <a:latin typeface="Helvetica Neue"/>
              </a:rPr>
              <a:t>развиваются мышление,</a:t>
            </a:r>
          </a:p>
          <a:p>
            <a:pPr algn="just"/>
            <a:r>
              <a:rPr lang="ru-RU" sz="2400" dirty="0">
                <a:latin typeface="Helvetica Neue"/>
              </a:rPr>
              <a:t>воображение.</a:t>
            </a:r>
            <a:endParaRPr lang="ru-RU" sz="2400" b="0" i="0" dirty="0">
              <a:effectLst/>
              <a:latin typeface="Helvetica Neue"/>
            </a:endParaRPr>
          </a:p>
        </p:txBody>
      </p:sp>
    </p:spTree>
    <p:extLst>
      <p:ext uri="{BB962C8B-B14F-4D97-AF65-F5344CB8AC3E}">
        <p14:creationId xmlns:p14="http://schemas.microsoft.com/office/powerpoint/2010/main" xmlns="" val="434336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97928B3-7DEC-4B66-A0F6-706060BC4D62}"/>
              </a:ext>
            </a:extLst>
          </p:cNvPr>
          <p:cNvPicPr>
            <a:picLocks noChangeAspect="1"/>
          </p:cNvPicPr>
          <p:nvPr/>
        </p:nvPicPr>
        <p:blipFill>
          <a:blip r:embed="rId2"/>
          <a:stretch>
            <a:fillRect/>
          </a:stretch>
        </p:blipFill>
        <p:spPr>
          <a:xfrm>
            <a:off x="2639392" y="61181"/>
            <a:ext cx="6693452" cy="6735638"/>
          </a:xfrm>
          <a:prstGeom prst="rect">
            <a:avLst/>
          </a:prstGeom>
        </p:spPr>
      </p:pic>
      <p:sp>
        <p:nvSpPr>
          <p:cNvPr id="2" name="Прямоугольник 1">
            <a:extLst>
              <a:ext uri="{FF2B5EF4-FFF2-40B4-BE49-F238E27FC236}">
                <a16:creationId xmlns:a16="http://schemas.microsoft.com/office/drawing/2014/main" xmlns="" id="{78C4D5FD-D81A-451B-A769-1A92E15C3BB5}"/>
              </a:ext>
            </a:extLst>
          </p:cNvPr>
          <p:cNvSpPr/>
          <p:nvPr/>
        </p:nvSpPr>
        <p:spPr>
          <a:xfrm>
            <a:off x="112643" y="185531"/>
            <a:ext cx="4287079" cy="4154984"/>
          </a:xfrm>
          <a:prstGeom prst="rect">
            <a:avLst/>
          </a:prstGeom>
        </p:spPr>
        <p:txBody>
          <a:bodyPr wrap="square">
            <a:spAutoFit/>
          </a:bodyPr>
          <a:lstStyle/>
          <a:p>
            <a:pPr algn="just"/>
            <a:r>
              <a:rPr lang="ru-RU" sz="2400" dirty="0">
                <a:solidFill>
                  <a:schemeClr val="accent1">
                    <a:lumMod val="60000"/>
                    <a:lumOff val="40000"/>
                  </a:schemeClr>
                </a:solidFill>
                <a:latin typeface="Helvetica Neue"/>
              </a:rPr>
              <a:t>Дети усваивают смысл игры,</a:t>
            </a:r>
          </a:p>
          <a:p>
            <a:pPr algn="just"/>
            <a:r>
              <a:rPr lang="ru-RU" sz="2400" dirty="0">
                <a:solidFill>
                  <a:schemeClr val="accent1">
                    <a:lumMod val="60000"/>
                    <a:lumOff val="40000"/>
                  </a:schemeClr>
                </a:solidFill>
                <a:latin typeface="Helvetica Neue"/>
              </a:rPr>
              <a:t>запоминают правила,</a:t>
            </a:r>
          </a:p>
          <a:p>
            <a:pPr algn="just"/>
            <a:r>
              <a:rPr lang="ru-RU" sz="2400" dirty="0">
                <a:solidFill>
                  <a:schemeClr val="accent1">
                    <a:lumMod val="60000"/>
                    <a:lumOff val="40000"/>
                  </a:schemeClr>
                </a:solidFill>
                <a:latin typeface="Helvetica Neue"/>
              </a:rPr>
              <a:t>учатся действовать в соответствии с избранной ролью,</a:t>
            </a:r>
          </a:p>
          <a:p>
            <a:pPr algn="just"/>
            <a:r>
              <a:rPr lang="ru-RU" sz="2400" dirty="0">
                <a:solidFill>
                  <a:schemeClr val="accent1">
                    <a:lumMod val="60000"/>
                    <a:lumOff val="40000"/>
                  </a:schemeClr>
                </a:solidFill>
                <a:latin typeface="Helvetica Neue"/>
              </a:rPr>
              <a:t>творчески применяют имеющиеся двигательные навыки,</a:t>
            </a:r>
          </a:p>
          <a:p>
            <a:pPr algn="just"/>
            <a:r>
              <a:rPr lang="ru-RU" sz="2400" dirty="0">
                <a:solidFill>
                  <a:schemeClr val="accent1">
                    <a:lumMod val="60000"/>
                    <a:lumOff val="40000"/>
                  </a:schemeClr>
                </a:solidFill>
                <a:latin typeface="Helvetica Neue"/>
              </a:rPr>
              <a:t>учатся анализировать свои действия и действия товарищей</a:t>
            </a:r>
            <a:r>
              <a:rPr lang="ru-RU" dirty="0">
                <a:solidFill>
                  <a:schemeClr val="accent1">
                    <a:lumMod val="60000"/>
                    <a:lumOff val="40000"/>
                  </a:schemeClr>
                </a:solidFill>
                <a:latin typeface="Helvetica Neue"/>
              </a:rPr>
              <a:t>.</a:t>
            </a:r>
            <a:endParaRPr lang="ru-RU" b="0" i="0" dirty="0">
              <a:solidFill>
                <a:schemeClr val="accent1">
                  <a:lumMod val="60000"/>
                  <a:lumOff val="40000"/>
                </a:schemeClr>
              </a:solidFill>
              <a:effectLst/>
              <a:latin typeface="Helvetica Neue"/>
            </a:endParaRPr>
          </a:p>
        </p:txBody>
      </p:sp>
      <p:sp>
        <p:nvSpPr>
          <p:cNvPr id="3" name="Прямоугольник 2">
            <a:extLst>
              <a:ext uri="{FF2B5EF4-FFF2-40B4-BE49-F238E27FC236}">
                <a16:creationId xmlns:a16="http://schemas.microsoft.com/office/drawing/2014/main" xmlns="" id="{8EEB4AE4-220A-4126-8768-47FCBC8691B9}"/>
              </a:ext>
            </a:extLst>
          </p:cNvPr>
          <p:cNvSpPr/>
          <p:nvPr/>
        </p:nvSpPr>
        <p:spPr>
          <a:xfrm>
            <a:off x="7360479" y="2903106"/>
            <a:ext cx="4532244" cy="3785652"/>
          </a:xfrm>
          <a:prstGeom prst="rect">
            <a:avLst/>
          </a:prstGeom>
        </p:spPr>
        <p:txBody>
          <a:bodyPr wrap="square">
            <a:spAutoFit/>
          </a:bodyPr>
          <a:lstStyle/>
          <a:p>
            <a:pPr algn="just"/>
            <a:r>
              <a:rPr lang="ru-RU" sz="2400" dirty="0">
                <a:solidFill>
                  <a:schemeClr val="accent3"/>
                </a:solidFill>
                <a:latin typeface="Helvetica Neue"/>
              </a:rPr>
              <a:t>Подвижные игры нередко сопровождаются песнями, стихами, считалками, игровыми зачинами. Такие игры пополняют словарный запас, обогащают речь детей.</a:t>
            </a:r>
          </a:p>
          <a:p>
            <a:pPr algn="just"/>
            <a:r>
              <a:rPr lang="ru-RU" sz="2400" dirty="0">
                <a:solidFill>
                  <a:schemeClr val="accent3"/>
                </a:solidFill>
                <a:latin typeface="Helvetica Neue"/>
              </a:rPr>
              <a:t>   Большое значение имеют подвижные игры также для </a:t>
            </a:r>
            <a:r>
              <a:rPr lang="ru-RU" sz="2400" b="1" dirty="0">
                <a:solidFill>
                  <a:schemeClr val="accent3"/>
                </a:solidFill>
                <a:latin typeface="Helvetica Neue"/>
              </a:rPr>
              <a:t>нравственного воспитания.</a:t>
            </a:r>
            <a:endParaRPr lang="ru-RU" sz="2400" b="0" i="0" dirty="0">
              <a:solidFill>
                <a:schemeClr val="accent3"/>
              </a:solidFill>
              <a:effectLst/>
              <a:latin typeface="Helvetica Neue"/>
            </a:endParaRPr>
          </a:p>
        </p:txBody>
      </p:sp>
    </p:spTree>
    <p:extLst>
      <p:ext uri="{BB962C8B-B14F-4D97-AF65-F5344CB8AC3E}">
        <p14:creationId xmlns:p14="http://schemas.microsoft.com/office/powerpoint/2010/main" xmlns="" val="1010288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E63BD911-9E73-45D6-9930-3946966D960E}"/>
              </a:ext>
            </a:extLst>
          </p:cNvPr>
          <p:cNvPicPr>
            <a:picLocks noChangeAspect="1"/>
          </p:cNvPicPr>
          <p:nvPr/>
        </p:nvPicPr>
        <p:blipFill>
          <a:blip r:embed="rId2"/>
          <a:stretch>
            <a:fillRect/>
          </a:stretch>
        </p:blipFill>
        <p:spPr>
          <a:xfrm>
            <a:off x="5530731" y="2504661"/>
            <a:ext cx="6531870" cy="4353339"/>
          </a:xfrm>
          <a:prstGeom prst="rect">
            <a:avLst/>
          </a:prstGeom>
          <a:effectLst>
            <a:softEdge rad="317500"/>
          </a:effectLst>
        </p:spPr>
      </p:pic>
      <p:sp>
        <p:nvSpPr>
          <p:cNvPr id="2" name="Прямоугольник 1">
            <a:extLst>
              <a:ext uri="{FF2B5EF4-FFF2-40B4-BE49-F238E27FC236}">
                <a16:creationId xmlns:a16="http://schemas.microsoft.com/office/drawing/2014/main" xmlns="" id="{75223C5F-C1FD-4AF9-BDC3-16BB02C56661}"/>
              </a:ext>
            </a:extLst>
          </p:cNvPr>
          <p:cNvSpPr/>
          <p:nvPr/>
        </p:nvSpPr>
        <p:spPr>
          <a:xfrm>
            <a:off x="636104" y="607657"/>
            <a:ext cx="6096000" cy="5262979"/>
          </a:xfrm>
          <a:prstGeom prst="rect">
            <a:avLst/>
          </a:prstGeom>
        </p:spPr>
        <p:txBody>
          <a:bodyPr>
            <a:spAutoFit/>
          </a:bodyPr>
          <a:lstStyle/>
          <a:p>
            <a:pPr algn="just"/>
            <a:r>
              <a:rPr lang="ru-RU" sz="2400" dirty="0">
                <a:latin typeface="Helvetica Neue"/>
              </a:rPr>
              <a:t>Дети:</a:t>
            </a:r>
          </a:p>
          <a:p>
            <a:pPr algn="just">
              <a:buFont typeface="Arial" panose="020B0604020202020204" pitchFamily="34" charset="0"/>
              <a:buChar char="•"/>
            </a:pPr>
            <a:r>
              <a:rPr lang="ru-RU" sz="2400" dirty="0">
                <a:latin typeface="Helvetica Neue"/>
              </a:rPr>
              <a:t>учатся действовать в коллективе,</a:t>
            </a:r>
          </a:p>
          <a:p>
            <a:pPr algn="just">
              <a:buFont typeface="Arial" panose="020B0604020202020204" pitchFamily="34" charset="0"/>
              <a:buChar char="•"/>
            </a:pPr>
            <a:r>
              <a:rPr lang="ru-RU" sz="2400" dirty="0">
                <a:latin typeface="Helvetica Neue"/>
              </a:rPr>
              <a:t>подчиняться общим требованиям,</a:t>
            </a:r>
          </a:p>
          <a:p>
            <a:pPr algn="just">
              <a:buFont typeface="Arial" panose="020B0604020202020204" pitchFamily="34" charset="0"/>
              <a:buChar char="•"/>
            </a:pPr>
            <a:r>
              <a:rPr lang="ru-RU" sz="2400" dirty="0">
                <a:latin typeface="Helvetica Neue"/>
              </a:rPr>
              <a:t>правила игры дети воспринимают как закон,</a:t>
            </a:r>
          </a:p>
          <a:p>
            <a:pPr algn="just">
              <a:buFont typeface="Arial" panose="020B0604020202020204" pitchFamily="34" charset="0"/>
              <a:buChar char="•"/>
            </a:pPr>
            <a:r>
              <a:rPr lang="ru-RU" sz="2400" dirty="0">
                <a:latin typeface="Helvetica Neue"/>
              </a:rPr>
              <a:t>сознательное выполнение их формирует волю,</a:t>
            </a:r>
          </a:p>
          <a:p>
            <a:pPr algn="just">
              <a:buFont typeface="Arial" panose="020B0604020202020204" pitchFamily="34" charset="0"/>
              <a:buChar char="•"/>
            </a:pPr>
            <a:r>
              <a:rPr lang="ru-RU" sz="2400" dirty="0">
                <a:latin typeface="Helvetica Neue"/>
              </a:rPr>
              <a:t>развивает самообладание,</a:t>
            </a:r>
          </a:p>
          <a:p>
            <a:pPr algn="just">
              <a:buFont typeface="Arial" panose="020B0604020202020204" pitchFamily="34" charset="0"/>
              <a:buChar char="•"/>
            </a:pPr>
            <a:r>
              <a:rPr lang="ru-RU" sz="2400" dirty="0">
                <a:latin typeface="Helvetica Neue"/>
              </a:rPr>
              <a:t>выдержку,</a:t>
            </a:r>
          </a:p>
          <a:p>
            <a:pPr algn="just">
              <a:buFont typeface="Arial" panose="020B0604020202020204" pitchFamily="34" charset="0"/>
              <a:buChar char="•"/>
            </a:pPr>
            <a:r>
              <a:rPr lang="ru-RU" sz="2400" dirty="0">
                <a:latin typeface="Helvetica Neue"/>
              </a:rPr>
              <a:t>умение контролировать свои поступки,</a:t>
            </a:r>
          </a:p>
          <a:p>
            <a:pPr algn="just">
              <a:buFont typeface="Arial" panose="020B0604020202020204" pitchFamily="34" charset="0"/>
              <a:buChar char="•"/>
            </a:pPr>
            <a:r>
              <a:rPr lang="ru-RU" sz="2400" dirty="0">
                <a:latin typeface="Helvetica Neue"/>
              </a:rPr>
              <a:t>свое поведение.</a:t>
            </a:r>
          </a:p>
          <a:p>
            <a:pPr algn="just">
              <a:buFont typeface="Arial" panose="020B0604020202020204" pitchFamily="34" charset="0"/>
              <a:buChar char="•"/>
            </a:pPr>
            <a:r>
              <a:rPr lang="ru-RU" sz="2400" dirty="0">
                <a:latin typeface="Helvetica Neue"/>
              </a:rPr>
              <a:t>формируется честность,</a:t>
            </a:r>
          </a:p>
          <a:p>
            <a:pPr algn="just">
              <a:buFont typeface="Arial" panose="020B0604020202020204" pitchFamily="34" charset="0"/>
              <a:buChar char="•"/>
            </a:pPr>
            <a:r>
              <a:rPr lang="ru-RU" sz="2400" dirty="0">
                <a:latin typeface="Helvetica Neue"/>
              </a:rPr>
              <a:t>дисциплинированность,</a:t>
            </a:r>
          </a:p>
          <a:p>
            <a:pPr algn="just">
              <a:buFont typeface="Arial" panose="020B0604020202020204" pitchFamily="34" charset="0"/>
              <a:buChar char="•"/>
            </a:pPr>
            <a:r>
              <a:rPr lang="ru-RU" sz="2400" dirty="0">
                <a:latin typeface="Helvetica Neue"/>
              </a:rPr>
              <a:t>справедливость.</a:t>
            </a:r>
            <a:endParaRPr lang="ru-RU" sz="2400" b="0" i="0" dirty="0">
              <a:effectLst/>
              <a:latin typeface="Helvetica Neue"/>
            </a:endParaRPr>
          </a:p>
        </p:txBody>
      </p:sp>
    </p:spTree>
    <p:extLst>
      <p:ext uri="{BB962C8B-B14F-4D97-AF65-F5344CB8AC3E}">
        <p14:creationId xmlns:p14="http://schemas.microsoft.com/office/powerpoint/2010/main" xmlns="" val="3977593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54C0AF65-44D6-42CC-85A3-F7D8B5DFBF70}"/>
              </a:ext>
            </a:extLst>
          </p:cNvPr>
          <p:cNvSpPr/>
          <p:nvPr/>
        </p:nvSpPr>
        <p:spPr>
          <a:xfrm>
            <a:off x="5764696" y="348593"/>
            <a:ext cx="5923722" cy="6370975"/>
          </a:xfrm>
          <a:prstGeom prst="rect">
            <a:avLst/>
          </a:prstGeom>
        </p:spPr>
        <p:txBody>
          <a:bodyPr wrap="square">
            <a:spAutoFit/>
          </a:bodyPr>
          <a:lstStyle/>
          <a:p>
            <a:pPr algn="just"/>
            <a:r>
              <a:rPr lang="ru-RU" sz="2400" dirty="0">
                <a:latin typeface="Helvetica Neue"/>
              </a:rPr>
              <a:t>Подвижная игра учит искренности, товариществу. Подчиняясь правилам игры, дети практически упражняются в нравственных поступках, учатся дружить, сопереживать, помогать друг другу.</a:t>
            </a:r>
          </a:p>
          <a:p>
            <a:pPr algn="just"/>
            <a:r>
              <a:rPr lang="ru-RU" sz="2400" dirty="0">
                <a:latin typeface="Helvetica Neue"/>
              </a:rPr>
              <a:t>Умелое, вдумчивое руководство игрой со стороны педагога способствует воспитанию активной творческой личности.</a:t>
            </a:r>
          </a:p>
          <a:p>
            <a:pPr algn="just"/>
            <a:r>
              <a:rPr lang="ru-RU" sz="2400" dirty="0">
                <a:latin typeface="Helvetica Neue"/>
              </a:rPr>
              <a:t>В подвижных играх совершенствуется </a:t>
            </a:r>
            <a:r>
              <a:rPr lang="ru-RU" sz="2400" b="1" dirty="0">
                <a:latin typeface="Helvetica Neue"/>
              </a:rPr>
              <a:t>эстетическое восприятие мира.</a:t>
            </a:r>
            <a:r>
              <a:rPr lang="ru-RU" sz="2400" dirty="0">
                <a:latin typeface="Helvetica Neue"/>
              </a:rPr>
              <a:t> Дети познают красоту движений, их образность, у них развивается чувство ритма. Они овладевают поэтической образной речью.</a:t>
            </a:r>
            <a:endParaRPr lang="ru-RU" sz="2400" b="0" i="0" dirty="0">
              <a:effectLst/>
              <a:latin typeface="Helvetica Neue"/>
            </a:endParaRPr>
          </a:p>
        </p:txBody>
      </p:sp>
      <p:pic>
        <p:nvPicPr>
          <p:cNvPr id="4" name="Рисунок 3">
            <a:extLst>
              <a:ext uri="{FF2B5EF4-FFF2-40B4-BE49-F238E27FC236}">
                <a16:creationId xmlns:a16="http://schemas.microsoft.com/office/drawing/2014/main" xmlns="" id="{FE0F0FBE-BED4-4633-8BEC-C87AB211A695}"/>
              </a:ext>
            </a:extLst>
          </p:cNvPr>
          <p:cNvPicPr>
            <a:picLocks noChangeAspect="1"/>
          </p:cNvPicPr>
          <p:nvPr/>
        </p:nvPicPr>
        <p:blipFill>
          <a:blip r:embed="rId2"/>
          <a:stretch>
            <a:fillRect/>
          </a:stretch>
        </p:blipFill>
        <p:spPr>
          <a:xfrm>
            <a:off x="344556" y="1290741"/>
            <a:ext cx="5168348" cy="4276518"/>
          </a:xfrm>
          <a:prstGeom prst="rect">
            <a:avLst/>
          </a:prstGeom>
          <a:effectLst>
            <a:softEdge rad="127000"/>
          </a:effectLst>
        </p:spPr>
      </p:pic>
    </p:spTree>
    <p:extLst>
      <p:ext uri="{BB962C8B-B14F-4D97-AF65-F5344CB8AC3E}">
        <p14:creationId xmlns:p14="http://schemas.microsoft.com/office/powerpoint/2010/main" xmlns="" val="1396859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9DEEB835-126A-488E-968D-77B1EF27BEB2}"/>
              </a:ext>
            </a:extLst>
          </p:cNvPr>
          <p:cNvSpPr/>
          <p:nvPr/>
        </p:nvSpPr>
        <p:spPr>
          <a:xfrm>
            <a:off x="410818" y="982176"/>
            <a:ext cx="3631096" cy="4893647"/>
          </a:xfrm>
          <a:prstGeom prst="rect">
            <a:avLst/>
          </a:prstGeom>
        </p:spPr>
        <p:txBody>
          <a:bodyPr wrap="square">
            <a:spAutoFit/>
          </a:bodyPr>
          <a:lstStyle/>
          <a:p>
            <a:pPr algn="just"/>
            <a:r>
              <a:rPr lang="ru-RU" sz="2400" dirty="0">
                <a:latin typeface="Helvetica Neue"/>
              </a:rPr>
              <a:t>Подвижная игра готовит ребенка </a:t>
            </a:r>
            <a:r>
              <a:rPr lang="ru-RU" sz="2400" b="1" dirty="0">
                <a:latin typeface="Helvetica Neue"/>
              </a:rPr>
              <a:t>к труду:</a:t>
            </a:r>
            <a:endParaRPr lang="ru-RU" sz="2400" dirty="0">
              <a:latin typeface="Helvetica Neue"/>
            </a:endParaRPr>
          </a:p>
          <a:p>
            <a:pPr algn="just">
              <a:buFont typeface="Arial" panose="020B0604020202020204" pitchFamily="34" charset="0"/>
              <a:buChar char="•"/>
            </a:pPr>
            <a:r>
              <a:rPr lang="ru-RU" sz="2400" dirty="0">
                <a:latin typeface="Helvetica Neue"/>
              </a:rPr>
              <a:t>дети изготавливают игровые атрибуты,</a:t>
            </a:r>
          </a:p>
          <a:p>
            <a:pPr algn="just">
              <a:buFont typeface="Arial" panose="020B0604020202020204" pitchFamily="34" charset="0"/>
              <a:buChar char="•"/>
            </a:pPr>
            <a:r>
              <a:rPr lang="ru-RU" sz="2400" dirty="0">
                <a:latin typeface="Helvetica Neue"/>
              </a:rPr>
              <a:t>располагают и убирают их в определенной последовательности,</a:t>
            </a:r>
          </a:p>
          <a:p>
            <a:pPr algn="just">
              <a:buFont typeface="Arial" panose="020B0604020202020204" pitchFamily="34" charset="0"/>
              <a:buChar char="•"/>
            </a:pPr>
            <a:r>
              <a:rPr lang="ru-RU" sz="2400" dirty="0">
                <a:latin typeface="Helvetica Neue"/>
              </a:rPr>
              <a:t>совершенствуют свои двигательные навыки, необходимые для будущей трудовой деятельности.</a:t>
            </a:r>
            <a:endParaRPr lang="ru-RU" sz="2400" b="0" i="0" dirty="0">
              <a:effectLst/>
              <a:latin typeface="Helvetica Neue"/>
            </a:endParaRPr>
          </a:p>
        </p:txBody>
      </p:sp>
      <p:pic>
        <p:nvPicPr>
          <p:cNvPr id="5" name="Рисунок 4">
            <a:extLst>
              <a:ext uri="{FF2B5EF4-FFF2-40B4-BE49-F238E27FC236}">
                <a16:creationId xmlns:a16="http://schemas.microsoft.com/office/drawing/2014/main" xmlns="" id="{210117C9-4954-4D1E-843C-C2CC12E8D87E}"/>
              </a:ext>
            </a:extLst>
          </p:cNvPr>
          <p:cNvPicPr>
            <a:picLocks noChangeAspect="1"/>
          </p:cNvPicPr>
          <p:nvPr/>
        </p:nvPicPr>
        <p:blipFill>
          <a:blip r:embed="rId2"/>
          <a:stretch>
            <a:fillRect/>
          </a:stretch>
        </p:blipFill>
        <p:spPr>
          <a:xfrm>
            <a:off x="4784034" y="982176"/>
            <a:ext cx="6414052" cy="4810539"/>
          </a:xfrm>
          <a:prstGeom prst="rect">
            <a:avLst/>
          </a:prstGeom>
          <a:scene3d>
            <a:camera prst="orthographicFront"/>
            <a:lightRig rig="threePt" dir="t"/>
          </a:scene3d>
          <a:sp3d>
            <a:bevelT w="139700" h="139700" prst="divot"/>
          </a:sp3d>
        </p:spPr>
      </p:pic>
    </p:spTree>
    <p:extLst>
      <p:ext uri="{BB962C8B-B14F-4D97-AF65-F5344CB8AC3E}">
        <p14:creationId xmlns:p14="http://schemas.microsoft.com/office/powerpoint/2010/main" xmlns="" val="1145611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A96F653A-74D9-40EB-AC21-6BAD5485CD31}"/>
              </a:ext>
            </a:extLst>
          </p:cNvPr>
          <p:cNvSpPr/>
          <p:nvPr/>
        </p:nvSpPr>
        <p:spPr>
          <a:xfrm>
            <a:off x="119270" y="366623"/>
            <a:ext cx="11741426" cy="6124754"/>
          </a:xfrm>
          <a:prstGeom prst="rect">
            <a:avLst/>
          </a:prstGeom>
        </p:spPr>
        <p:txBody>
          <a:bodyPr wrap="square">
            <a:spAutoFit/>
          </a:bodyPr>
          <a:lstStyle/>
          <a:p>
            <a:pPr algn="just"/>
            <a:r>
              <a:rPr lang="ru-RU" sz="2800" dirty="0">
                <a:latin typeface="Helvetica Neue"/>
              </a:rPr>
              <a:t>Только при систематическом повторении подвижных игр приобретенные способы действий закрепляются и совершенствуются. У детей развивается хорошая ориентировка в игровой ситуации. К играм, повторяемым без изменений, дети быстро теряют интерес: необходимо видоизменять содержание и усложнять двигательные задания.</a:t>
            </a:r>
          </a:p>
          <a:p>
            <a:pPr algn="just"/>
            <a:r>
              <a:rPr lang="ru-RU" sz="2800" dirty="0">
                <a:latin typeface="Helvetica Neue"/>
              </a:rPr>
              <a:t>По ходу игры возможны экспромты со стороны воспитателя. Такие моменты могут быть вызваны эмоциональным состоянием детей, желанием выразить себя в движении. Экспромт дает возможность развивать у малышей собственные творческие способности. Итак, играя, ребенок не только способен воспроизводить показанное взрослым движение, но и в состоянии с содержанием игры придавать действиям воображаемые свойства, существующие у него в памяти в виде представлений, понятий.</a:t>
            </a:r>
            <a:endParaRPr lang="ru-RU" sz="2800" b="0" i="0" dirty="0">
              <a:effectLst/>
              <a:latin typeface="Helvetica Neue"/>
            </a:endParaRPr>
          </a:p>
        </p:txBody>
      </p:sp>
    </p:spTree>
    <p:extLst>
      <p:ext uri="{BB962C8B-B14F-4D97-AF65-F5344CB8AC3E}">
        <p14:creationId xmlns:p14="http://schemas.microsoft.com/office/powerpoint/2010/main" xmlns="" val="654586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3CDD84FD-3D7B-42D9-B54E-43673A5672FA}"/>
              </a:ext>
            </a:extLst>
          </p:cNvPr>
          <p:cNvSpPr/>
          <p:nvPr/>
        </p:nvSpPr>
        <p:spPr>
          <a:xfrm>
            <a:off x="139148" y="366623"/>
            <a:ext cx="11913704" cy="6124754"/>
          </a:xfrm>
          <a:prstGeom prst="rect">
            <a:avLst/>
          </a:prstGeom>
        </p:spPr>
        <p:txBody>
          <a:bodyPr wrap="square">
            <a:spAutoFit/>
          </a:bodyPr>
          <a:lstStyle/>
          <a:p>
            <a:pPr algn="just"/>
            <a:r>
              <a:rPr lang="ru-RU" sz="2800" dirty="0">
                <a:latin typeface="Helvetica Neue"/>
              </a:rPr>
              <a:t>Игра «растет» вместе с ребенком на протяжении всего его детства.</a:t>
            </a:r>
          </a:p>
          <a:p>
            <a:pPr algn="just"/>
            <a:r>
              <a:rPr lang="ru-RU" sz="2800" dirty="0">
                <a:latin typeface="Helvetica Neue"/>
              </a:rPr>
              <a:t>Таким образом, подвижная игра — незаменимое средство пополнения ребенком знаний и представлений об окружающем мире, развития мышления, смекалки, ловкости, сноровки, ценных морально-волевых качеств. При проведении подвижной игры имеются неограниченные возможности комплексного использования разнообразных методов, направленных на формирование личности ребенка. В процессе игры происходит не только упражнение в уже имеющихся навыках, их закрепление и совершенствование, но и формирование новых психических процессов, новых качеств личности ребенка.</a:t>
            </a:r>
          </a:p>
          <a:p>
            <a:pPr algn="just"/>
            <a:r>
              <a:rPr lang="ru-RU" sz="2800" dirty="0">
                <a:latin typeface="Helvetica Neue"/>
              </a:rPr>
              <a:t>Игра сопровождается с рождения, остаётся с ним в детстве, отрочестве, вплоть до перехода в юность. Игра отражает мир мыслей и чувств детей, ведет их по стезе познания реальности.</a:t>
            </a:r>
            <a:endParaRPr lang="ru-RU" sz="2800" b="0" i="0" dirty="0">
              <a:effectLst/>
              <a:latin typeface="Helvetica Neue"/>
            </a:endParaRPr>
          </a:p>
        </p:txBody>
      </p:sp>
    </p:spTree>
    <p:extLst>
      <p:ext uri="{BB962C8B-B14F-4D97-AF65-F5344CB8AC3E}">
        <p14:creationId xmlns:p14="http://schemas.microsoft.com/office/powerpoint/2010/main" xmlns="" val="36367888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0D9AE5A9-04B5-4EC1-B71B-7573CECA499B}"/>
              </a:ext>
            </a:extLst>
          </p:cNvPr>
          <p:cNvSpPr/>
          <p:nvPr/>
        </p:nvSpPr>
        <p:spPr>
          <a:xfrm>
            <a:off x="2517913" y="132522"/>
            <a:ext cx="6626087" cy="1962204"/>
          </a:xfrm>
          <a:prstGeom prst="rect">
            <a:avLst/>
          </a:prstGeom>
        </p:spPr>
        <p:txBody>
          <a:bodyPr wrap="square">
            <a:spAutoFit/>
          </a:bodyPr>
          <a:lstStyle/>
          <a:p>
            <a:pPr algn="ctr">
              <a:lnSpc>
                <a:spcPct val="150000"/>
              </a:lnSpc>
              <a:spcAft>
                <a:spcPts val="0"/>
              </a:spcAft>
            </a:pPr>
            <a:r>
              <a:rPr lang="ru-RU" sz="2800" b="1" dirty="0">
                <a:latin typeface="Times New Roman" panose="02020603050405020304" pitchFamily="18" charset="0"/>
                <a:ea typeface="SimSun" panose="02010600030101010101" pitchFamily="2" charset="-122"/>
                <a:cs typeface="Times New Roman" panose="02020603050405020304" pitchFamily="18" charset="0"/>
              </a:rPr>
              <a:t>Методика организации и проведения подвижных игр с детьми дошкольного возраста (общая характеристика).</a:t>
            </a:r>
            <a:endParaRPr lang="ru-RU" sz="2800" b="1" dirty="0">
              <a:effectLst/>
              <a:latin typeface="Calibri" panose="020F0502020204030204" pitchFamily="34" charset="0"/>
              <a:ea typeface="SimSun" panose="02010600030101010101" pitchFamily="2" charset="-122"/>
              <a:cs typeface="Times New Roman" panose="02020603050405020304" pitchFamily="18" charset="0"/>
            </a:endParaRPr>
          </a:p>
        </p:txBody>
      </p:sp>
      <p:sp>
        <p:nvSpPr>
          <p:cNvPr id="3" name="Прямоугольник 2">
            <a:extLst>
              <a:ext uri="{FF2B5EF4-FFF2-40B4-BE49-F238E27FC236}">
                <a16:creationId xmlns:a16="http://schemas.microsoft.com/office/drawing/2014/main" xmlns="" id="{69D9B3CD-7945-4178-8E65-D553D59782BE}"/>
              </a:ext>
            </a:extLst>
          </p:cNvPr>
          <p:cNvSpPr/>
          <p:nvPr/>
        </p:nvSpPr>
        <p:spPr>
          <a:xfrm>
            <a:off x="139148" y="2688248"/>
            <a:ext cx="11913704" cy="3046988"/>
          </a:xfrm>
          <a:prstGeom prst="rect">
            <a:avLst/>
          </a:prstGeom>
        </p:spPr>
        <p:txBody>
          <a:bodyPr wrap="square">
            <a:spAutoFit/>
          </a:bodyPr>
          <a:lstStyle/>
          <a:p>
            <a:pPr indent="449580" algn="just"/>
            <a:r>
              <a:rPr lang="ru-RU" sz="2400" dirty="0">
                <a:latin typeface="Times New Roman" panose="02020603050405020304" pitchFamily="18" charset="0"/>
              </a:rPr>
              <a:t>Подвижная игра с правилами – это сознательная двигательная активная деятельность ребенка, характеризующаяся точным и своевременным выполнением заданий, связанных с обязательными для всех играющих правилами. По определению П.Ф. Лесгафта, подвижная игра является упражнением, посредством которого ребенок готовится к жизни. Увлекательное содержание, эмоциональная насыщенность игры побуждают ребенка к определенным умственным и физическим усилиям.</a:t>
            </a:r>
            <a:endParaRPr lang="ru-RU" sz="2400" dirty="0">
              <a:latin typeface="Calibri" panose="020F0502020204030204" pitchFamily="34" charset="0"/>
            </a:endParaRPr>
          </a:p>
          <a:p>
            <a:pPr indent="449580" algn="just"/>
            <a:r>
              <a:rPr lang="ru-RU" sz="2400" dirty="0">
                <a:latin typeface="Times New Roman" panose="02020603050405020304" pitchFamily="18" charset="0"/>
              </a:rPr>
              <a:t>Специфика подвижной игры состоит в молниеносной, мгновенной ответной реакции ребенка на сигналы «Лови!», «Беги!» «Стой!» и др.</a:t>
            </a:r>
            <a:endParaRPr lang="ru-RU" sz="2400" b="0" i="0" dirty="0">
              <a:effectLst/>
              <a:latin typeface="Calibri" panose="020F0502020204030204" pitchFamily="34" charset="0"/>
            </a:endParaRPr>
          </a:p>
        </p:txBody>
      </p:sp>
    </p:spTree>
    <p:extLst>
      <p:ext uri="{BB962C8B-B14F-4D97-AF65-F5344CB8AC3E}">
        <p14:creationId xmlns:p14="http://schemas.microsoft.com/office/powerpoint/2010/main" xmlns="" val="1698852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F6158B52-7068-454A-AF63-2D8409515A8C}"/>
              </a:ext>
            </a:extLst>
          </p:cNvPr>
          <p:cNvSpPr/>
          <p:nvPr/>
        </p:nvSpPr>
        <p:spPr>
          <a:xfrm>
            <a:off x="132522" y="335846"/>
            <a:ext cx="11887200" cy="6001643"/>
          </a:xfrm>
          <a:prstGeom prst="rect">
            <a:avLst/>
          </a:prstGeom>
        </p:spPr>
        <p:txBody>
          <a:bodyPr wrap="square">
            <a:spAutoFit/>
          </a:bodyPr>
          <a:lstStyle/>
          <a:p>
            <a:pPr indent="449580" algn="just"/>
            <a:r>
              <a:rPr lang="ru-RU" sz="2400" dirty="0">
                <a:latin typeface="Times New Roman" panose="02020603050405020304" pitchFamily="18" charset="0"/>
              </a:rPr>
              <a:t>При проведении подвижной игры создаются неограниченные возможности комплексного использования разнообразных методов, направленных на формирование личности ребенка. В процессе игры происходит не только упражнение в уже имеющихся двигательных навыках, их закрепление и совершенствование, но и формирование качеств личности.</a:t>
            </a:r>
            <a:endParaRPr lang="ru-RU" sz="2400" dirty="0">
              <a:latin typeface="Calibri" panose="020F0502020204030204" pitchFamily="34" charset="0"/>
            </a:endParaRPr>
          </a:p>
          <a:p>
            <a:pPr indent="449580" algn="just"/>
            <a:r>
              <a:rPr lang="ru-RU" sz="2400" dirty="0">
                <a:latin typeface="Times New Roman" panose="02020603050405020304" pitchFamily="18" charset="0"/>
              </a:rPr>
              <a:t>Поисками способов гармоничного развития детей занимались многие отечественные ученые. Так, в созданной П.Ф. Лесгафтом системе физического воспитания основополагающим являлся принцип гармоничного развития, а физические и духовные силы человека рассматривались как качественно различные стороны единого жизненного процесса, позволяющего формировать людей «идеально нормального типа». По мнению П.Ф. Лесгафта, гармоничное развитие возможно только при научно обоснованной системе физического образования и воспитания, в которой превалирует принцип осознанности.</a:t>
            </a:r>
            <a:endParaRPr lang="ru-RU" sz="2400" dirty="0">
              <a:latin typeface="Calibri" panose="020F0502020204030204" pitchFamily="34" charset="0"/>
            </a:endParaRPr>
          </a:p>
          <a:p>
            <a:pPr indent="449580" algn="just"/>
            <a:r>
              <a:rPr lang="ru-RU" sz="2400" dirty="0">
                <a:latin typeface="Times New Roman" panose="02020603050405020304" pitchFamily="18" charset="0"/>
              </a:rPr>
              <a:t>Осознанность движений обеспечивает возможность их рационального и экономичного использования, выполнения с наименьшей затратой сил и с наибольшим эффектом, а также способствует духовному развитию человека.</a:t>
            </a:r>
            <a:endParaRPr lang="ru-RU" sz="2400" b="0" i="0" dirty="0">
              <a:effectLst/>
              <a:latin typeface="Calibri" panose="020F0502020204030204" pitchFamily="34" charset="0"/>
            </a:endParaRPr>
          </a:p>
        </p:txBody>
      </p:sp>
    </p:spTree>
    <p:extLst>
      <p:ext uri="{BB962C8B-B14F-4D97-AF65-F5344CB8AC3E}">
        <p14:creationId xmlns:p14="http://schemas.microsoft.com/office/powerpoint/2010/main" xmlns="" val="2517139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EE3D427-B78E-4788-977B-2B2213F43329}"/>
              </a:ext>
            </a:extLst>
          </p:cNvPr>
          <p:cNvPicPr>
            <a:picLocks noChangeAspect="1"/>
          </p:cNvPicPr>
          <p:nvPr/>
        </p:nvPicPr>
        <p:blipFill>
          <a:blip r:embed="rId2"/>
          <a:stretch>
            <a:fillRect/>
          </a:stretch>
        </p:blipFill>
        <p:spPr>
          <a:xfrm>
            <a:off x="35340" y="19878"/>
            <a:ext cx="12121320" cy="6818243"/>
          </a:xfrm>
          <a:prstGeom prst="rect">
            <a:avLst/>
          </a:prstGeom>
        </p:spPr>
      </p:pic>
      <p:sp>
        <p:nvSpPr>
          <p:cNvPr id="4" name="Прямоугольник 3">
            <a:extLst>
              <a:ext uri="{FF2B5EF4-FFF2-40B4-BE49-F238E27FC236}">
                <a16:creationId xmlns:a16="http://schemas.microsoft.com/office/drawing/2014/main" xmlns="" id="{F8C340A6-55B3-4E61-8FA7-E2C3CE1C7614}"/>
              </a:ext>
            </a:extLst>
          </p:cNvPr>
          <p:cNvSpPr/>
          <p:nvPr/>
        </p:nvSpPr>
        <p:spPr>
          <a:xfrm>
            <a:off x="0" y="4558101"/>
            <a:ext cx="12050640" cy="2031325"/>
          </a:xfrm>
          <a:prstGeom prst="rect">
            <a:avLst/>
          </a:prstGeom>
        </p:spPr>
        <p:txBody>
          <a:bodyPr wrap="square">
            <a:spAutoFit/>
          </a:bodyPr>
          <a:lstStyle/>
          <a:p>
            <a:pPr algn="ctr"/>
            <a:r>
              <a:rPr lang="ru-RU" dirty="0">
                <a:latin typeface="PT Sans"/>
              </a:rPr>
              <a:t>Подвижная игра - это игра, основанная на движении. Целеполагание и активность игроков определяются сюжетом (концепцией, темой) данной игры. Правила определяют права и обязанности участников, определяют методы проведения и фиксации результатов игры. Подвижные игры характеризуются самостоятельными, творческими двигательными действиями (с предметами или без них), выполняемыми в рамках правил. Сюжет, правила и двигательные действия составляют содержание подвижной игры. Содержание игры определяет ее форму, то есть организацию действий участников, что обеспечивает широкий выбор способов достижения цели, удовлетворенность самим игровым процессом.</a:t>
            </a:r>
            <a:endParaRPr lang="ru-RU" dirty="0"/>
          </a:p>
        </p:txBody>
      </p:sp>
    </p:spTree>
    <p:extLst>
      <p:ext uri="{BB962C8B-B14F-4D97-AF65-F5344CB8AC3E}">
        <p14:creationId xmlns:p14="http://schemas.microsoft.com/office/powerpoint/2010/main" xmlns="" val="199292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07C9953C-BE9B-429A-8EE6-01880CEE7AD8}"/>
              </a:ext>
            </a:extLst>
          </p:cNvPr>
          <p:cNvSpPr/>
          <p:nvPr/>
        </p:nvSpPr>
        <p:spPr>
          <a:xfrm>
            <a:off x="139148" y="609460"/>
            <a:ext cx="11913704" cy="6001643"/>
          </a:xfrm>
          <a:prstGeom prst="rect">
            <a:avLst/>
          </a:prstGeom>
        </p:spPr>
        <p:txBody>
          <a:bodyPr wrap="square">
            <a:spAutoFit/>
          </a:bodyPr>
          <a:lstStyle/>
          <a:p>
            <a:pPr indent="449580" algn="just"/>
            <a:r>
              <a:rPr lang="ru-RU" sz="2400" b="1" dirty="0">
                <a:latin typeface="Times New Roman" panose="02020603050405020304" pitchFamily="18" charset="0"/>
              </a:rPr>
              <a:t>Игры, требующие придумывания движений или мгновенного прекращения действия по игровому сигналу, </a:t>
            </a:r>
            <a:r>
              <a:rPr lang="ru-RU" sz="2400" dirty="0">
                <a:latin typeface="Times New Roman" panose="02020603050405020304" pitchFamily="18" charset="0"/>
              </a:rPr>
              <a:t>побуждают детей к индивидуальному и коллективному творчеству (придумыванию комбинаций движений, имитации движений транспортных средств, животных). Игры типа «Замри», «Стоп», «Море волнуется» требуют от играющих прекратить движение по соответствующему сигналу, при этом необходимо сохранить выражение лица и напряжение мышц тела в таком положении, в котором они были застигнуты игровым сигналом. Одухотворенность и выразительность движений в таких играх чрезвычайно важны.</a:t>
            </a:r>
            <a:endParaRPr lang="ru-RU" sz="2400" dirty="0">
              <a:latin typeface="Calibri" panose="020F0502020204030204" pitchFamily="34" charset="0"/>
            </a:endParaRPr>
          </a:p>
          <a:p>
            <a:pPr indent="449580" algn="just"/>
            <a:r>
              <a:rPr lang="ru-RU" sz="2400" b="1" dirty="0">
                <a:latin typeface="Times New Roman" panose="02020603050405020304" pitchFamily="18" charset="0"/>
              </a:rPr>
              <a:t>Стоп-упражнение </a:t>
            </a:r>
            <a:r>
              <a:rPr lang="ru-RU" sz="2400" dirty="0">
                <a:latin typeface="Times New Roman" panose="02020603050405020304" pitchFamily="18" charset="0"/>
              </a:rPr>
              <a:t>является одновременно упражнением для воли, внимания, мысли, чувства и движения. В таких играх особое внимание уделяется выразительности придуманных детьми действий, которые активизируют психические процессы, осуществляют сенсорные коррекции, ролевой тренинг, формируют психосоматическую и эмоциональную сферы, развивая механизмы эмпатии. Дети передают характер и образы персонажей игры, их настроения, взаимоотношения. При этом тренируется мимическая и крупная мускулатура, что способствует выбросу эндорфинов (гормон радости), обеспечивающих улучшение состояния и жизнедеятельности организма.</a:t>
            </a:r>
            <a:endParaRPr lang="ru-RU" sz="2400" b="0" i="0" dirty="0">
              <a:effectLst/>
              <a:latin typeface="Calibri" panose="020F0502020204030204" pitchFamily="34" charset="0"/>
            </a:endParaRPr>
          </a:p>
        </p:txBody>
      </p:sp>
    </p:spTree>
    <p:extLst>
      <p:ext uri="{BB962C8B-B14F-4D97-AF65-F5344CB8AC3E}">
        <p14:creationId xmlns:p14="http://schemas.microsoft.com/office/powerpoint/2010/main" xmlns="" val="3024195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714977E4-C1F9-4047-AEC0-537720F5AB61}"/>
              </a:ext>
            </a:extLst>
          </p:cNvPr>
          <p:cNvSpPr/>
          <p:nvPr/>
        </p:nvSpPr>
        <p:spPr>
          <a:xfrm>
            <a:off x="132522" y="195543"/>
            <a:ext cx="11926956" cy="2677656"/>
          </a:xfrm>
          <a:prstGeom prst="rect">
            <a:avLst/>
          </a:prstGeom>
        </p:spPr>
        <p:txBody>
          <a:bodyPr wrap="square">
            <a:spAutoFit/>
          </a:bodyPr>
          <a:lstStyle/>
          <a:p>
            <a:r>
              <a:rPr lang="ru-RU" sz="2400" b="1" dirty="0">
                <a:latin typeface="Times New Roman" panose="02020603050405020304" pitchFamily="18" charset="0"/>
              </a:rPr>
              <a:t>Ребенок, играя, выполняет разнообразные манипуляции с мячом</a:t>
            </a:r>
            <a:r>
              <a:rPr lang="ru-RU" sz="2400" dirty="0">
                <a:latin typeface="Times New Roman" panose="02020603050405020304" pitchFamily="18" charset="0"/>
              </a:rPr>
              <a:t>: целится, отбивает, подбрасывает, перебрасывает, соединяет движения с хлопками, различными поворотами и т. д. Эти игры развивают глазомер, двигательные координационные функции, совершенствуют деятельность </a:t>
            </a:r>
            <a:r>
              <a:rPr lang="ru-RU" sz="2400" dirty="0" err="1">
                <a:latin typeface="Times New Roman" panose="02020603050405020304" pitchFamily="18" charset="0"/>
              </a:rPr>
              <a:t>коры</a:t>
            </a:r>
            <a:r>
              <a:rPr lang="ru-RU" sz="2400" dirty="0">
                <a:latin typeface="Times New Roman" panose="02020603050405020304" pitchFamily="18" charset="0"/>
              </a:rPr>
              <a:t> головного мозга. По данным А. </a:t>
            </a:r>
            <a:r>
              <a:rPr lang="ru-RU" sz="2400" dirty="0" err="1">
                <a:latin typeface="Times New Roman" panose="02020603050405020304" pitchFamily="18" charset="0"/>
              </a:rPr>
              <a:t>Лоуэна</a:t>
            </a:r>
            <a:r>
              <a:rPr lang="ru-RU" sz="2400" dirty="0">
                <a:latin typeface="Times New Roman" panose="02020603050405020304" pitchFamily="18" charset="0"/>
              </a:rPr>
              <a:t>, отбивание мяча повышает настроение, снимает агрессию, помогает избавиться от мышечных напряжений, вызывает удовольствие. Удовольствие, по его мнению, – это свобода телодвижения от мышечного напряжения.</a:t>
            </a:r>
            <a:endParaRPr lang="ru-RU" sz="2400" dirty="0"/>
          </a:p>
        </p:txBody>
      </p:sp>
      <p:sp>
        <p:nvSpPr>
          <p:cNvPr id="3" name="Прямоугольник 2">
            <a:extLst>
              <a:ext uri="{FF2B5EF4-FFF2-40B4-BE49-F238E27FC236}">
                <a16:creationId xmlns:a16="http://schemas.microsoft.com/office/drawing/2014/main" xmlns="" id="{D29342DC-6020-4695-A3E2-93A26EA8E0BC}"/>
              </a:ext>
            </a:extLst>
          </p:cNvPr>
          <p:cNvSpPr/>
          <p:nvPr/>
        </p:nvSpPr>
        <p:spPr>
          <a:xfrm>
            <a:off x="132522" y="3032225"/>
            <a:ext cx="11767930" cy="3416320"/>
          </a:xfrm>
          <a:prstGeom prst="rect">
            <a:avLst/>
          </a:prstGeom>
        </p:spPr>
        <p:txBody>
          <a:bodyPr wrap="square">
            <a:spAutoFit/>
          </a:bodyPr>
          <a:lstStyle/>
          <a:p>
            <a:r>
              <a:rPr lang="ru-RU" sz="2400" b="1" dirty="0">
                <a:latin typeface="Times New Roman" panose="02020603050405020304" pitchFamily="18" charset="0"/>
              </a:rPr>
              <a:t>Игры с элементами соревнования </a:t>
            </a:r>
            <a:r>
              <a:rPr lang="ru-RU" sz="2400" dirty="0">
                <a:latin typeface="Times New Roman" panose="02020603050405020304" pitchFamily="18" charset="0"/>
              </a:rPr>
              <a:t>требуют правильного педагогического руководства ими, предполагающего соблюдение ряда условий: каждый ребенок, участвующий в игре, должен хорошо владеть двигательными навыками (лазаньем, бегом, прыжками, метанием и т. д.), в которых соревнуются в игре. Этот принцип является основополагающим и в играх-эстафетах. Важно также объективно оценивать деятельность детей при подведении итогов игры: необходимо оценивать достижения ребенка по отношению к самому себе, то есть его собственные достижения, ведь у каждого ребенка свои особенности, свои возможности, определяемые состоянием здоровья, сенсорным и двигательным опытом.</a:t>
            </a:r>
            <a:endParaRPr lang="ru-RU" sz="2400" dirty="0"/>
          </a:p>
        </p:txBody>
      </p:sp>
    </p:spTree>
    <p:extLst>
      <p:ext uri="{BB962C8B-B14F-4D97-AF65-F5344CB8AC3E}">
        <p14:creationId xmlns:p14="http://schemas.microsoft.com/office/powerpoint/2010/main" xmlns="" val="2429924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67845FF0-87E5-4F8F-ACA3-CA9583B6B2DC}"/>
              </a:ext>
            </a:extLst>
          </p:cNvPr>
          <p:cNvSpPr/>
          <p:nvPr/>
        </p:nvSpPr>
        <p:spPr>
          <a:xfrm>
            <a:off x="119269" y="382370"/>
            <a:ext cx="11767931" cy="3416320"/>
          </a:xfrm>
          <a:prstGeom prst="rect">
            <a:avLst/>
          </a:prstGeom>
        </p:spPr>
        <p:txBody>
          <a:bodyPr wrap="square">
            <a:spAutoFit/>
          </a:bodyPr>
          <a:lstStyle/>
          <a:p>
            <a:pPr indent="449580" algn="just"/>
            <a:r>
              <a:rPr lang="ru-RU" sz="2400" b="1" dirty="0">
                <a:latin typeface="Times New Roman" panose="02020603050405020304" pitchFamily="18" charset="0"/>
              </a:rPr>
              <a:t>В играх типа «Жмурки», «Угадай по голосу» </a:t>
            </a:r>
            <a:r>
              <a:rPr lang="ru-RU" sz="2400" dirty="0">
                <a:latin typeface="Times New Roman" panose="02020603050405020304" pitchFamily="18" charset="0"/>
              </a:rPr>
              <a:t>совершенствуются анализаторные системы, осуществляются сенсорные коррекции.</a:t>
            </a:r>
            <a:endParaRPr lang="ru-RU" sz="2400" dirty="0">
              <a:latin typeface="Calibri" panose="020F0502020204030204" pitchFamily="34" charset="0"/>
            </a:endParaRPr>
          </a:p>
          <a:p>
            <a:pPr indent="449580" algn="just"/>
            <a:r>
              <a:rPr lang="ru-RU" sz="2400" dirty="0">
                <a:latin typeface="Times New Roman" panose="02020603050405020304" pitchFamily="18" charset="0"/>
              </a:rPr>
              <a:t>Таким образом, играя и реализуя различные формы активности, дети познают окружающий мир, себя, свое тело, свои возможности, изобретают, творят, при этом развиваясь гармонично и целостно.</a:t>
            </a:r>
            <a:endParaRPr lang="ru-RU" sz="2400" dirty="0">
              <a:latin typeface="Calibri" panose="020F0502020204030204" pitchFamily="34" charset="0"/>
            </a:endParaRPr>
          </a:p>
          <a:p>
            <a:pPr indent="449580" algn="just"/>
            <a:r>
              <a:rPr lang="ru-RU" sz="2400" b="1" dirty="0">
                <a:latin typeface="Times New Roman" panose="02020603050405020304" pitchFamily="18" charset="0"/>
              </a:rPr>
              <a:t>Подвижные игры классифицируются по возрасту, </a:t>
            </a:r>
            <a:r>
              <a:rPr lang="ru-RU" sz="2400" dirty="0">
                <a:latin typeface="Times New Roman" panose="02020603050405020304" pitchFamily="18" charset="0"/>
              </a:rPr>
              <a:t>по степени подвижности ребенка в игре (игры с малой, средней, большой подвижностью), по видам движений (игры с бегом, метание и т. д.), по содержанию (подвижные игры с правилами и спортивные игры).</a:t>
            </a:r>
            <a:endParaRPr lang="ru-RU" sz="2400" b="0" i="0" dirty="0">
              <a:effectLst/>
              <a:latin typeface="Calibri" panose="020F0502020204030204" pitchFamily="34" charset="0"/>
            </a:endParaRPr>
          </a:p>
        </p:txBody>
      </p:sp>
      <p:sp>
        <p:nvSpPr>
          <p:cNvPr id="3" name="Прямоугольник 2">
            <a:extLst>
              <a:ext uri="{FF2B5EF4-FFF2-40B4-BE49-F238E27FC236}">
                <a16:creationId xmlns:a16="http://schemas.microsoft.com/office/drawing/2014/main" xmlns="" id="{E14676EB-D04D-4C55-B532-E0C726F09E7B}"/>
              </a:ext>
            </a:extLst>
          </p:cNvPr>
          <p:cNvSpPr/>
          <p:nvPr/>
        </p:nvSpPr>
        <p:spPr>
          <a:xfrm>
            <a:off x="238539" y="4598649"/>
            <a:ext cx="11767931" cy="1200329"/>
          </a:xfrm>
          <a:prstGeom prst="rect">
            <a:avLst/>
          </a:prstGeom>
        </p:spPr>
        <p:txBody>
          <a:bodyPr wrap="square">
            <a:spAutoFit/>
          </a:bodyPr>
          <a:lstStyle/>
          <a:p>
            <a:r>
              <a:rPr lang="ru-RU" sz="2400" dirty="0">
                <a:latin typeface="Times New Roman" panose="02020603050405020304" pitchFamily="18" charset="0"/>
              </a:rPr>
              <a:t>Сюжетные подвижные игры отражают в условной форме жизненный или сказочный эпизод. Ребенка увлекают игровые образы. Он творчески воплощается в них, изображая кошку, воробышка, автомобиль, волка, гуся, обезьяну и т. д.</a:t>
            </a:r>
            <a:endParaRPr lang="ru-RU" sz="2400" dirty="0"/>
          </a:p>
        </p:txBody>
      </p:sp>
    </p:spTree>
    <p:extLst>
      <p:ext uri="{BB962C8B-B14F-4D97-AF65-F5344CB8AC3E}">
        <p14:creationId xmlns:p14="http://schemas.microsoft.com/office/powerpoint/2010/main" xmlns="" val="3719084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7805187B-429F-4EE1-A9FB-3E4F85706A52}"/>
              </a:ext>
            </a:extLst>
          </p:cNvPr>
          <p:cNvSpPr/>
          <p:nvPr/>
        </p:nvSpPr>
        <p:spPr>
          <a:xfrm>
            <a:off x="165652" y="343911"/>
            <a:ext cx="11860695" cy="3416320"/>
          </a:xfrm>
          <a:prstGeom prst="rect">
            <a:avLst/>
          </a:prstGeom>
        </p:spPr>
        <p:txBody>
          <a:bodyPr wrap="square">
            <a:spAutoFit/>
          </a:bodyPr>
          <a:lstStyle/>
          <a:p>
            <a:pPr indent="449580" algn="just"/>
            <a:r>
              <a:rPr lang="ru-RU" sz="2400" dirty="0">
                <a:latin typeface="Times New Roman" panose="02020603050405020304" pitchFamily="18" charset="0"/>
              </a:rPr>
              <a:t>Сюжетные подвижные игры содержат интересные детям двигательные игровые задания, ведущие к достижению цели. Эти игры делятся на игры типа перебежек, «</a:t>
            </a:r>
            <a:r>
              <a:rPr lang="ru-RU" sz="2400" dirty="0" err="1">
                <a:latin typeface="Times New Roman" panose="02020603050405020304" pitchFamily="18" charset="0"/>
              </a:rPr>
              <a:t>ловишек</a:t>
            </a:r>
            <a:r>
              <a:rPr lang="ru-RU" sz="2400" dirty="0">
                <a:latin typeface="Times New Roman" panose="02020603050405020304" pitchFamily="18" charset="0"/>
              </a:rPr>
              <a:t>»; игры с элементами соревнования («Кто скорее добежит к своему флажку?» и т. п.); игры-эстафеты («Кто скорее передаст мяч?»); игры с предметами (мячи, обручи, серсо, кегли и т. п.). В работе с самыми маленькими детьми используют игры-забавы («Ладушки», «Коза рогатая» и др.).</a:t>
            </a:r>
            <a:endParaRPr lang="ru-RU" sz="2400" dirty="0">
              <a:latin typeface="Calibri" panose="020F0502020204030204" pitchFamily="34" charset="0"/>
            </a:endParaRPr>
          </a:p>
          <a:p>
            <a:pPr indent="449580" algn="just"/>
            <a:r>
              <a:rPr lang="ru-RU" sz="2400" dirty="0">
                <a:latin typeface="Times New Roman" panose="02020603050405020304" pitchFamily="18" charset="0"/>
              </a:rPr>
              <a:t>Методика проведения подвижных игр включает в себя неограниченные возможности комплексного использования разнообразных приемов, направленных на формирование личности ребенка, умелое дидактическое руководство игрой.</a:t>
            </a:r>
            <a:endParaRPr lang="ru-RU" sz="2400" b="0" i="0" dirty="0">
              <a:effectLst/>
              <a:latin typeface="Calibri" panose="020F0502020204030204" pitchFamily="34" charset="0"/>
            </a:endParaRPr>
          </a:p>
        </p:txBody>
      </p:sp>
      <p:sp>
        <p:nvSpPr>
          <p:cNvPr id="3" name="Прямоугольник 2">
            <a:extLst>
              <a:ext uri="{FF2B5EF4-FFF2-40B4-BE49-F238E27FC236}">
                <a16:creationId xmlns:a16="http://schemas.microsoft.com/office/drawing/2014/main" xmlns="" id="{152405B2-07D0-4FAA-9456-92C0BD843C6F}"/>
              </a:ext>
            </a:extLst>
          </p:cNvPr>
          <p:cNvSpPr/>
          <p:nvPr/>
        </p:nvSpPr>
        <p:spPr>
          <a:xfrm>
            <a:off x="165653" y="4097661"/>
            <a:ext cx="11860694" cy="2308324"/>
          </a:xfrm>
          <a:prstGeom prst="rect">
            <a:avLst/>
          </a:prstGeom>
        </p:spPr>
        <p:txBody>
          <a:bodyPr wrap="square">
            <a:spAutoFit/>
          </a:bodyPr>
          <a:lstStyle/>
          <a:p>
            <a:r>
              <a:rPr lang="ru-RU" sz="2400" b="1" dirty="0">
                <a:latin typeface="Times New Roman" panose="02020603050405020304" pitchFamily="18" charset="0"/>
              </a:rPr>
              <a:t>Методика проведения подвижной игры направлена на </a:t>
            </a:r>
            <a:r>
              <a:rPr lang="ru-RU" sz="2400" dirty="0">
                <a:latin typeface="Times New Roman" panose="02020603050405020304" pitchFamily="18" charset="0"/>
              </a:rPr>
              <a:t>воспитание эмоционального, сознательно действующего в меру своих возможностей и владеющего разнообразными двигательными навыками ребенка. Под доброжелательным, внимательным руководством педагога формируется творчески мыслящий человек, умеющий ориентироваться в окружающей среде, активно преодолевать встречающиеся трудности, проявлять доброжелательное отношение к товарищам, выдержку, самообладание.</a:t>
            </a:r>
            <a:endParaRPr lang="ru-RU" sz="2400" dirty="0"/>
          </a:p>
        </p:txBody>
      </p:sp>
    </p:spTree>
    <p:extLst>
      <p:ext uri="{BB962C8B-B14F-4D97-AF65-F5344CB8AC3E}">
        <p14:creationId xmlns:p14="http://schemas.microsoft.com/office/powerpoint/2010/main" xmlns="" val="18636903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D18731C4-1889-4564-8807-C2AF4AAC8D61}"/>
              </a:ext>
            </a:extLst>
          </p:cNvPr>
          <p:cNvSpPr/>
          <p:nvPr/>
        </p:nvSpPr>
        <p:spPr>
          <a:xfrm>
            <a:off x="185530" y="210093"/>
            <a:ext cx="11820939" cy="3416320"/>
          </a:xfrm>
          <a:prstGeom prst="rect">
            <a:avLst/>
          </a:prstGeom>
        </p:spPr>
        <p:txBody>
          <a:bodyPr wrap="square">
            <a:spAutoFit/>
          </a:bodyPr>
          <a:lstStyle/>
          <a:p>
            <a:pPr indent="449580" algn="just"/>
            <a:r>
              <a:rPr lang="ru-RU" sz="2400" dirty="0">
                <a:latin typeface="Times New Roman" panose="02020603050405020304" pitchFamily="18" charset="0"/>
              </a:rPr>
              <a:t>Ознакомление детей с новой игрой проводится четко, лаконично, образно, эмоционально и продолжается 1,5–2 мин. Объяснение сюжетной подвижной игры, как уже отмечалось, дается после предварительной работы по формированию представлений об игровых образах.</a:t>
            </a:r>
            <a:endParaRPr lang="ru-RU" sz="2400" dirty="0">
              <a:latin typeface="Calibri" panose="020F0502020204030204" pitchFamily="34" charset="0"/>
            </a:endParaRPr>
          </a:p>
          <a:p>
            <a:pPr indent="449580" algn="just"/>
            <a:r>
              <a:rPr lang="ru-RU" sz="2400" dirty="0">
                <a:latin typeface="Times New Roman" panose="02020603050405020304" pitchFamily="18" charset="0"/>
              </a:rPr>
              <a:t>Тематика сюжетных подвижных игр разнообразна: это могут быть эпизоды из жизни людей, явления природы, подражание повадкам животных. В ходе объяснения новой игры перед детьми ставится игровая цель, способствующая активизации мышления, осознанию игровых правил, формированию и совершенствованию двигательных навыков.</a:t>
            </a:r>
            <a:endParaRPr lang="ru-RU" sz="2400" b="0" i="0" dirty="0">
              <a:effectLst/>
              <a:latin typeface="Calibri" panose="020F0502020204030204" pitchFamily="34" charset="0"/>
            </a:endParaRPr>
          </a:p>
        </p:txBody>
      </p:sp>
      <p:sp>
        <p:nvSpPr>
          <p:cNvPr id="3" name="Прямоугольник 2">
            <a:extLst>
              <a:ext uri="{FF2B5EF4-FFF2-40B4-BE49-F238E27FC236}">
                <a16:creationId xmlns:a16="http://schemas.microsoft.com/office/drawing/2014/main" xmlns="" id="{8B924717-E22B-4D6C-BD60-F15D3564AA68}"/>
              </a:ext>
            </a:extLst>
          </p:cNvPr>
          <p:cNvSpPr/>
          <p:nvPr/>
        </p:nvSpPr>
        <p:spPr>
          <a:xfrm>
            <a:off x="185529" y="3626413"/>
            <a:ext cx="11820939" cy="3046988"/>
          </a:xfrm>
          <a:prstGeom prst="rect">
            <a:avLst/>
          </a:prstGeom>
        </p:spPr>
        <p:txBody>
          <a:bodyPr wrap="square">
            <a:spAutoFit/>
          </a:bodyPr>
          <a:lstStyle/>
          <a:p>
            <a:r>
              <a:rPr lang="ru-RU" sz="2400" dirty="0">
                <a:latin typeface="Times New Roman" panose="02020603050405020304" pitchFamily="18" charset="0"/>
              </a:rPr>
              <a:t>В ряде игр от детей требуется умение придумать варианты движений, различные комбинации их (игры типа «Сделай фигуру», «День и ночь», «Обезьяна и охотники» и др.). Первоначально ведущую роль в придумывании вариантов движений играет педагог. Постепенно он подключает к этому детей. Вхождению в роль, образной передаче характера движений способствует придумывание ребятами упражнений на заданную тему, например, упражнений, имитирующих движения животных, птиц, зверей (цапля, лисичка, лягушка), или задание придумать и назвать упражнение, а затем выполнить его («Рыбка», «Снегоочиститель» и др.).</a:t>
            </a:r>
            <a:endParaRPr lang="ru-RU" sz="2400" dirty="0"/>
          </a:p>
        </p:txBody>
      </p:sp>
    </p:spTree>
    <p:extLst>
      <p:ext uri="{BB962C8B-B14F-4D97-AF65-F5344CB8AC3E}">
        <p14:creationId xmlns:p14="http://schemas.microsoft.com/office/powerpoint/2010/main" xmlns="" val="3868098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5B184BD9-CDA0-4E57-9969-792345CE13DF}"/>
              </a:ext>
            </a:extLst>
          </p:cNvPr>
          <p:cNvSpPr/>
          <p:nvPr/>
        </p:nvSpPr>
        <p:spPr>
          <a:xfrm>
            <a:off x="384313" y="612339"/>
            <a:ext cx="11688418" cy="2308324"/>
          </a:xfrm>
          <a:prstGeom prst="rect">
            <a:avLst/>
          </a:prstGeom>
        </p:spPr>
        <p:txBody>
          <a:bodyPr wrap="square">
            <a:spAutoFit/>
          </a:bodyPr>
          <a:lstStyle/>
          <a:p>
            <a:r>
              <a:rPr lang="ru-RU" sz="2400" dirty="0">
                <a:latin typeface="Times New Roman" panose="02020603050405020304" pitchFamily="18" charset="0"/>
              </a:rPr>
              <a:t>Таким образом, показателем творчества детей в игре является не только быстрота реакции, умение войти в роль, передавая свое понимание образа, самостоятельность в решение двигательных задач в связи с изменением игровой ситуации, но и способность к созданию комбинаций движений, вариантов игр; усложнению правил. Высшим проявлением творчества является придумывание ребятами подвижных игр и умение самостоятельно их организовывать.</a:t>
            </a:r>
            <a:endParaRPr lang="ru-RU" sz="2400" dirty="0"/>
          </a:p>
        </p:txBody>
      </p:sp>
      <p:pic>
        <p:nvPicPr>
          <p:cNvPr id="4" name="Рисунок 3">
            <a:extLst>
              <a:ext uri="{FF2B5EF4-FFF2-40B4-BE49-F238E27FC236}">
                <a16:creationId xmlns:a16="http://schemas.microsoft.com/office/drawing/2014/main" xmlns="" id="{D3168CFC-D28B-4499-B19E-4F606614318E}"/>
              </a:ext>
            </a:extLst>
          </p:cNvPr>
          <p:cNvPicPr>
            <a:picLocks noChangeAspect="1"/>
          </p:cNvPicPr>
          <p:nvPr/>
        </p:nvPicPr>
        <p:blipFill>
          <a:blip r:embed="rId2"/>
          <a:stretch>
            <a:fillRect/>
          </a:stretch>
        </p:blipFill>
        <p:spPr>
          <a:xfrm>
            <a:off x="5738190" y="2991103"/>
            <a:ext cx="5685183" cy="3197915"/>
          </a:xfrm>
          <a:prstGeom prst="rect">
            <a:avLst/>
          </a:prstGeom>
          <a:effectLst>
            <a:softEdge rad="127000"/>
          </a:effectLst>
        </p:spPr>
      </p:pic>
    </p:spTree>
    <p:extLst>
      <p:ext uri="{BB962C8B-B14F-4D97-AF65-F5344CB8AC3E}">
        <p14:creationId xmlns:p14="http://schemas.microsoft.com/office/powerpoint/2010/main" xmlns="" val="2230273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32459DDB-364C-4DFB-A40A-07928CA81468}"/>
              </a:ext>
            </a:extLst>
          </p:cNvPr>
          <p:cNvSpPr/>
          <p:nvPr/>
        </p:nvSpPr>
        <p:spPr>
          <a:xfrm>
            <a:off x="5658678" y="612844"/>
            <a:ext cx="6096000" cy="5632311"/>
          </a:xfrm>
          <a:prstGeom prst="rect">
            <a:avLst/>
          </a:prstGeom>
        </p:spPr>
        <p:txBody>
          <a:bodyPr>
            <a:spAutoFit/>
          </a:bodyPr>
          <a:lstStyle/>
          <a:p>
            <a:pPr algn="just"/>
            <a:r>
              <a:rPr lang="ru-RU" sz="2000" b="1" dirty="0">
                <a:latin typeface="Helvetica Neue"/>
              </a:rPr>
              <a:t>Цель:</a:t>
            </a:r>
            <a:r>
              <a:rPr lang="ru-RU" sz="2000" dirty="0">
                <a:latin typeface="Helvetica Neue"/>
              </a:rPr>
              <a:t> Основной целью подвижных игр является развитие в ребенке физических качеств: скорости, выносливости, ловкости, силы.</a:t>
            </a:r>
          </a:p>
          <a:p>
            <a:pPr algn="just"/>
            <a:r>
              <a:rPr lang="ru-RU" sz="2000" b="1" i="1" dirty="0">
                <a:latin typeface="Helvetica Neue"/>
              </a:rPr>
              <a:t>Задачи подвижных игр</a:t>
            </a:r>
            <a:endParaRPr lang="ru-RU" sz="2000" dirty="0">
              <a:latin typeface="Helvetica Neue"/>
            </a:endParaRPr>
          </a:p>
          <a:p>
            <a:pPr algn="just">
              <a:buFont typeface="Arial" panose="020B0604020202020204" pitchFamily="34" charset="0"/>
              <a:buChar char="•"/>
            </a:pPr>
            <a:r>
              <a:rPr lang="ru-RU" sz="2000" i="1" dirty="0">
                <a:latin typeface="Helvetica Neue"/>
              </a:rPr>
              <a:t>Расширение двигательного опыта и обогащение его новыми, более сложными движениями;</a:t>
            </a:r>
            <a:endParaRPr lang="ru-RU" sz="2000" dirty="0">
              <a:latin typeface="Helvetica Neue"/>
            </a:endParaRPr>
          </a:p>
          <a:p>
            <a:pPr algn="just">
              <a:buFont typeface="Arial" panose="020B0604020202020204" pitchFamily="34" charset="0"/>
              <a:buChar char="•"/>
            </a:pPr>
            <a:r>
              <a:rPr lang="ru-RU" sz="2000" i="1" dirty="0">
                <a:latin typeface="Helvetica Neue"/>
              </a:rPr>
              <a:t>Совершенствование двигательных навыков и их использование в изменяющихся игровых ситуациях;</a:t>
            </a:r>
            <a:endParaRPr lang="ru-RU" sz="2000" dirty="0">
              <a:latin typeface="Helvetica Neue"/>
            </a:endParaRPr>
          </a:p>
          <a:p>
            <a:pPr algn="just">
              <a:buFont typeface="Arial" panose="020B0604020202020204" pitchFamily="34" charset="0"/>
              <a:buChar char="•"/>
            </a:pPr>
            <a:r>
              <a:rPr lang="ru-RU" sz="2000" i="1" dirty="0">
                <a:latin typeface="Helvetica Neue"/>
              </a:rPr>
              <a:t>Развитие креативных возможностей и физических качеств;</a:t>
            </a:r>
            <a:endParaRPr lang="ru-RU" sz="2000" dirty="0">
              <a:latin typeface="Helvetica Neue"/>
            </a:endParaRPr>
          </a:p>
          <a:p>
            <a:pPr algn="just">
              <a:buFont typeface="Arial" panose="020B0604020202020204" pitchFamily="34" charset="0"/>
              <a:buChar char="•"/>
            </a:pPr>
            <a:r>
              <a:rPr lang="ru-RU" sz="2000" i="1" dirty="0">
                <a:latin typeface="Helvetica Neue"/>
              </a:rPr>
              <a:t>Воспитание самостоятельности и активности новыми, более сложными движениями;</a:t>
            </a:r>
            <a:endParaRPr lang="ru-RU" sz="2000" dirty="0">
              <a:latin typeface="Helvetica Neue"/>
            </a:endParaRPr>
          </a:p>
          <a:p>
            <a:pPr algn="just">
              <a:buFont typeface="Arial" panose="020B0604020202020204" pitchFamily="34" charset="0"/>
              <a:buChar char="•"/>
            </a:pPr>
            <a:r>
              <a:rPr lang="ru-RU" sz="2000" i="1" dirty="0">
                <a:latin typeface="Helvetica Neue"/>
              </a:rPr>
              <a:t>Приобщение к элементарным нормам и правилам взаимоотношений со сверстниками и взрослыми</a:t>
            </a:r>
            <a:endParaRPr lang="ru-RU" sz="2000" b="0" i="0" dirty="0">
              <a:effectLst/>
              <a:latin typeface="Helvetica Neue"/>
            </a:endParaRPr>
          </a:p>
        </p:txBody>
      </p:sp>
      <p:pic>
        <p:nvPicPr>
          <p:cNvPr id="4" name="Рисунок 3">
            <a:extLst>
              <a:ext uri="{FF2B5EF4-FFF2-40B4-BE49-F238E27FC236}">
                <a16:creationId xmlns:a16="http://schemas.microsoft.com/office/drawing/2014/main" xmlns="" id="{25F48D70-7440-43AF-93CC-7F8946DB516A}"/>
              </a:ext>
            </a:extLst>
          </p:cNvPr>
          <p:cNvPicPr>
            <a:picLocks noChangeAspect="1"/>
          </p:cNvPicPr>
          <p:nvPr/>
        </p:nvPicPr>
        <p:blipFill>
          <a:blip r:embed="rId2"/>
          <a:stretch>
            <a:fillRect/>
          </a:stretch>
        </p:blipFill>
        <p:spPr>
          <a:xfrm>
            <a:off x="150239" y="752060"/>
            <a:ext cx="5508439" cy="5353878"/>
          </a:xfrm>
          <a:prstGeom prst="rect">
            <a:avLst/>
          </a:prstGeom>
          <a:effectLst>
            <a:softEdge rad="127000"/>
          </a:effectLst>
        </p:spPr>
      </p:pic>
    </p:spTree>
    <p:extLst>
      <p:ext uri="{BB962C8B-B14F-4D97-AF65-F5344CB8AC3E}">
        <p14:creationId xmlns:p14="http://schemas.microsoft.com/office/powerpoint/2010/main" xmlns="" val="2611040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D569275F-72A6-4093-8E92-271CF489EE62}"/>
              </a:ext>
            </a:extLst>
          </p:cNvPr>
          <p:cNvSpPr/>
          <p:nvPr/>
        </p:nvSpPr>
        <p:spPr>
          <a:xfrm>
            <a:off x="251791" y="819692"/>
            <a:ext cx="6096000" cy="5632311"/>
          </a:xfrm>
          <a:prstGeom prst="rect">
            <a:avLst/>
          </a:prstGeom>
        </p:spPr>
        <p:txBody>
          <a:bodyPr>
            <a:spAutoFit/>
          </a:bodyPr>
          <a:lstStyle/>
          <a:p>
            <a:pPr algn="just"/>
            <a:r>
              <a:rPr lang="ru-RU" sz="2400" b="1" i="1" dirty="0">
                <a:latin typeface="Helvetica Neue"/>
              </a:rPr>
              <a:t>Для успеха игры необходимо учитывать</a:t>
            </a:r>
            <a:endParaRPr lang="ru-RU" sz="2400" dirty="0">
              <a:latin typeface="Helvetica Neue"/>
            </a:endParaRPr>
          </a:p>
          <a:p>
            <a:pPr algn="just">
              <a:buFont typeface="Arial" panose="020B0604020202020204" pitchFamily="34" charset="0"/>
              <a:buChar char="•"/>
            </a:pPr>
            <a:r>
              <a:rPr lang="ru-RU" sz="2400" i="1" dirty="0">
                <a:latin typeface="Helvetica Neue"/>
              </a:rPr>
              <a:t>Сложность движений и целесообразность их сочетания с учетом подготовленности детей.</a:t>
            </a:r>
            <a:endParaRPr lang="ru-RU" sz="2400" dirty="0">
              <a:latin typeface="Helvetica Neue"/>
            </a:endParaRPr>
          </a:p>
          <a:p>
            <a:pPr algn="just">
              <a:buFont typeface="Arial" panose="020B0604020202020204" pitchFamily="34" charset="0"/>
              <a:buChar char="•"/>
            </a:pPr>
            <a:r>
              <a:rPr lang="ru-RU" sz="2400" i="1" dirty="0">
                <a:latin typeface="Helvetica Neue"/>
              </a:rPr>
              <a:t>Соответствие содержания игр и упражнений погоде и времени года.</a:t>
            </a:r>
            <a:endParaRPr lang="ru-RU" sz="2400" dirty="0">
              <a:latin typeface="Helvetica Neue"/>
            </a:endParaRPr>
          </a:p>
          <a:p>
            <a:pPr algn="just">
              <a:buFont typeface="Arial" panose="020B0604020202020204" pitchFamily="34" charset="0"/>
              <a:buChar char="•"/>
            </a:pPr>
            <a:r>
              <a:rPr lang="ru-RU" sz="2400" i="1" dirty="0">
                <a:latin typeface="Helvetica Neue"/>
              </a:rPr>
              <a:t>Использование разных приемов выбора детей на ведущие роли.</a:t>
            </a:r>
            <a:endParaRPr lang="ru-RU" sz="2400" dirty="0">
              <a:latin typeface="Helvetica Neue"/>
            </a:endParaRPr>
          </a:p>
          <a:p>
            <a:pPr algn="just">
              <a:buFont typeface="Arial" panose="020B0604020202020204" pitchFamily="34" charset="0"/>
              <a:buChar char="•"/>
            </a:pPr>
            <a:r>
              <a:rPr lang="ru-RU" sz="2400" i="1" dirty="0">
                <a:latin typeface="Helvetica Neue"/>
              </a:rPr>
              <a:t>Вариативность подвижных игр с целью развития креативности и положительной мотивации к самовыражению в движении.</a:t>
            </a:r>
            <a:endParaRPr lang="ru-RU" sz="2400" dirty="0">
              <a:latin typeface="Helvetica Neue"/>
            </a:endParaRPr>
          </a:p>
          <a:p>
            <a:r>
              <a:rPr lang="ru-RU" sz="2400" dirty="0"/>
              <a:t/>
            </a:r>
            <a:br>
              <a:rPr lang="ru-RU" sz="2400" dirty="0"/>
            </a:br>
            <a:endParaRPr lang="ru-RU" sz="2400" dirty="0"/>
          </a:p>
        </p:txBody>
      </p:sp>
      <p:pic>
        <p:nvPicPr>
          <p:cNvPr id="4" name="Рисунок 3">
            <a:extLst>
              <a:ext uri="{FF2B5EF4-FFF2-40B4-BE49-F238E27FC236}">
                <a16:creationId xmlns:a16="http://schemas.microsoft.com/office/drawing/2014/main" xmlns="" id="{D7C3C879-B959-440C-A0B4-9E46A3618325}"/>
              </a:ext>
            </a:extLst>
          </p:cNvPr>
          <p:cNvPicPr>
            <a:picLocks noChangeAspect="1"/>
          </p:cNvPicPr>
          <p:nvPr/>
        </p:nvPicPr>
        <p:blipFill>
          <a:blip r:embed="rId2"/>
          <a:stretch>
            <a:fillRect/>
          </a:stretch>
        </p:blipFill>
        <p:spPr>
          <a:xfrm>
            <a:off x="5759469" y="819692"/>
            <a:ext cx="5491627" cy="5062330"/>
          </a:xfrm>
          <a:prstGeom prst="rect">
            <a:avLst/>
          </a:prstGeom>
          <a:effectLst>
            <a:softEdge rad="127000"/>
          </a:effectLst>
          <a:scene3d>
            <a:camera prst="perspectiveHeroicExtremeLeftFacing"/>
            <a:lightRig rig="threePt" dir="t"/>
          </a:scene3d>
        </p:spPr>
      </p:pic>
    </p:spTree>
    <p:extLst>
      <p:ext uri="{BB962C8B-B14F-4D97-AF65-F5344CB8AC3E}">
        <p14:creationId xmlns:p14="http://schemas.microsoft.com/office/powerpoint/2010/main" xmlns="" val="613040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4C6C8ACA-5806-4C84-8796-06DE872BF880}"/>
              </a:ext>
            </a:extLst>
          </p:cNvPr>
          <p:cNvPicPr>
            <a:picLocks noChangeAspect="1"/>
          </p:cNvPicPr>
          <p:nvPr/>
        </p:nvPicPr>
        <p:blipFill>
          <a:blip r:embed="rId2"/>
          <a:stretch>
            <a:fillRect/>
          </a:stretch>
        </p:blipFill>
        <p:spPr>
          <a:xfrm>
            <a:off x="6096000" y="697395"/>
            <a:ext cx="5910470" cy="5463209"/>
          </a:xfrm>
          <a:prstGeom prst="rect">
            <a:avLst/>
          </a:prstGeom>
          <a:effectLst>
            <a:softEdge rad="31750"/>
          </a:effectLst>
        </p:spPr>
      </p:pic>
      <p:sp>
        <p:nvSpPr>
          <p:cNvPr id="2" name="Прямоугольник 1">
            <a:extLst>
              <a:ext uri="{FF2B5EF4-FFF2-40B4-BE49-F238E27FC236}">
                <a16:creationId xmlns:a16="http://schemas.microsoft.com/office/drawing/2014/main" xmlns="" id="{FA32CBBF-3DF5-4F6B-B254-EAE8888116CF}"/>
              </a:ext>
            </a:extLst>
          </p:cNvPr>
          <p:cNvSpPr/>
          <p:nvPr/>
        </p:nvSpPr>
        <p:spPr>
          <a:xfrm>
            <a:off x="371061" y="149809"/>
            <a:ext cx="6096000" cy="7417415"/>
          </a:xfrm>
          <a:prstGeom prst="rect">
            <a:avLst/>
          </a:prstGeom>
        </p:spPr>
        <p:txBody>
          <a:bodyPr>
            <a:spAutoFit/>
          </a:bodyPr>
          <a:lstStyle/>
          <a:p>
            <a:pPr algn="just"/>
            <a:r>
              <a:rPr lang="ru-RU" sz="2800" b="1" i="1" u="sng" dirty="0">
                <a:latin typeface="Helvetica Neue"/>
              </a:rPr>
              <a:t>Сюжетные игры</a:t>
            </a:r>
            <a:r>
              <a:rPr lang="ru-RU" sz="2800" dirty="0">
                <a:latin typeface="Helvetica Neue"/>
              </a:rPr>
              <a:t> имеют готовый сюжет и твердо, зафиксированные правила, игровые действия связаны с развитием сюжета и с ролью, которую выполняет ребенок. Это игры преимущественно коллективные. К сюжетным относятся  в т.ч. народные хороводные игры (с пением и речитативом): </a:t>
            </a:r>
            <a:r>
              <a:rPr lang="ru-RU" sz="2800" i="1" dirty="0">
                <a:latin typeface="Helvetica Neue"/>
              </a:rPr>
              <a:t>«Бояре», «Камушек», "Золотые ворота", «Коза», «А мы просо сеяли», «Ручеек» и  народные игры без пения: «Кот и мыши», «Колечко» и т.д.</a:t>
            </a:r>
            <a:endParaRPr lang="ru-RU" sz="2800" dirty="0">
              <a:latin typeface="Helvetica Neue"/>
            </a:endParaRPr>
          </a:p>
          <a:p>
            <a:r>
              <a:rPr lang="ru-RU" sz="2800" dirty="0"/>
              <a:t/>
            </a:r>
            <a:br>
              <a:rPr lang="ru-RU" sz="2800" dirty="0"/>
            </a:br>
            <a:endParaRPr lang="ru-RU" sz="2800" dirty="0"/>
          </a:p>
        </p:txBody>
      </p:sp>
    </p:spTree>
    <p:extLst>
      <p:ext uri="{BB962C8B-B14F-4D97-AF65-F5344CB8AC3E}">
        <p14:creationId xmlns:p14="http://schemas.microsoft.com/office/powerpoint/2010/main" xmlns="" val="487293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8C5ADFC1-58D4-4AA7-ACF1-F49D9522139D}"/>
              </a:ext>
            </a:extLst>
          </p:cNvPr>
          <p:cNvSpPr/>
          <p:nvPr/>
        </p:nvSpPr>
        <p:spPr>
          <a:xfrm>
            <a:off x="0" y="428178"/>
            <a:ext cx="11887200" cy="6001643"/>
          </a:xfrm>
          <a:prstGeom prst="rect">
            <a:avLst/>
          </a:prstGeom>
        </p:spPr>
        <p:txBody>
          <a:bodyPr wrap="square">
            <a:spAutoFit/>
          </a:bodyPr>
          <a:lstStyle/>
          <a:p>
            <a:pPr algn="just"/>
            <a:r>
              <a:rPr lang="ru-RU" sz="2400" b="1" i="1" u="sng" dirty="0">
                <a:latin typeface="Helvetica Neue"/>
              </a:rPr>
              <a:t>Бессюжетные игры</a:t>
            </a:r>
            <a:r>
              <a:rPr lang="ru-RU" sz="2400" dirty="0">
                <a:latin typeface="Helvetica Neue"/>
              </a:rPr>
              <a:t> содержат интересные для детей двигательные игровые задания, ведущие к достижению игровой цели. К ним относятся:</a:t>
            </a:r>
          </a:p>
          <a:p>
            <a:pPr algn="just"/>
            <a:r>
              <a:rPr lang="ru-RU" sz="2400" dirty="0">
                <a:latin typeface="Helvetica Neue"/>
              </a:rPr>
              <a:t/>
            </a:r>
            <a:br>
              <a:rPr lang="ru-RU" sz="2400" dirty="0">
                <a:latin typeface="Helvetica Neue"/>
              </a:rPr>
            </a:br>
            <a:endParaRPr lang="ru-RU" sz="2400" dirty="0">
              <a:latin typeface="Helvetica Neue"/>
            </a:endParaRPr>
          </a:p>
          <a:p>
            <a:pPr algn="just">
              <a:buFont typeface="Arial" panose="020B0604020202020204" pitchFamily="34" charset="0"/>
              <a:buChar char="•"/>
            </a:pPr>
            <a:r>
              <a:rPr lang="ru-RU" sz="2400" dirty="0">
                <a:latin typeface="Helvetica Neue"/>
              </a:rPr>
              <a:t> </a:t>
            </a:r>
            <a:r>
              <a:rPr lang="ru-RU" sz="2400" b="1" i="1" dirty="0">
                <a:latin typeface="Helvetica Neue"/>
              </a:rPr>
              <a:t>игры типа перебежек и </a:t>
            </a:r>
            <a:r>
              <a:rPr lang="ru-RU" sz="2400" b="1" i="1" dirty="0" err="1">
                <a:latin typeface="Helvetica Neue"/>
              </a:rPr>
              <a:t>ловишек</a:t>
            </a:r>
            <a:r>
              <a:rPr lang="ru-RU" sz="2400" dirty="0">
                <a:latin typeface="Helvetica Neue"/>
              </a:rPr>
              <a:t> (не имеют сюжета, образов, но имеют правила, роль, игровые действия): </a:t>
            </a:r>
            <a:r>
              <a:rPr lang="ru-RU" sz="2400" i="1" dirty="0">
                <a:latin typeface="Helvetica Neue"/>
              </a:rPr>
              <a:t>"Краски", "Пятнашки"</a:t>
            </a:r>
            <a:endParaRPr lang="ru-RU" sz="2400" dirty="0">
              <a:latin typeface="Helvetica Neue"/>
            </a:endParaRPr>
          </a:p>
          <a:p>
            <a:pPr algn="just">
              <a:buFont typeface="Arial" panose="020B0604020202020204" pitchFamily="34" charset="0"/>
              <a:buChar char="•"/>
            </a:pPr>
            <a:r>
              <a:rPr lang="ru-RU" sz="2400" b="1" i="1" dirty="0">
                <a:latin typeface="Helvetica Neue"/>
              </a:rPr>
              <a:t>игры с элементами соревнования</a:t>
            </a:r>
            <a:r>
              <a:rPr lang="ru-RU" sz="2400" dirty="0">
                <a:latin typeface="Helvetica Neue"/>
              </a:rPr>
              <a:t> (индивидуального и группового): «</a:t>
            </a:r>
            <a:r>
              <a:rPr lang="ru-RU" sz="2400" i="1" dirty="0">
                <a:latin typeface="Helvetica Neue"/>
              </a:rPr>
              <a:t>Жмурки», "Третий лишний", "Пустое место"</a:t>
            </a:r>
            <a:endParaRPr lang="ru-RU" sz="2400" dirty="0">
              <a:latin typeface="Helvetica Neue"/>
            </a:endParaRPr>
          </a:p>
          <a:p>
            <a:pPr algn="just">
              <a:buFont typeface="Arial" panose="020B0604020202020204" pitchFamily="34" charset="0"/>
              <a:buChar char="•"/>
            </a:pPr>
            <a:r>
              <a:rPr lang="ru-RU" sz="2400" dirty="0">
                <a:latin typeface="Helvetica Neue"/>
              </a:rPr>
              <a:t> </a:t>
            </a:r>
            <a:r>
              <a:rPr lang="ru-RU" sz="2400" b="1" i="1" dirty="0">
                <a:latin typeface="Helvetica Neue"/>
              </a:rPr>
              <a:t>игры-эстафеты</a:t>
            </a:r>
            <a:r>
              <a:rPr lang="ru-RU" sz="2400" dirty="0">
                <a:latin typeface="Helvetica Neue"/>
              </a:rPr>
              <a:t> (проводятся с разделением на команды, каждый играющий стремится выполнить задание, чтобы улучшить результат команды)</a:t>
            </a:r>
          </a:p>
          <a:p>
            <a:pPr algn="just">
              <a:buFont typeface="Arial" panose="020B0604020202020204" pitchFamily="34" charset="0"/>
              <a:buChar char="•"/>
            </a:pPr>
            <a:r>
              <a:rPr lang="ru-RU" sz="2400" b="1" i="1" dirty="0">
                <a:latin typeface="Helvetica Neue"/>
              </a:rPr>
              <a:t>игры с использованием предметов</a:t>
            </a:r>
            <a:r>
              <a:rPr lang="ru-RU" sz="2400" dirty="0">
                <a:latin typeface="Helvetica Neue"/>
              </a:rPr>
              <a:t> (кегли, серсо, </a:t>
            </a:r>
            <a:r>
              <a:rPr lang="ru-RU" sz="2400" dirty="0" err="1">
                <a:latin typeface="Helvetica Neue"/>
              </a:rPr>
              <a:t>кольцеброс</a:t>
            </a:r>
            <a:r>
              <a:rPr lang="ru-RU" sz="2400" dirty="0">
                <a:latin typeface="Helvetica Neue"/>
              </a:rPr>
              <a:t>, мячи) требуют определенных условий, правила в них направлены на порядок расстановки предметов, пользования ими, очередность действий и элемент соревнования)</a:t>
            </a:r>
          </a:p>
          <a:p>
            <a:pPr algn="just">
              <a:buFont typeface="Arial" panose="020B0604020202020204" pitchFamily="34" charset="0"/>
              <a:buChar char="•"/>
            </a:pPr>
            <a:r>
              <a:rPr lang="ru-RU" sz="2400" b="1" i="1" dirty="0">
                <a:latin typeface="Helvetica Neue"/>
              </a:rPr>
              <a:t>игры-аттракционы</a:t>
            </a:r>
            <a:r>
              <a:rPr lang="ru-RU" sz="2400" dirty="0">
                <a:latin typeface="Helvetica Neue"/>
              </a:rPr>
              <a:t> - в них двигательные задания выполняются в необычных условиях, часто включают элемент соревнования, эстафеты: </a:t>
            </a:r>
            <a:r>
              <a:rPr lang="ru-RU" sz="2400" i="1" dirty="0">
                <a:latin typeface="Helvetica Neue"/>
              </a:rPr>
              <a:t>«Бег со связанными ногами вдвоем», «Болото», «Рыбки», «Сматываем</a:t>
            </a:r>
            <a:r>
              <a:rPr lang="ru-RU" i="1" dirty="0">
                <a:solidFill>
                  <a:srgbClr val="333333"/>
                </a:solidFill>
                <a:latin typeface="Helvetica Neue"/>
              </a:rPr>
              <a:t> веревочку»</a:t>
            </a:r>
            <a:endParaRPr lang="ru-RU" b="0" i="0" dirty="0">
              <a:solidFill>
                <a:srgbClr val="333333"/>
              </a:solidFill>
              <a:effectLst/>
              <a:latin typeface="Helvetica Neue"/>
            </a:endParaRPr>
          </a:p>
        </p:txBody>
      </p:sp>
    </p:spTree>
    <p:extLst>
      <p:ext uri="{BB962C8B-B14F-4D97-AF65-F5344CB8AC3E}">
        <p14:creationId xmlns:p14="http://schemas.microsoft.com/office/powerpoint/2010/main" xmlns="" val="879820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55C541B-1120-4401-8C8B-1FAA564B2339}"/>
              </a:ext>
            </a:extLst>
          </p:cNvPr>
          <p:cNvPicPr>
            <a:picLocks noChangeAspect="1"/>
          </p:cNvPicPr>
          <p:nvPr/>
        </p:nvPicPr>
        <p:blipFill>
          <a:blip r:embed="rId2"/>
          <a:stretch>
            <a:fillRect/>
          </a:stretch>
        </p:blipFill>
        <p:spPr>
          <a:xfrm>
            <a:off x="238538" y="543339"/>
            <a:ext cx="6733761" cy="5527813"/>
          </a:xfrm>
          <a:prstGeom prst="rect">
            <a:avLst/>
          </a:prstGeom>
          <a:effectLst>
            <a:softEdge rad="317500"/>
          </a:effectLst>
        </p:spPr>
      </p:pic>
      <p:sp>
        <p:nvSpPr>
          <p:cNvPr id="2" name="Прямоугольник 1">
            <a:extLst>
              <a:ext uri="{FF2B5EF4-FFF2-40B4-BE49-F238E27FC236}">
                <a16:creationId xmlns:a16="http://schemas.microsoft.com/office/drawing/2014/main" xmlns="" id="{08298C4F-1F96-4E7E-86AD-557F01F8BC47}"/>
              </a:ext>
            </a:extLst>
          </p:cNvPr>
          <p:cNvSpPr/>
          <p:nvPr/>
        </p:nvSpPr>
        <p:spPr>
          <a:xfrm>
            <a:off x="5857462" y="1414419"/>
            <a:ext cx="6096000" cy="3785652"/>
          </a:xfrm>
          <a:prstGeom prst="rect">
            <a:avLst/>
          </a:prstGeom>
        </p:spPr>
        <p:txBody>
          <a:bodyPr>
            <a:spAutoFit/>
          </a:bodyPr>
          <a:lstStyle/>
          <a:p>
            <a:pPr algn="just"/>
            <a:r>
              <a:rPr lang="ru-RU" sz="2400" i="1" dirty="0">
                <a:latin typeface="Helvetica Neue"/>
              </a:rPr>
              <a:t>Сложные игры</a:t>
            </a:r>
          </a:p>
          <a:p>
            <a:pPr algn="just"/>
            <a:r>
              <a:rPr lang="ru-RU" sz="2400" i="1" dirty="0">
                <a:latin typeface="Helvetica Neue"/>
              </a:rPr>
              <a:t>К ним относятся </a:t>
            </a:r>
            <a:r>
              <a:rPr lang="ru-RU" sz="2400" dirty="0">
                <a:latin typeface="Helvetica Neue"/>
              </a:rPr>
              <a:t>спортивные игры: городки, бадминтон, настольный теннис, баскетбол, волейбол, футбол, которые требуют собранности, организованности, наблюдательности, развития техники движений, быстроты реакции.</a:t>
            </a:r>
          </a:p>
          <a:p>
            <a:pPr algn="just"/>
            <a:r>
              <a:rPr lang="ru-RU" sz="2400" dirty="0">
                <a:latin typeface="Helvetica Neue"/>
              </a:rPr>
              <a:t>В зависимости от возраста детей они могут играть и по упрощенным правилам (в т.ч. в разновозрастных </a:t>
            </a:r>
            <a:r>
              <a:rPr lang="ru-RU" dirty="0">
                <a:solidFill>
                  <a:srgbClr val="333333"/>
                </a:solidFill>
                <a:latin typeface="Helvetica Neue"/>
              </a:rPr>
              <a:t>группах).</a:t>
            </a:r>
            <a:endParaRPr lang="ru-RU" b="0" i="0" dirty="0">
              <a:solidFill>
                <a:srgbClr val="333333"/>
              </a:solidFill>
              <a:effectLst/>
              <a:latin typeface="Helvetica Neue"/>
            </a:endParaRPr>
          </a:p>
        </p:txBody>
      </p:sp>
    </p:spTree>
    <p:extLst>
      <p:ext uri="{BB962C8B-B14F-4D97-AF65-F5344CB8AC3E}">
        <p14:creationId xmlns:p14="http://schemas.microsoft.com/office/powerpoint/2010/main" xmlns="" val="1571506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AAFD269B-77F2-4B9F-8E19-43EDDE16E918}"/>
              </a:ext>
            </a:extLst>
          </p:cNvPr>
          <p:cNvSpPr/>
          <p:nvPr/>
        </p:nvSpPr>
        <p:spPr>
          <a:xfrm>
            <a:off x="397565" y="352482"/>
            <a:ext cx="12006470" cy="5262979"/>
          </a:xfrm>
          <a:prstGeom prst="rect">
            <a:avLst/>
          </a:prstGeom>
        </p:spPr>
        <p:txBody>
          <a:bodyPr wrap="square">
            <a:spAutoFit/>
          </a:bodyPr>
          <a:lstStyle/>
          <a:p>
            <a:pPr algn="just"/>
            <a:r>
              <a:rPr lang="ru-RU" sz="2400" b="1" i="1" dirty="0">
                <a:latin typeface="Helvetica Neue"/>
              </a:rPr>
              <a:t>Подвижные игры различаются:</a:t>
            </a:r>
            <a:r>
              <a:rPr lang="ru-RU" sz="2400" dirty="0">
                <a:latin typeface="Helvetica Neue"/>
              </a:rPr>
              <a:t> </a:t>
            </a:r>
          </a:p>
          <a:p>
            <a:pPr algn="just">
              <a:buFont typeface="Arial" panose="020B0604020202020204" pitchFamily="34" charset="0"/>
              <a:buChar char="•"/>
            </a:pPr>
            <a:r>
              <a:rPr lang="ru-RU" sz="2400" dirty="0">
                <a:latin typeface="Helvetica Neue"/>
              </a:rPr>
              <a:t>по сложности движений;</a:t>
            </a:r>
          </a:p>
          <a:p>
            <a:pPr algn="just">
              <a:buFont typeface="Arial" panose="020B0604020202020204" pitchFamily="34" charset="0"/>
              <a:buChar char="•"/>
            </a:pPr>
            <a:r>
              <a:rPr lang="ru-RU" sz="2400" dirty="0">
                <a:latin typeface="Helvetica Neue"/>
              </a:rPr>
              <a:t>по содержанию сюжета;</a:t>
            </a:r>
          </a:p>
          <a:p>
            <a:pPr algn="just">
              <a:buFont typeface="Arial" panose="020B0604020202020204" pitchFamily="34" charset="0"/>
              <a:buChar char="•"/>
            </a:pPr>
            <a:r>
              <a:rPr lang="ru-RU" sz="2400" dirty="0">
                <a:latin typeface="Helvetica Neue"/>
              </a:rPr>
              <a:t>по количеству правил и ролей;</a:t>
            </a:r>
          </a:p>
          <a:p>
            <a:pPr algn="just">
              <a:buFont typeface="Arial" panose="020B0604020202020204" pitchFamily="34" charset="0"/>
              <a:buChar char="•"/>
            </a:pPr>
            <a:r>
              <a:rPr lang="ru-RU" sz="2400" dirty="0">
                <a:latin typeface="Helvetica Neue"/>
              </a:rPr>
              <a:t>по характеру взаимоотношений между играющими;</a:t>
            </a:r>
          </a:p>
          <a:p>
            <a:pPr algn="just">
              <a:buFont typeface="Arial" panose="020B0604020202020204" pitchFamily="34" charset="0"/>
              <a:buChar char="•"/>
            </a:pPr>
            <a:r>
              <a:rPr lang="ru-RU" sz="2400" dirty="0">
                <a:latin typeface="Helvetica Neue"/>
              </a:rPr>
              <a:t>по наличию соревновательных элементов и словесного сопровождения.</a:t>
            </a:r>
          </a:p>
          <a:p>
            <a:pPr algn="just"/>
            <a:r>
              <a:rPr lang="ru-RU" sz="2400" i="1" dirty="0">
                <a:latin typeface="Helvetica Neue"/>
              </a:rPr>
              <a:t>Так же подвижные игры различаются и </a:t>
            </a:r>
            <a:r>
              <a:rPr lang="ru-RU" sz="2400" i="1" u="sng" dirty="0">
                <a:latin typeface="Helvetica Neue"/>
              </a:rPr>
              <a:t>по двигательному содержанию:</a:t>
            </a:r>
            <a:endParaRPr lang="ru-RU" sz="2400" dirty="0">
              <a:latin typeface="Helvetica Neue"/>
            </a:endParaRPr>
          </a:p>
          <a:p>
            <a:pPr algn="just">
              <a:buFont typeface="Arial" panose="020B0604020202020204" pitchFamily="34" charset="0"/>
              <a:buChar char="•"/>
            </a:pPr>
            <a:r>
              <a:rPr lang="ru-RU" sz="2400" i="1" dirty="0">
                <a:latin typeface="Helvetica Neue"/>
              </a:rPr>
              <a:t>игры с бегом,</a:t>
            </a:r>
            <a:endParaRPr lang="ru-RU" sz="2400" dirty="0">
              <a:latin typeface="Helvetica Neue"/>
            </a:endParaRPr>
          </a:p>
          <a:p>
            <a:pPr algn="just">
              <a:buFont typeface="Arial" panose="020B0604020202020204" pitchFamily="34" charset="0"/>
              <a:buChar char="•"/>
            </a:pPr>
            <a:r>
              <a:rPr lang="ru-RU" sz="2400" i="1" dirty="0">
                <a:latin typeface="Helvetica Neue"/>
              </a:rPr>
              <a:t>прыжками,</a:t>
            </a:r>
            <a:endParaRPr lang="ru-RU" sz="2400" dirty="0">
              <a:latin typeface="Helvetica Neue"/>
            </a:endParaRPr>
          </a:p>
          <a:p>
            <a:pPr algn="just">
              <a:buFont typeface="Arial" panose="020B0604020202020204" pitchFamily="34" charset="0"/>
              <a:buChar char="•"/>
            </a:pPr>
            <a:r>
              <a:rPr lang="ru-RU" sz="2400" i="1" dirty="0">
                <a:latin typeface="Helvetica Neue"/>
              </a:rPr>
              <a:t>метанием и др. </a:t>
            </a:r>
            <a:endParaRPr lang="ru-RU" sz="2400" dirty="0">
              <a:latin typeface="Helvetica Neue"/>
            </a:endParaRPr>
          </a:p>
          <a:p>
            <a:pPr algn="just"/>
            <a:r>
              <a:rPr lang="ru-RU" sz="2400" dirty="0">
                <a:latin typeface="Helvetica Neue"/>
              </a:rPr>
              <a:t/>
            </a:r>
            <a:br>
              <a:rPr lang="ru-RU" sz="2400" dirty="0">
                <a:latin typeface="Helvetica Neue"/>
              </a:rPr>
            </a:br>
            <a:r>
              <a:rPr lang="ru-RU" sz="2400" i="1" u="sng" dirty="0">
                <a:latin typeface="Helvetica Neue"/>
              </a:rPr>
              <a:t>По степени физической нагрузки:</a:t>
            </a:r>
            <a:endParaRPr lang="ru-RU" sz="2400" dirty="0">
              <a:latin typeface="Helvetica Neue"/>
            </a:endParaRPr>
          </a:p>
          <a:p>
            <a:pPr algn="just">
              <a:buFont typeface="Arial" panose="020B0604020202020204" pitchFamily="34" charset="0"/>
              <a:buChar char="•"/>
            </a:pPr>
            <a:r>
              <a:rPr lang="ru-RU" sz="2400" i="1" dirty="0">
                <a:latin typeface="Helvetica Neue"/>
              </a:rPr>
              <a:t>игры большой подвижности,</a:t>
            </a:r>
            <a:endParaRPr lang="ru-RU" sz="2400" dirty="0">
              <a:latin typeface="Helvetica Neue"/>
            </a:endParaRPr>
          </a:p>
          <a:p>
            <a:pPr algn="just">
              <a:buFont typeface="Arial" panose="020B0604020202020204" pitchFamily="34" charset="0"/>
              <a:buChar char="•"/>
            </a:pPr>
            <a:r>
              <a:rPr lang="ru-RU" sz="2400" i="1" dirty="0">
                <a:latin typeface="Helvetica Neue"/>
              </a:rPr>
              <a:t>средней и малой.</a:t>
            </a:r>
            <a:endParaRPr lang="ru-RU" sz="2400" b="0" i="0" dirty="0">
              <a:effectLst/>
              <a:latin typeface="Helvetica Neue"/>
            </a:endParaRPr>
          </a:p>
        </p:txBody>
      </p:sp>
    </p:spTree>
    <p:extLst>
      <p:ext uri="{BB962C8B-B14F-4D97-AF65-F5344CB8AC3E}">
        <p14:creationId xmlns:p14="http://schemas.microsoft.com/office/powerpoint/2010/main" xmlns="" val="2899642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BC1B1DA8-B8E4-4686-808B-C584D9FD5A93}"/>
              </a:ext>
            </a:extLst>
          </p:cNvPr>
          <p:cNvSpPr/>
          <p:nvPr/>
        </p:nvSpPr>
        <p:spPr>
          <a:xfrm>
            <a:off x="112643" y="428105"/>
            <a:ext cx="11966713" cy="1938992"/>
          </a:xfrm>
          <a:prstGeom prst="rect">
            <a:avLst/>
          </a:prstGeom>
        </p:spPr>
        <p:txBody>
          <a:bodyPr wrap="square">
            <a:spAutoFit/>
          </a:bodyPr>
          <a:lstStyle/>
          <a:p>
            <a:pPr algn="ctr"/>
            <a:r>
              <a:rPr lang="ru-RU" sz="2000" b="1" dirty="0">
                <a:latin typeface="Helvetica Neue"/>
              </a:rPr>
              <a:t>Значение подвижных игр для развития личности</a:t>
            </a:r>
            <a:endParaRPr lang="ru-RU" sz="2000" dirty="0">
              <a:latin typeface="Helvetica Neue"/>
            </a:endParaRPr>
          </a:p>
          <a:p>
            <a:pPr algn="just"/>
            <a:r>
              <a:rPr lang="ru-RU" sz="2000" dirty="0">
                <a:latin typeface="Helvetica Neue"/>
              </a:rPr>
              <a:t/>
            </a:r>
            <a:br>
              <a:rPr lang="ru-RU" sz="2000" dirty="0">
                <a:latin typeface="Helvetica Neue"/>
              </a:rPr>
            </a:br>
            <a:r>
              <a:rPr lang="ru-RU" sz="2000" dirty="0">
                <a:latin typeface="Helvetica Neue"/>
              </a:rPr>
              <a:t>Нормально развивающийся ребенок с рождения стремится к движениям. Огромную потребность в движении дети обычно стремятся удовлетворить в играх, так как игра является ведущим видом деятельности дошкольников. Играть для них - это, прежде всего, двигаться, действовать. Подвижная игра - одно из важных средств всестороннего воспитания детей дошкольного возраста.</a:t>
            </a:r>
            <a:endParaRPr lang="ru-RU" sz="2000" b="0" i="0" dirty="0">
              <a:effectLst/>
              <a:latin typeface="Helvetica Neue"/>
            </a:endParaRPr>
          </a:p>
        </p:txBody>
      </p:sp>
      <p:sp>
        <p:nvSpPr>
          <p:cNvPr id="3" name="Прямоугольник 2">
            <a:extLst>
              <a:ext uri="{FF2B5EF4-FFF2-40B4-BE49-F238E27FC236}">
                <a16:creationId xmlns:a16="http://schemas.microsoft.com/office/drawing/2014/main" xmlns="" id="{283C7308-4096-4E01-9C0E-7EBCA038AFBD}"/>
              </a:ext>
            </a:extLst>
          </p:cNvPr>
          <p:cNvSpPr/>
          <p:nvPr/>
        </p:nvSpPr>
        <p:spPr>
          <a:xfrm>
            <a:off x="2458278" y="3059743"/>
            <a:ext cx="6096000" cy="2862322"/>
          </a:xfrm>
          <a:prstGeom prst="rect">
            <a:avLst/>
          </a:prstGeom>
        </p:spPr>
        <p:txBody>
          <a:bodyPr>
            <a:spAutoFit/>
          </a:bodyPr>
          <a:lstStyle/>
          <a:p>
            <a:pPr algn="ctr"/>
            <a:r>
              <a:rPr lang="ru-RU" sz="2000" b="1" dirty="0">
                <a:latin typeface="Helvetica Neue"/>
              </a:rPr>
              <a:t>Характерная ее особенность - комплексность воздействия на организм и на все стороны личности ребенка в игре одновременно осуществляется:</a:t>
            </a:r>
          </a:p>
          <a:p>
            <a:pPr algn="ctr">
              <a:buFont typeface="Arial" panose="020B0604020202020204" pitchFamily="34" charset="0"/>
              <a:buChar char="•"/>
            </a:pPr>
            <a:r>
              <a:rPr lang="ru-RU" sz="2000" dirty="0">
                <a:latin typeface="Helvetica Neue"/>
              </a:rPr>
              <a:t>физическое,</a:t>
            </a:r>
          </a:p>
          <a:p>
            <a:pPr algn="ctr">
              <a:buFont typeface="Arial" panose="020B0604020202020204" pitchFamily="34" charset="0"/>
              <a:buChar char="•"/>
            </a:pPr>
            <a:r>
              <a:rPr lang="ru-RU" sz="2000" dirty="0">
                <a:latin typeface="Helvetica Neue"/>
              </a:rPr>
              <a:t>умственное,</a:t>
            </a:r>
          </a:p>
          <a:p>
            <a:pPr algn="ctr">
              <a:buFont typeface="Arial" panose="020B0604020202020204" pitchFamily="34" charset="0"/>
              <a:buChar char="•"/>
            </a:pPr>
            <a:r>
              <a:rPr lang="ru-RU" sz="2000" dirty="0">
                <a:latin typeface="Helvetica Neue"/>
              </a:rPr>
              <a:t>нравственное,</a:t>
            </a:r>
          </a:p>
          <a:p>
            <a:pPr algn="ctr">
              <a:buFont typeface="Arial" panose="020B0604020202020204" pitchFamily="34" charset="0"/>
              <a:buChar char="•"/>
            </a:pPr>
            <a:r>
              <a:rPr lang="ru-RU" sz="2000" dirty="0">
                <a:latin typeface="Helvetica Neue"/>
              </a:rPr>
              <a:t>эстетическое</a:t>
            </a:r>
          </a:p>
          <a:p>
            <a:pPr algn="ctr">
              <a:buFont typeface="Arial" panose="020B0604020202020204" pitchFamily="34" charset="0"/>
              <a:buChar char="•"/>
            </a:pPr>
            <a:r>
              <a:rPr lang="ru-RU" sz="2000" dirty="0">
                <a:latin typeface="Helvetica Neue"/>
              </a:rPr>
              <a:t>трудовое воспитание.</a:t>
            </a:r>
            <a:endParaRPr lang="ru-RU" sz="2000" b="0" i="0" dirty="0">
              <a:effectLst/>
              <a:latin typeface="Helvetica Neue"/>
            </a:endParaRPr>
          </a:p>
        </p:txBody>
      </p:sp>
    </p:spTree>
    <p:extLst>
      <p:ext uri="{BB962C8B-B14F-4D97-AF65-F5344CB8AC3E}">
        <p14:creationId xmlns:p14="http://schemas.microsoft.com/office/powerpoint/2010/main" xmlns="" val="5499474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ная">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{8639C761-F4EB-4C20-8677-FA9949A48674}tf03457452</Template>
  <TotalTime>126</TotalTime>
  <Words>1731</Words>
  <Application>Microsoft Office PowerPoint</Application>
  <PresentationFormat>Произвольный</PresentationFormat>
  <Paragraphs>120</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Небесная</vt:lpstr>
      <vt:lpstr>Характеристика подвижных игр как средства и метода физического воспитания дошкольников (цель, правила игра, роли, сюжет, содержание и структура). Методика организации и проведения подвижных игр с детьми дошкольного возраста (общая характеристика).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Характеристика подвижных игр как средства и метода физического воспитания дошкольников (цель, правила игра, роли, сюжет, содержание и структура). Методика организации и проведения подвижных игр с детьми дошкольного возраста (общая характеристика).</dc:title>
  <dc:creator>Жанна Бояркина</dc:creator>
  <cp:lastModifiedBy>GMR</cp:lastModifiedBy>
  <cp:revision>3</cp:revision>
  <dcterms:created xsi:type="dcterms:W3CDTF">2024-11-27T12:33:37Z</dcterms:created>
  <dcterms:modified xsi:type="dcterms:W3CDTF">2025-08-14T14:15:47Z</dcterms:modified>
</cp:coreProperties>
</file>