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4" r:id="rId7"/>
    <p:sldId id="262" r:id="rId8"/>
    <p:sldId id="263" r:id="rId9"/>
    <p:sldId id="265" r:id="rId10"/>
    <p:sldId id="266" r:id="rId11"/>
    <p:sldId id="270" r:id="rId12"/>
    <p:sldId id="271" r:id="rId13"/>
    <p:sldId id="272" r:id="rId14"/>
    <p:sldId id="268" r:id="rId15"/>
    <p:sldId id="267" r:id="rId16"/>
    <p:sldId id="269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1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4/17/2022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4/17/2022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4/17/2022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4/17/2022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4/17/2022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8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8941" y="840142"/>
            <a:ext cx="11526591" cy="4350044"/>
          </a:xfrm>
        </p:spPr>
        <p:txBody>
          <a:bodyPr>
            <a:normAutofit/>
          </a:bodyPr>
          <a:lstStyle/>
          <a:p>
            <a:pPr algn="ctr"/>
            <a:r>
              <a:rPr lang="ru-RU" sz="5400" b="1" cap="none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Урок биологии</a:t>
            </a:r>
            <a:r>
              <a:rPr lang="ru-RU" sz="6600" b="1" cap="none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/>
            </a:r>
            <a:br>
              <a:rPr lang="ru-RU" sz="6600" b="1" cap="none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</a:br>
            <a:r>
              <a:rPr lang="ru-RU" sz="5400" b="1" cap="none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по теме: </a:t>
            </a:r>
            <a:r>
              <a:rPr lang="ru-RU" sz="6600" b="1" cap="none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/>
            </a:r>
            <a:br>
              <a:rPr lang="ru-RU" sz="6600" b="1" cap="none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</a:br>
            <a:r>
              <a:rPr lang="ru-RU" sz="7200" b="1" cap="none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«Биологические </a:t>
            </a:r>
            <a:r>
              <a:rPr lang="ru-RU" sz="7200" b="1" cap="none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ритмы. </a:t>
            </a:r>
            <a:br>
              <a:rPr lang="ru-RU" sz="7200" b="1" cap="none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</a:br>
            <a:r>
              <a:rPr lang="ru-RU" sz="7200" b="1" cap="none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Сон и его значение».</a:t>
            </a:r>
            <a:endParaRPr lang="ru-RU" sz="7200" b="1" cap="none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47753" y="5452533"/>
            <a:ext cx="8444248" cy="1300964"/>
          </a:xfrm>
        </p:spPr>
        <p:txBody>
          <a:bodyPr>
            <a:normAutofit fontScale="92500" lnSpcReduction="20000"/>
          </a:bodyPr>
          <a:lstStyle/>
          <a:p>
            <a:pPr>
              <a:spcAft>
                <a:spcPts val="0"/>
              </a:spcAft>
            </a:pPr>
            <a:r>
              <a:rPr lang="ru-RU" sz="1900" b="1" cap="none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Подготовила учитель </a:t>
            </a:r>
            <a:r>
              <a:rPr lang="ru-RU" sz="1900" b="1" cap="none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/>
            </a:r>
            <a:br>
              <a:rPr lang="ru-RU" sz="1900" b="1" cap="none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</a:br>
            <a:r>
              <a:rPr lang="ru-RU" sz="1900" b="1" cap="none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химии </a:t>
            </a:r>
            <a:r>
              <a:rPr lang="ru-RU" sz="1900" b="1" cap="none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и </a:t>
            </a:r>
            <a:r>
              <a:rPr lang="ru-RU" sz="1900" b="1" cap="none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биологии 1 категории  </a:t>
            </a:r>
            <a:br>
              <a:rPr lang="ru-RU" sz="1900" b="1" cap="none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</a:br>
            <a:r>
              <a:rPr lang="ru-RU" sz="1900" b="1" cap="none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в МАОУ </a:t>
            </a:r>
            <a:r>
              <a:rPr lang="ru-RU" sz="1900" b="1" cap="none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«СШ №1 им. М. </a:t>
            </a:r>
            <a:r>
              <a:rPr lang="ru-RU" sz="1900" b="1" cap="none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Аверина»</a:t>
            </a:r>
          </a:p>
          <a:p>
            <a:pPr>
              <a:spcAft>
                <a:spcPts val="0"/>
              </a:spcAft>
            </a:pPr>
            <a:r>
              <a:rPr lang="ru-RU" sz="1900" b="1" cap="none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Васильева А.Д.</a:t>
            </a:r>
            <a:br>
              <a:rPr lang="ru-RU" sz="1900" b="1" cap="none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</a:br>
            <a:endParaRPr lang="ru-RU" sz="1900" b="1" cap="none" dirty="0" smtClean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endParaRPr lang="ru-RU" b="1" cap="none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44464" y="6384165"/>
            <a:ext cx="25733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Валдай 2022 год              </a:t>
            </a:r>
          </a:p>
        </p:txBody>
      </p:sp>
    </p:spTree>
    <p:extLst>
      <p:ext uri="{BB962C8B-B14F-4D97-AF65-F5344CB8AC3E}">
        <p14:creationId xmlns:p14="http://schemas.microsoft.com/office/powerpoint/2010/main" val="1929249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9499" y="3103808"/>
            <a:ext cx="11642501" cy="1704423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32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Сновидения- своеобразное отражение полученной информации в виде зрительных образов </a:t>
            </a:r>
          </a:p>
          <a:p>
            <a:pPr marL="0" indent="0" algn="ctr">
              <a:buNone/>
            </a:pPr>
            <a:r>
              <a:rPr lang="ru-RU" sz="3200" b="1" i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(записать в тетрадь) </a:t>
            </a:r>
            <a:r>
              <a:rPr lang="ru-RU" sz="32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432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2427" y="6362164"/>
            <a:ext cx="6091708" cy="752222"/>
          </a:xfrm>
        </p:spPr>
        <p:txBody>
          <a:bodyPr>
            <a:noAutofit/>
          </a:bodyPr>
          <a:lstStyle/>
          <a:p>
            <a:r>
              <a:rPr lang="ru-RU" sz="2800" dirty="0"/>
              <a:t>Иван Петрович Павлов</a:t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98944" y="1614033"/>
            <a:ext cx="7225048" cy="364913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dirty="0" smtClean="0"/>
              <a:t> </a:t>
            </a:r>
            <a:r>
              <a:rPr lang="ru-RU" sz="3200" dirty="0"/>
              <a:t>«сон предохраняет нервную систему от переутомления, восстанавливает ее функции</a:t>
            </a:r>
            <a:r>
              <a:rPr lang="ru-RU" sz="3200" dirty="0" smtClean="0"/>
              <a:t>»</a:t>
            </a:r>
            <a:endParaRPr lang="ru-RU" sz="3200" dirty="0"/>
          </a:p>
        </p:txBody>
      </p:sp>
      <p:pic>
        <p:nvPicPr>
          <p:cNvPr id="1026" name="Picture 2" descr="https://r1.mt.ru/r23/photo5AEE/20229616347-0/jpg/bp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427" y="324317"/>
            <a:ext cx="4206517" cy="5943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04544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https://avatars.mds.yandex.net/get-zen_doc/759807/pub_5d2ff0d743bee300b0c35a2d_5d2ff102e854a900ad8f68da/scale_1200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48069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1" y="5175161"/>
            <a:ext cx="10736687" cy="1682839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Во время сновидений происходит переработка и пересортировка информации, полученной в период бодрствования, и решается что помнить, а что забыть</a:t>
            </a:r>
            <a:r>
              <a:rPr lang="ru-RU" sz="2800" dirty="0" smtClean="0"/>
              <a:t>..</a:t>
            </a:r>
            <a:endParaRPr lang="ru-RU" sz="28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51702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9441" y="339144"/>
            <a:ext cx="10131425" cy="145626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b="1" cap="none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Вернемся к цитатам</a:t>
            </a:r>
            <a:br>
              <a:rPr lang="ru-RU" sz="5400" b="1" cap="none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</a:br>
            <a:r>
              <a:rPr lang="ru-RU" sz="5400" b="1" cap="none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Изменилось-ли Ваше мнение? </a:t>
            </a:r>
            <a:endParaRPr lang="ru-RU" sz="5400" b="1" cap="none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233965" y="1699416"/>
            <a:ext cx="12659932" cy="5254580"/>
          </a:xfrm>
        </p:spPr>
        <p:txBody>
          <a:bodyPr>
            <a:normAutofit/>
          </a:bodyPr>
          <a:lstStyle/>
          <a:p>
            <a:pPr lvl="0" algn="ctr"/>
            <a:r>
              <a:rPr lang="ru-RU" sz="32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Жизнь тем</a:t>
            </a:r>
            <a:r>
              <a:rPr lang="ru-RU" sz="32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 и интересна, что в ней сны могут стать </a:t>
            </a:r>
            <a:r>
              <a:rPr lang="ru-RU" sz="32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явью</a:t>
            </a:r>
            <a:br>
              <a:rPr lang="ru-RU" sz="32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</a:br>
            <a:r>
              <a:rPr lang="ru-RU" sz="32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</a:t>
            </a:r>
            <a:r>
              <a:rPr lang="ru-RU" sz="32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( П. Коэльо) </a:t>
            </a:r>
          </a:p>
          <a:p>
            <a:pPr lvl="0" algn="ctr"/>
            <a:r>
              <a:rPr lang="ru-RU" sz="32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Меня возмущает, что драгоценные часы нашей жизни, эти чудесные мгновения, которые никогда уже не </a:t>
            </a:r>
            <a:r>
              <a:rPr lang="ru-RU" sz="32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вернутся</a:t>
            </a:r>
            <a:r>
              <a:rPr lang="ru-RU" sz="32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, бесцельно тратятся на </a:t>
            </a:r>
            <a:r>
              <a:rPr lang="ru-RU" sz="32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сон</a:t>
            </a:r>
            <a:r>
              <a:rPr lang="ru-RU" sz="32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/>
            </a:r>
            <a:br>
              <a:rPr lang="ru-RU" sz="32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</a:br>
            <a:r>
              <a:rPr lang="ru-RU" sz="32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(Д.К</a:t>
            </a:r>
            <a:r>
              <a:rPr lang="ru-RU" sz="32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. Джером)</a:t>
            </a:r>
          </a:p>
          <a:p>
            <a:pPr lvl="0" algn="ctr"/>
            <a:r>
              <a:rPr lang="ru-RU" sz="32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Человек в состоянии глубокого сна — входит в свое </a:t>
            </a:r>
            <a:r>
              <a:rPr lang="ru-RU" sz="32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сокровенное</a:t>
            </a:r>
            <a:r>
              <a:rPr lang="ru-RU" sz="32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/>
            </a:r>
            <a:br>
              <a:rPr lang="ru-RU" sz="32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</a:br>
            <a:r>
              <a:rPr lang="ru-RU" sz="32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(Г</a:t>
            </a:r>
            <a:r>
              <a:rPr lang="ru-RU" sz="32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. Гессе</a:t>
            </a:r>
            <a: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)</a:t>
            </a:r>
          </a:p>
          <a:p>
            <a:pPr algn="ctr"/>
            <a:endParaRPr lang="ru-RU" sz="14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89096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1175641" cy="145626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cap="none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Домашнее задание.</a:t>
            </a:r>
            <a:br>
              <a:rPr lang="ru-RU" sz="4400" b="1" cap="none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</a:br>
            <a:r>
              <a:rPr lang="ru-RU" sz="4400" b="1" cap="none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Составить свои биоциклы, пользуясь указанной схемой.</a:t>
            </a:r>
            <a:r>
              <a:rPr lang="ru-RU" dirty="0"/>
              <a:t/>
            </a:r>
            <a:br>
              <a:rPr lang="ru-RU" dirty="0"/>
            </a:br>
            <a:endParaRPr lang="ru-RU" b="1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94627685"/>
              </p:ext>
            </p:extLst>
          </p:nvPr>
        </p:nvGraphicFramePr>
        <p:xfrm>
          <a:off x="831639" y="2342301"/>
          <a:ext cx="10836620" cy="1962912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8389634"/>
                <a:gridCol w="2446986"/>
              </a:tblGrid>
              <a:tr h="0">
                <a:tc>
                  <a:txBody>
                    <a:bodyPr/>
                    <a:lstStyle/>
                    <a:p>
                      <a:pPr marL="177419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Режимные моменты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Время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1 Побуждение.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7.00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</a:rPr>
                        <a:t>2 Утренняя </a:t>
                      </a:r>
                      <a:r>
                        <a:rPr lang="ru-RU" sz="2800" dirty="0">
                          <a:effectLst/>
                        </a:rPr>
                        <a:t>гимнастика, закаливающие процедуры, умывание, уборка постели.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7.00-7.30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831639" y="4772221"/>
            <a:ext cx="10630558" cy="15788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15000"/>
              </a:lnSpc>
              <a:buFont typeface="Arial" panose="020B0604020202020204" pitchFamily="34" charset="0"/>
              <a:buChar char="*"/>
              <a:tabLst>
                <a:tab pos="478790" algn="l"/>
              </a:tabLst>
            </a:pPr>
            <a:r>
              <a:rPr lang="ru-RU" sz="2800" b="1" dirty="0">
                <a:ln w="9525">
                  <a:solidFill>
                    <a:schemeClr val="bg1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От дня рождения на 23-й день - физический подъем сил,</a:t>
            </a:r>
            <a:endParaRPr lang="ru-RU" sz="2800" b="1" dirty="0">
              <a:ln w="9525">
                <a:solidFill>
                  <a:schemeClr val="bg1"/>
                </a:solidFill>
                <a:prstDash val="solid"/>
              </a:ln>
            </a:endParaRPr>
          </a:p>
          <a:p>
            <a:pPr marL="342900" lvl="0" indent="-342900" algn="just">
              <a:lnSpc>
                <a:spcPct val="115000"/>
              </a:lnSpc>
              <a:buFont typeface="Arial" panose="020B0604020202020204" pitchFamily="34" charset="0"/>
              <a:buChar char="*"/>
              <a:tabLst>
                <a:tab pos="478790" algn="l"/>
              </a:tabLst>
            </a:pPr>
            <a:r>
              <a:rPr lang="ru-RU" sz="2800" b="1" dirty="0">
                <a:ln w="9525">
                  <a:solidFill>
                    <a:schemeClr val="bg1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на 28-й день - эмоциональный,</a:t>
            </a:r>
            <a:endParaRPr lang="ru-RU" sz="2800" b="1" dirty="0">
              <a:ln w="9525">
                <a:solidFill>
                  <a:schemeClr val="bg1"/>
                </a:solidFill>
                <a:prstDash val="solid"/>
              </a:ln>
            </a:endParaRPr>
          </a:p>
          <a:p>
            <a:pPr marL="342900" lvl="0" indent="-342900" algn="just">
              <a:lnSpc>
                <a:spcPct val="115000"/>
              </a:lnSpc>
              <a:buFont typeface="Arial" panose="020B0604020202020204" pitchFamily="34" charset="0"/>
              <a:buChar char="*"/>
              <a:tabLst>
                <a:tab pos="478790" algn="l"/>
              </a:tabLst>
            </a:pPr>
            <a:r>
              <a:rPr lang="ru-RU" sz="2800" b="1" dirty="0">
                <a:ln w="9525">
                  <a:solidFill>
                    <a:schemeClr val="bg1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на 33-й день - интеллектуальный.</a:t>
            </a:r>
            <a:endParaRPr lang="ru-RU" sz="2800" b="1" dirty="0">
              <a:ln w="9525">
                <a:solidFill>
                  <a:schemeClr val="bg1"/>
                </a:solidFill>
                <a:prstDash val="solid"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662695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905524"/>
          </a:xfrm>
        </p:spPr>
      </p:pic>
    </p:spTree>
    <p:extLst>
      <p:ext uri="{BB962C8B-B14F-4D97-AF65-F5344CB8AC3E}">
        <p14:creationId xmlns:p14="http://schemas.microsoft.com/office/powerpoint/2010/main" val="15891475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 txBox="1">
            <a:spLocks/>
          </p:cNvSpPr>
          <p:nvPr/>
        </p:nvSpPr>
        <p:spPr>
          <a:xfrm>
            <a:off x="4256849" y="106324"/>
            <a:ext cx="3225776" cy="1185223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b="1" cap="none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План урока</a:t>
            </a:r>
            <a:endParaRPr lang="ru-RU" b="1" cap="none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5" name="Line 253"/>
          <p:cNvSpPr>
            <a:spLocks noChangeShapeType="1"/>
          </p:cNvSpPr>
          <p:nvPr/>
        </p:nvSpPr>
        <p:spPr bwMode="gray">
          <a:xfrm>
            <a:off x="2946797" y="4567251"/>
            <a:ext cx="5448672" cy="17746"/>
          </a:xfrm>
          <a:prstGeom prst="line">
            <a:avLst/>
          </a:prstGeom>
          <a:noFill/>
          <a:ln w="25400">
            <a:solidFill>
              <a:schemeClr val="bg1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 b="1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6" name="Rectangle 254"/>
          <p:cNvSpPr>
            <a:spLocks noChangeArrowheads="1"/>
          </p:cNvSpPr>
          <p:nvPr/>
        </p:nvSpPr>
        <p:spPr bwMode="gray">
          <a:xfrm rot="3419336">
            <a:off x="2662634" y="3990989"/>
            <a:ext cx="479425" cy="520700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wrap="none" anchor="ctr"/>
          <a:lstStyle/>
          <a:p>
            <a:endParaRPr lang="ru-RU" b="1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7" name="Text Box 255"/>
          <p:cNvSpPr txBox="1">
            <a:spLocks noChangeArrowheads="1"/>
          </p:cNvSpPr>
          <p:nvPr/>
        </p:nvSpPr>
        <p:spPr bwMode="gray">
          <a:xfrm>
            <a:off x="2718197" y="4033851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2400" b="1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" charset="0"/>
              </a:rPr>
              <a:t>4</a:t>
            </a:r>
          </a:p>
        </p:txBody>
      </p:sp>
      <p:sp>
        <p:nvSpPr>
          <p:cNvPr id="8" name="Line 256"/>
          <p:cNvSpPr>
            <a:spLocks noChangeShapeType="1"/>
          </p:cNvSpPr>
          <p:nvPr/>
        </p:nvSpPr>
        <p:spPr bwMode="gray">
          <a:xfrm flipV="1">
            <a:off x="2946797" y="2025365"/>
            <a:ext cx="5448672" cy="27286"/>
          </a:xfrm>
          <a:prstGeom prst="line">
            <a:avLst/>
          </a:prstGeom>
          <a:noFill/>
          <a:ln w="25400">
            <a:solidFill>
              <a:schemeClr val="bg1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 b="1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9" name="Rectangle 257"/>
          <p:cNvSpPr>
            <a:spLocks noChangeArrowheads="1"/>
          </p:cNvSpPr>
          <p:nvPr/>
        </p:nvSpPr>
        <p:spPr bwMode="gray">
          <a:xfrm rot="3419336">
            <a:off x="2662634" y="1476389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/>
          <a:lstStyle/>
          <a:p>
            <a:endParaRPr lang="ru-RU" b="1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10" name="Text Box 258"/>
          <p:cNvSpPr txBox="1">
            <a:spLocks noChangeArrowheads="1"/>
          </p:cNvSpPr>
          <p:nvPr/>
        </p:nvSpPr>
        <p:spPr bwMode="gray">
          <a:xfrm>
            <a:off x="3416030" y="1564664"/>
            <a:ext cx="2805127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0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" charset="0"/>
              </a:rPr>
              <a:t>Цели и задачи урока</a:t>
            </a:r>
            <a:endParaRPr lang="en-US" sz="20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Arial" charset="0"/>
            </a:endParaRPr>
          </a:p>
        </p:txBody>
      </p:sp>
      <p:sp>
        <p:nvSpPr>
          <p:cNvPr id="11" name="Text Box 259"/>
          <p:cNvSpPr txBox="1">
            <a:spLocks noChangeArrowheads="1"/>
          </p:cNvSpPr>
          <p:nvPr/>
        </p:nvSpPr>
        <p:spPr bwMode="gray">
          <a:xfrm>
            <a:off x="2718197" y="1519251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2400" b="1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" charset="0"/>
              </a:rPr>
              <a:t>1</a:t>
            </a:r>
          </a:p>
        </p:txBody>
      </p:sp>
      <p:sp>
        <p:nvSpPr>
          <p:cNvPr id="12" name="Line 260"/>
          <p:cNvSpPr>
            <a:spLocks noChangeShapeType="1"/>
          </p:cNvSpPr>
          <p:nvPr/>
        </p:nvSpPr>
        <p:spPr bwMode="gray">
          <a:xfrm flipV="1">
            <a:off x="2946797" y="2859010"/>
            <a:ext cx="5448672" cy="31841"/>
          </a:xfrm>
          <a:prstGeom prst="line">
            <a:avLst/>
          </a:prstGeom>
          <a:noFill/>
          <a:ln w="25400">
            <a:solidFill>
              <a:schemeClr val="bg1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 b="1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13" name="Rectangle 261"/>
          <p:cNvSpPr>
            <a:spLocks noChangeArrowheads="1"/>
          </p:cNvSpPr>
          <p:nvPr/>
        </p:nvSpPr>
        <p:spPr bwMode="gray">
          <a:xfrm rot="3419336">
            <a:off x="2662634" y="2314589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/>
          <a:lstStyle/>
          <a:p>
            <a:endParaRPr lang="ru-RU" b="1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14" name="Text Box 262"/>
          <p:cNvSpPr txBox="1">
            <a:spLocks noChangeArrowheads="1"/>
          </p:cNvSpPr>
          <p:nvPr/>
        </p:nvSpPr>
        <p:spPr bwMode="gray">
          <a:xfrm>
            <a:off x="2718197" y="2357451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2400" b="1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" charset="0"/>
              </a:rPr>
              <a:t>2</a:t>
            </a:r>
          </a:p>
        </p:txBody>
      </p:sp>
      <p:sp>
        <p:nvSpPr>
          <p:cNvPr id="15" name="Line 263"/>
          <p:cNvSpPr>
            <a:spLocks noChangeShapeType="1"/>
          </p:cNvSpPr>
          <p:nvPr/>
        </p:nvSpPr>
        <p:spPr bwMode="gray">
          <a:xfrm flipV="1">
            <a:off x="2948385" y="3701765"/>
            <a:ext cx="5447084" cy="25699"/>
          </a:xfrm>
          <a:prstGeom prst="line">
            <a:avLst/>
          </a:prstGeom>
          <a:noFill/>
          <a:ln w="25400">
            <a:solidFill>
              <a:schemeClr val="bg1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 b="1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16" name="Rectangle 264"/>
          <p:cNvSpPr>
            <a:spLocks noChangeArrowheads="1"/>
          </p:cNvSpPr>
          <p:nvPr/>
        </p:nvSpPr>
        <p:spPr bwMode="gray">
          <a:xfrm rot="3419336">
            <a:off x="2662634" y="3152789"/>
            <a:ext cx="479425" cy="520700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/>
          <a:lstStyle/>
          <a:p>
            <a:endParaRPr lang="ru-RU" b="1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17" name="Text Box 265"/>
          <p:cNvSpPr txBox="1">
            <a:spLocks noChangeArrowheads="1"/>
          </p:cNvSpPr>
          <p:nvPr/>
        </p:nvSpPr>
        <p:spPr bwMode="gray">
          <a:xfrm>
            <a:off x="2718197" y="3195651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24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" charset="0"/>
              </a:rPr>
              <a:t>3</a:t>
            </a:r>
          </a:p>
        </p:txBody>
      </p:sp>
      <p:sp>
        <p:nvSpPr>
          <p:cNvPr id="18" name="Line 266"/>
          <p:cNvSpPr>
            <a:spLocks noChangeShapeType="1"/>
          </p:cNvSpPr>
          <p:nvPr/>
        </p:nvSpPr>
        <p:spPr bwMode="gray">
          <a:xfrm flipV="1">
            <a:off x="2946797" y="5391538"/>
            <a:ext cx="5448672" cy="63080"/>
          </a:xfrm>
          <a:prstGeom prst="line">
            <a:avLst/>
          </a:prstGeom>
          <a:noFill/>
          <a:ln w="25400">
            <a:solidFill>
              <a:schemeClr val="bg1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 b="1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19" name="Rectangle 267"/>
          <p:cNvSpPr>
            <a:spLocks noChangeArrowheads="1"/>
          </p:cNvSpPr>
          <p:nvPr/>
        </p:nvSpPr>
        <p:spPr bwMode="ltGray">
          <a:xfrm rot="3419336">
            <a:off x="2662634" y="4851414"/>
            <a:ext cx="479425" cy="520700"/>
          </a:xfrm>
          <a:prstGeom prst="rect">
            <a:avLst/>
          </a:prstGeom>
          <a:gradFill rotWithShape="1">
            <a:gsLst>
              <a:gs pos="0">
                <a:srgbClr val="990099"/>
              </a:gs>
              <a:gs pos="100000">
                <a:srgbClr val="990099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990099"/>
            </a:extrusionClr>
          </a:sp3d>
        </p:spPr>
        <p:txBody>
          <a:bodyPr wrap="none" anchor="ctr"/>
          <a:lstStyle/>
          <a:p>
            <a:endParaRPr lang="ru-RU" b="1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20" name="Text Box 268"/>
          <p:cNvSpPr txBox="1">
            <a:spLocks noChangeArrowheads="1"/>
          </p:cNvSpPr>
          <p:nvPr/>
        </p:nvSpPr>
        <p:spPr bwMode="gray">
          <a:xfrm>
            <a:off x="2718197" y="4894276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24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" charset="0"/>
              </a:rPr>
              <a:t>5</a:t>
            </a:r>
          </a:p>
        </p:txBody>
      </p:sp>
      <p:sp>
        <p:nvSpPr>
          <p:cNvPr id="21" name="Text Box 269"/>
          <p:cNvSpPr txBox="1">
            <a:spLocks noChangeArrowheads="1"/>
          </p:cNvSpPr>
          <p:nvPr/>
        </p:nvSpPr>
        <p:spPr bwMode="gray">
          <a:xfrm>
            <a:off x="3419790" y="2340350"/>
            <a:ext cx="3236014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0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" charset="0"/>
              </a:rPr>
              <a:t>Знакомство с цитатами </a:t>
            </a:r>
            <a:endParaRPr lang="en-US" sz="20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Arial" charset="0"/>
            </a:endParaRPr>
          </a:p>
        </p:txBody>
      </p:sp>
      <p:sp>
        <p:nvSpPr>
          <p:cNvPr id="22" name="Text Box 270"/>
          <p:cNvSpPr txBox="1">
            <a:spLocks noChangeArrowheads="1"/>
          </p:cNvSpPr>
          <p:nvPr/>
        </p:nvSpPr>
        <p:spPr bwMode="gray">
          <a:xfrm>
            <a:off x="3416030" y="3265799"/>
            <a:ext cx="3672224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0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" charset="0"/>
              </a:rPr>
              <a:t>Объяснение задания урока</a:t>
            </a:r>
            <a:endParaRPr lang="en-US" sz="20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Arial" charset="0"/>
            </a:endParaRPr>
          </a:p>
        </p:txBody>
      </p:sp>
      <p:sp>
        <p:nvSpPr>
          <p:cNvPr id="23" name="Text Box 271"/>
          <p:cNvSpPr txBox="1">
            <a:spLocks noChangeArrowheads="1"/>
          </p:cNvSpPr>
          <p:nvPr/>
        </p:nvSpPr>
        <p:spPr bwMode="gray">
          <a:xfrm>
            <a:off x="3419301" y="4047132"/>
            <a:ext cx="3696076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0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" charset="0"/>
              </a:rPr>
              <a:t>Выявление своего биотипа</a:t>
            </a:r>
            <a:endParaRPr lang="en-US" sz="20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Arial" charset="0"/>
            </a:endParaRPr>
          </a:p>
        </p:txBody>
      </p:sp>
      <p:sp>
        <p:nvSpPr>
          <p:cNvPr id="24" name="Text Box 272"/>
          <p:cNvSpPr txBox="1">
            <a:spLocks noChangeArrowheads="1"/>
          </p:cNvSpPr>
          <p:nvPr/>
        </p:nvSpPr>
        <p:spPr bwMode="gray">
          <a:xfrm>
            <a:off x="3408886" y="4997533"/>
            <a:ext cx="5185556" cy="70788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ru-RU" sz="20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" charset="0"/>
              </a:rPr>
              <a:t>Подведение </a:t>
            </a:r>
            <a:r>
              <a:rPr lang="ru-RU" sz="20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" charset="0"/>
              </a:rPr>
              <a:t>итогов. Рефлексия</a:t>
            </a:r>
            <a:endParaRPr lang="en-US" sz="20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Arial" charset="0"/>
            </a:endParaRPr>
          </a:p>
          <a:p>
            <a:pPr eaLnBrk="0" hangingPunct="0"/>
            <a:endParaRPr lang="en-US" sz="20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Arial" charset="0"/>
            </a:endParaRPr>
          </a:p>
        </p:txBody>
      </p:sp>
      <p:sp>
        <p:nvSpPr>
          <p:cNvPr id="25" name="Rectangle 267"/>
          <p:cNvSpPr>
            <a:spLocks noChangeArrowheads="1"/>
          </p:cNvSpPr>
          <p:nvPr/>
        </p:nvSpPr>
        <p:spPr bwMode="ltGray">
          <a:xfrm rot="3419336">
            <a:off x="2655490" y="5657957"/>
            <a:ext cx="479425" cy="520700"/>
          </a:xfrm>
          <a:prstGeom prst="rect">
            <a:avLst/>
          </a:prstGeom>
          <a:solidFill>
            <a:schemeClr val="accent4">
              <a:lumMod val="50000"/>
            </a:schemeClr>
          </a:soli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990099"/>
            </a:extrusionClr>
          </a:sp3d>
        </p:spPr>
        <p:txBody>
          <a:bodyPr wrap="none" anchor="ctr"/>
          <a:lstStyle/>
          <a:p>
            <a:endParaRPr lang="ru-RU" sz="28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26" name="Line 266"/>
          <p:cNvSpPr>
            <a:spLocks noChangeShapeType="1"/>
          </p:cNvSpPr>
          <p:nvPr/>
        </p:nvSpPr>
        <p:spPr bwMode="gray">
          <a:xfrm flipV="1">
            <a:off x="2939987" y="6189856"/>
            <a:ext cx="5455482" cy="71303"/>
          </a:xfrm>
          <a:prstGeom prst="line">
            <a:avLst/>
          </a:prstGeom>
          <a:noFill/>
          <a:ln w="25400">
            <a:solidFill>
              <a:schemeClr val="bg1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 b="1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27" name="Text Box 272"/>
          <p:cNvSpPr txBox="1">
            <a:spLocks noChangeArrowheads="1"/>
          </p:cNvSpPr>
          <p:nvPr/>
        </p:nvSpPr>
        <p:spPr bwMode="gray">
          <a:xfrm>
            <a:off x="3430181" y="5695088"/>
            <a:ext cx="5185556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ru-RU" sz="20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" charset="0"/>
              </a:rPr>
              <a:t>Выдача домашнего задания</a:t>
            </a:r>
            <a:endParaRPr lang="en-US" sz="20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Arial" charset="0"/>
            </a:endParaRPr>
          </a:p>
        </p:txBody>
      </p:sp>
      <p:sp>
        <p:nvSpPr>
          <p:cNvPr id="28" name="Text Box 268"/>
          <p:cNvSpPr txBox="1">
            <a:spLocks noChangeArrowheads="1"/>
          </p:cNvSpPr>
          <p:nvPr/>
        </p:nvSpPr>
        <p:spPr bwMode="gray">
          <a:xfrm>
            <a:off x="2732348" y="5666543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" charset="0"/>
              </a:rPr>
              <a:t>6</a:t>
            </a:r>
            <a:endParaRPr lang="en-US" sz="24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9471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9441" y="339144"/>
            <a:ext cx="10131425" cy="1456267"/>
          </a:xfrm>
        </p:spPr>
        <p:txBody>
          <a:bodyPr>
            <a:normAutofit/>
          </a:bodyPr>
          <a:lstStyle/>
          <a:p>
            <a:pPr algn="ctr"/>
            <a:r>
              <a:rPr lang="ru-RU" sz="5400" b="1" cap="none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Прочитайте цитаты</a:t>
            </a:r>
            <a:endParaRPr lang="ru-RU" sz="5400" b="1" cap="none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233965" y="1795411"/>
            <a:ext cx="12659932" cy="5254580"/>
          </a:xfrm>
        </p:spPr>
        <p:txBody>
          <a:bodyPr>
            <a:normAutofit lnSpcReduction="10000"/>
          </a:bodyPr>
          <a:lstStyle/>
          <a:p>
            <a:pPr lvl="0" algn="ctr"/>
            <a:r>
              <a:rPr lang="ru-RU" sz="36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Жизнь тем</a:t>
            </a:r>
            <a:r>
              <a:rPr lang="ru-RU" sz="36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 и интересна, что в ней сны могут стать </a:t>
            </a:r>
            <a:r>
              <a:rPr lang="ru-RU" sz="36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явью</a:t>
            </a:r>
            <a:br>
              <a:rPr lang="ru-RU" sz="36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</a:br>
            <a:r>
              <a:rPr lang="ru-RU" sz="36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</a:t>
            </a:r>
            <a:r>
              <a:rPr lang="ru-RU" sz="36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( П. Коэльо) </a:t>
            </a:r>
          </a:p>
          <a:p>
            <a:pPr lvl="0" algn="ctr"/>
            <a:r>
              <a:rPr lang="ru-RU" sz="36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Меня возмущает, что драгоценные часы нашей жизни, эти чудесные мгновения, которые никогда уже не </a:t>
            </a:r>
            <a:r>
              <a:rPr lang="ru-RU" sz="36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вернутся</a:t>
            </a:r>
            <a:r>
              <a:rPr lang="ru-RU" sz="36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, бесцельно тратятся на </a:t>
            </a:r>
            <a:r>
              <a:rPr lang="ru-RU" sz="36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сон</a:t>
            </a:r>
            <a:r>
              <a:rPr lang="ru-RU" sz="36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/>
            </a:r>
            <a:br>
              <a:rPr lang="ru-RU" sz="36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</a:br>
            <a:r>
              <a:rPr lang="ru-RU" sz="36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(Д.К</a:t>
            </a:r>
            <a:r>
              <a:rPr lang="ru-RU" sz="36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. Джером)</a:t>
            </a:r>
          </a:p>
          <a:p>
            <a:pPr lvl="0" algn="ctr"/>
            <a:r>
              <a:rPr lang="ru-RU" sz="36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Человек в состоянии глубокого сна — входит в свое </a:t>
            </a:r>
            <a:r>
              <a:rPr lang="ru-RU" sz="36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сокровенное</a:t>
            </a:r>
            <a:r>
              <a:rPr lang="ru-RU" sz="36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/>
            </a:r>
            <a:br>
              <a:rPr lang="ru-RU" sz="36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</a:br>
            <a:r>
              <a:rPr lang="ru-RU" sz="36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(Г</a:t>
            </a:r>
            <a:r>
              <a:rPr lang="ru-RU" sz="36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. Гессе</a:t>
            </a:r>
            <a:r>
              <a:rPr lang="ru-RU" sz="20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)</a:t>
            </a:r>
          </a:p>
          <a:p>
            <a:pPr algn="ctr"/>
            <a:endParaRPr lang="ru-RU" sz="14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07341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b="1" cap="none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Биологические ритмы </a:t>
            </a:r>
            <a:r>
              <a:rPr lang="ru-RU" sz="4800" cap="none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/>
            </a:r>
            <a:br>
              <a:rPr lang="ru-RU" sz="4800" cap="none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endParaRPr lang="ru-RU" sz="4800" cap="none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6410" y="776906"/>
            <a:ext cx="10131425" cy="364913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6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      Биоритмы </a:t>
            </a:r>
            <a:r>
              <a:rPr lang="ru-RU" sz="36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- это колебания, максимальные и минимальные значения которые наступают через приблизительно равные промежутки </a:t>
            </a:r>
            <a:r>
              <a:rPr lang="ru-RU" sz="36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времени</a:t>
            </a:r>
            <a:r>
              <a:rPr lang="ru-RU" sz="3600" b="1" i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(записать в тетради). </a:t>
            </a:r>
            <a:endParaRPr lang="ru-RU" sz="36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pic>
        <p:nvPicPr>
          <p:cNvPr id="3076" name="Picture 4" descr="https://mybobbin.ru/storage/photo/resized/xy_675x510/c/wbe2lgx6mwzgmtq_e517537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1117" y="3709116"/>
            <a:ext cx="3007216" cy="3007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905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1527" y="0"/>
            <a:ext cx="10131425" cy="1456267"/>
          </a:xfrm>
        </p:spPr>
        <p:txBody>
          <a:bodyPr>
            <a:normAutofit/>
          </a:bodyPr>
          <a:lstStyle/>
          <a:p>
            <a:pPr algn="ctr"/>
            <a:r>
              <a:rPr lang="ru-RU" sz="4400" b="1" cap="none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Определение Вашего типа биоритма</a:t>
            </a:r>
            <a:r>
              <a:rPr lang="ru-RU" b="1" cap="none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: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28131122"/>
              </p:ext>
            </p:extLst>
          </p:nvPr>
        </p:nvGraphicFramePr>
        <p:xfrm>
          <a:off x="270457" y="978792"/>
          <a:ext cx="11629622" cy="5750230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7586877"/>
                <a:gridCol w="3143771"/>
                <a:gridCol w="898974"/>
              </a:tblGrid>
              <a:tr h="129521">
                <a:tc>
                  <a:txBody>
                    <a:bodyPr/>
                    <a:lstStyle/>
                    <a:p>
                      <a:pPr marL="118237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Вопросы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923" marR="10923" marT="0" marB="0"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9023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Ответы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923" marR="10923" marT="0" marB="0"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Баллы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923" marR="10923" marT="0" marB="0"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7352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1. Вам пришлось лечь спать на 4 часа позже обычного. Длительность Вашего сна никто не ограничивает, сможете ли Вы проснуться позже обычного времени и на сколько?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923" marR="1092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Не смогу, проснусь как обычно.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Проснусь позже на час.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Проснусь позже на 2 часа.­­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Проснусь позже на 3 часа.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Проснусь позже на 4 часа.</a:t>
                      </a:r>
                      <a:endParaRPr lang="ru-RU" sz="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923" marR="1092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1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2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3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4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5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923" marR="10923" marT="0" marB="0"/>
                </a:tc>
              </a:tr>
              <a:tr h="6476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2. В течение недели Вы ложились спать и вставали, когда хотели. Сколько времени Вам потребуется, чтобы теперь уснуть в 11 часов вечера?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923" marR="1092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10 минут или даже меньше.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15 минут.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Полчаса.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Около часа.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Больше часа.</a:t>
                      </a:r>
                      <a:endParaRPr lang="ru-RU" sz="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923" marR="1092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1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2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3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4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5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923" marR="10923" marT="0" marB="0"/>
                </a:tc>
              </a:tr>
              <a:tr h="7352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3. Если в течение долгого времени Вы будете ложиться спать в 11 часов вечера, а вставать в 7 утра, какой будет динамика Вашей физической активности и работоспособности?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923" marR="1092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С вечерне-дневным пиком.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С дневным пиком.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С утренним и вечерним пиками.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С </a:t>
                      </a:r>
                      <a:r>
                        <a:rPr lang="ru-RU" sz="700" dirty="0" err="1">
                          <a:effectLst/>
                        </a:rPr>
                        <a:t>утренне</a:t>
                      </a:r>
                      <a:r>
                        <a:rPr lang="ru-RU" sz="700" dirty="0">
                          <a:effectLst/>
                        </a:rPr>
                        <a:t>-дневным пиком.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С утренним пиком.</a:t>
                      </a:r>
                      <a:endParaRPr lang="ru-RU" sz="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923" marR="1092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5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4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3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2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1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923" marR="10923" marT="0" marB="0"/>
                </a:tc>
              </a:tr>
              <a:tr h="6476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4. Представьте, что Вы оказались на необитаемом острове. У Вас есть наручные часы. Когда Вы хотели, чтобы на вашем острове светало (вставало солнце)?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923" marR="1092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В 9 ч. утра или еще позже.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В 8 ч утра.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В 7 ч. утра.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В 6 ч. утра.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В 5 ч утра или еще раньше.</a:t>
                      </a:r>
                      <a:endParaRPr lang="ru-RU" sz="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923" marR="1092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5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4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3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2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1</a:t>
                      </a:r>
                      <a:endParaRPr lang="ru-RU" sz="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923" marR="10923" marT="0" marB="0"/>
                </a:tc>
              </a:tr>
              <a:tr h="6476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5. В течение недели Вы ложились спать и вставали, когда хотели. Завтра Вы хотели бы проснуться в 7 часов утра. Разбудить Вас некому. В какое время Вы проснётесь?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923" marR="1092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Раньше 6.30 утра.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Между 6.30 и 6.50 утра.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Между 6.50 и 7 ч. утра.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Между 7 и 7.10 утра.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После 7.10 утра.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923" marR="1092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1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2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3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4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5</a:t>
                      </a:r>
                      <a:endParaRPr lang="ru-RU" sz="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923" marR="10923" marT="0" marB="0"/>
                </a:tc>
              </a:tr>
              <a:tr h="6476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6. Ежедневно в течение 3 часов Вы должны выполнять сложное задание (оно потребует напряжения всех Ваших сил и внимания). Какие часы Вы бы выбрали для этой работы?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923" marR="1092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С 8 до 11 ч. утра.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С 9 утра до 12 ч. дня.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С 10 утра до часа дня.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С 11 ч. утра до 14 ч. дня.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С 12 до 15 часов дня.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923" marR="1092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1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2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3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4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5</a:t>
                      </a:r>
                      <a:endParaRPr lang="ru-RU" sz="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923" marR="10923" marT="0" marB="0"/>
                </a:tc>
              </a:tr>
              <a:tr h="6476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7. Если Вы бодрствуете в обычное для Вас время, то когда Вы ощущаете упадок сил (вялость, сонливость)?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923" marR="1092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Только после сна.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После сна и после обеда.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В послеобеденное время.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После обеда и перед сном.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Только перед сном.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923" marR="1092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5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4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3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2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1</a:t>
                      </a:r>
                      <a:endParaRPr lang="ru-RU" sz="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923" marR="10923" marT="0" marB="0"/>
                </a:tc>
              </a:tr>
              <a:tr h="6476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8. Когда Вы вольны(можете), сколько хотите, в какое время Вы обычно просыпаетесь?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923" marR="1092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В 11 ч. утра или позже.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В 10 ч. утра.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В 9 ч. утра.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В 8 ч. утра.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В 7 часов утра или раньше.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923" marR="1092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5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4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3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2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1</a:t>
                      </a:r>
                      <a:endParaRPr lang="ru-RU" sz="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923" marR="10923" marT="0" marB="0"/>
                </a:tc>
              </a:tr>
              <a:tr h="1295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Посчитайте, сколько баллов ВСЕГО у Вас получилось и запишите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923" marR="1092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Всего ____ баллов</a:t>
                      </a:r>
                      <a:endParaRPr lang="ru-RU" sz="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923" marR="1092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923" marR="10923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24979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6027" y="4177048"/>
            <a:ext cx="10131425" cy="145626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1739" y="550244"/>
            <a:ext cx="3570599" cy="3649133"/>
          </a:xfrm>
        </p:spPr>
        <p:txBody>
          <a:bodyPr>
            <a:normAutofit/>
          </a:bodyPr>
          <a:lstStyle/>
          <a:p>
            <a:r>
              <a:rPr lang="ru-RU" sz="2400" b="1" i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8-18 – «жаворонок»</a:t>
            </a:r>
            <a:endParaRPr lang="ru-RU" sz="24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r>
              <a:rPr lang="ru-RU" sz="2400" b="1" i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19-29 – «голубь»</a:t>
            </a:r>
            <a:endParaRPr lang="ru-RU" sz="24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r>
              <a:rPr lang="ru-RU" sz="2400" b="1" i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30-40 - «сова»</a:t>
            </a:r>
            <a:endParaRPr lang="ru-RU" sz="24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pic>
        <p:nvPicPr>
          <p:cNvPr id="4100" name="Picture 4" descr="https://nakleikashop.ru/images/detailed/25/Owl-01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4250" y="-1"/>
            <a:ext cx="2802012" cy="3744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s://cdn.pixabay.com/photo/2020/02/09/12/55/pigeon-4833070_128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3019" y="3129567"/>
            <a:ext cx="3710957" cy="3728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26" name="Picture 30" descr="https://avatars.mds.yandex.net/i?id=8a80d2309d2af759d1514ddeca13da40_l-5235093-images-thumbs&amp;n=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6090678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3421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0804" y="583843"/>
            <a:ext cx="10131425" cy="1456267"/>
          </a:xfrm>
        </p:spPr>
        <p:txBody>
          <a:bodyPr>
            <a:normAutofit/>
          </a:bodyPr>
          <a:lstStyle/>
          <a:p>
            <a:pPr algn="ctr"/>
            <a:r>
              <a:rPr lang="ru-RU" sz="5400" b="1" cap="none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Сон и бодрствование </a:t>
            </a:r>
            <a:endParaRPr lang="ru-RU" sz="5400" b="1" cap="none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934" y="4526280"/>
            <a:ext cx="4381066" cy="2331720"/>
          </a:xfrm>
        </p:spPr>
      </p:pic>
      <p:sp>
        <p:nvSpPr>
          <p:cNvPr id="5" name="Прямоугольник 4"/>
          <p:cNvSpPr/>
          <p:nvPr/>
        </p:nvSpPr>
        <p:spPr>
          <a:xfrm>
            <a:off x="553791" y="1949364"/>
            <a:ext cx="11024315" cy="26003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15000"/>
              </a:lnSpc>
            </a:pPr>
            <a:r>
              <a:rPr lang="ru-RU" sz="36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Сон- </a:t>
            </a:r>
            <a:r>
              <a:rPr lang="ru-RU" sz="36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это особое состояние мозга и всего организма в целом, характеризующееся расслаблением мышц слабой реакцией на внешние раздражители </a:t>
            </a:r>
            <a:r>
              <a:rPr lang="ru-RU" sz="3600" b="1" i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(записать в тетради). </a:t>
            </a:r>
            <a:endParaRPr lang="ru-RU" sz="36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18866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Глубина сна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6857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023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1" y="0"/>
            <a:ext cx="10131425" cy="1456267"/>
          </a:xfrm>
        </p:spPr>
        <p:txBody>
          <a:bodyPr>
            <a:normAutofit/>
          </a:bodyPr>
          <a:lstStyle/>
          <a:p>
            <a:pPr algn="ctr"/>
            <a:r>
              <a:rPr lang="ru-RU" sz="4800" b="1" cap="none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Стадии сна:</a:t>
            </a:r>
            <a:endParaRPr lang="ru-RU" sz="4800" b="1" cap="none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47583413"/>
              </p:ext>
            </p:extLst>
          </p:nvPr>
        </p:nvGraphicFramePr>
        <p:xfrm>
          <a:off x="399245" y="1171978"/>
          <a:ext cx="11294772" cy="5445032"/>
        </p:xfrm>
        <a:graphic>
          <a:graphicData uri="http://schemas.openxmlformats.org/drawingml/2006/table">
            <a:tbl>
              <a:tblPr firstRow="1" firstCol="1" bandRow="1">
                <a:tableStyleId>{284E427A-3D55-4303-BF80-6455036E1DE7}</a:tableStyleId>
              </a:tblPr>
              <a:tblGrid>
                <a:gridCol w="5646862"/>
                <a:gridCol w="5647910"/>
              </a:tblGrid>
              <a:tr h="4241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2400" dirty="0">
                          <a:effectLst/>
                        </a:rPr>
                        <a:t>Медленный сон (1-1.5 часа)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2400">
                          <a:effectLst/>
                        </a:rPr>
                        <a:t>Быстрй сон (10-15 минут)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9527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2400" dirty="0">
                          <a:effectLst/>
                        </a:rPr>
                        <a:t>Редкие волны большой амплитуды</a:t>
                      </a:r>
                      <a:endParaRPr lang="ru-RU" sz="18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2400" dirty="0">
                          <a:effectLst/>
                        </a:rPr>
                        <a:t>Мышцы расслаблены</a:t>
                      </a:r>
                      <a:endParaRPr lang="ru-RU" sz="18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2400" dirty="0">
                          <a:effectLst/>
                        </a:rPr>
                        <a:t>Ровное дыхание</a:t>
                      </a:r>
                      <a:endParaRPr lang="ru-RU" sz="18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2400" dirty="0">
                          <a:effectLst/>
                        </a:rPr>
                        <a:t>Сердцебиение замедлено</a:t>
                      </a:r>
                      <a:endParaRPr lang="ru-RU" sz="18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2400" dirty="0">
                          <a:effectLst/>
                        </a:rPr>
                        <a:t>Глазные яблок неподвижны</a:t>
                      </a:r>
                      <a:endParaRPr lang="ru-RU" sz="18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2400" dirty="0">
                          <a:effectLst/>
                        </a:rPr>
                        <a:t>Обмен веществ и температуры понимается</a:t>
                      </a:r>
                      <a:endParaRPr lang="ru-RU" sz="18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2400" dirty="0">
                          <a:effectLst/>
                        </a:rPr>
                        <a:t>Сновидений нет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2400" dirty="0">
                          <a:effectLst/>
                        </a:rPr>
                        <a:t>Колебания быстрые</a:t>
                      </a:r>
                      <a:endParaRPr lang="ru-RU" sz="18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2400" dirty="0">
                          <a:effectLst/>
                        </a:rPr>
                        <a:t>Ритм сердечной деятельности повышается</a:t>
                      </a:r>
                      <a:endParaRPr lang="ru-RU" sz="18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2400" dirty="0">
                          <a:effectLst/>
                        </a:rPr>
                        <a:t>Глазные яблоки подвижны</a:t>
                      </a:r>
                      <a:endParaRPr lang="ru-RU" sz="18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2400" dirty="0">
                          <a:effectLst/>
                        </a:rPr>
                        <a:t>Мышцы расслаблены</a:t>
                      </a:r>
                      <a:endParaRPr lang="ru-RU" sz="18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2400" dirty="0">
                          <a:effectLst/>
                        </a:rPr>
                        <a:t>Активизация деятельности всех внутренних органов</a:t>
                      </a:r>
                      <a:endParaRPr lang="ru-RU" sz="18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2400" dirty="0">
                          <a:effectLst/>
                        </a:rPr>
                        <a:t>Сокращение отдельных групп мышц</a:t>
                      </a:r>
                      <a:endParaRPr lang="ru-RU" sz="18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2400" dirty="0">
                          <a:effectLst/>
                        </a:rPr>
                        <a:t>Сновидения</a:t>
                      </a:r>
                      <a:endParaRPr lang="ru-RU" sz="18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ru-RU" sz="2400" dirty="0" smtClean="0">
                          <a:effectLst/>
                        </a:rPr>
                        <a:t>     К </a:t>
                      </a:r>
                      <a:r>
                        <a:rPr lang="ru-RU" sz="2400" dirty="0">
                          <a:effectLst/>
                        </a:rPr>
                        <a:t>утру продолжительность стадии увеличивается до 25-30 минут –активация функций к моменту пробуждения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813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ебеса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TM03457452[[fn=Небесная]]</Template>
  <TotalTime>199</TotalTime>
  <Words>793</Words>
  <Application>Microsoft Office PowerPoint</Application>
  <PresentationFormat>Широкоэкранный</PresentationFormat>
  <Paragraphs>160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Times New Roman</vt:lpstr>
      <vt:lpstr>Небеса</vt:lpstr>
      <vt:lpstr>Урок биологии по теме:  «Биологические ритмы.  Сон и его значение».</vt:lpstr>
      <vt:lpstr>Презентация PowerPoint</vt:lpstr>
      <vt:lpstr>Прочитайте цитаты</vt:lpstr>
      <vt:lpstr>Биологические ритмы  </vt:lpstr>
      <vt:lpstr>Определение Вашего типа биоритма:</vt:lpstr>
      <vt:lpstr>Презентация PowerPoint</vt:lpstr>
      <vt:lpstr>Сон и бодрствование </vt:lpstr>
      <vt:lpstr>Презентация PowerPoint</vt:lpstr>
      <vt:lpstr>Стадии сна:</vt:lpstr>
      <vt:lpstr>Презентация PowerPoint</vt:lpstr>
      <vt:lpstr>Иван Петрович Павлов </vt:lpstr>
      <vt:lpstr>Презентация PowerPoint</vt:lpstr>
      <vt:lpstr>Презентация PowerPoint</vt:lpstr>
      <vt:lpstr>Вернемся к цитатам Изменилось-ли Ваше мнение? </vt:lpstr>
      <vt:lpstr>Домашнее задание. Составить свои биоциклы, пользуясь указанной схемой. 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биологии  8 класса по теме: «Биологические ритмы человека. Сон».</dc:title>
  <dc:creator>Учитель 12</dc:creator>
  <cp:lastModifiedBy>Учитель 12</cp:lastModifiedBy>
  <cp:revision>22</cp:revision>
  <dcterms:created xsi:type="dcterms:W3CDTF">2022-04-04T07:24:02Z</dcterms:created>
  <dcterms:modified xsi:type="dcterms:W3CDTF">2022-04-17T02:06:27Z</dcterms:modified>
</cp:coreProperties>
</file>