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9" r:id="rId3"/>
    <p:sldId id="269" r:id="rId4"/>
    <p:sldId id="259" r:id="rId5"/>
    <p:sldId id="275" r:id="rId6"/>
    <p:sldId id="267" r:id="rId7"/>
    <p:sldId id="271" r:id="rId8"/>
    <p:sldId id="268" r:id="rId9"/>
    <p:sldId id="274" r:id="rId10"/>
    <p:sldId id="273" r:id="rId11"/>
    <p:sldId id="281" r:id="rId12"/>
    <p:sldId id="261" r:id="rId13"/>
    <p:sldId id="270" r:id="rId14"/>
    <p:sldId id="280" r:id="rId15"/>
    <p:sldId id="27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A80000"/>
    <a:srgbClr val="EB4B0B"/>
    <a:srgbClr val="FF0909"/>
    <a:srgbClr val="FF9393"/>
    <a:srgbClr val="860000"/>
    <a:srgbClr val="FF3F3F"/>
    <a:srgbClr val="FF8181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19.12.2021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2544507"/>
            <a:ext cx="90364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i="1" dirty="0" smtClean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2800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Урок литературы</a:t>
            </a:r>
            <a:br>
              <a:rPr lang="ru-RU" sz="2800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</a:br>
            <a:endParaRPr lang="ru-RU" sz="2800" dirty="0">
              <a:ln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34884" y="3205299"/>
            <a:ext cx="5832648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Динамическая пауза</a:t>
            </a:r>
            <a:endParaRPr lang="ru-RU" sz="3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3284984"/>
            <a:ext cx="8496944" cy="6480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457200" algn="ctr">
              <a:spcAft>
                <a:spcPts val="10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абота с текстом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95536" y="3284984"/>
            <a:ext cx="357909" cy="357909"/>
          </a:xfrm>
          <a:prstGeom prst="ellipse">
            <a:avLst/>
          </a:prstGeom>
          <a:gradFill>
            <a:gsLst>
              <a:gs pos="0">
                <a:srgbClr val="FF6161"/>
              </a:gs>
              <a:gs pos="50000">
                <a:srgbClr val="FF8181"/>
              </a:gs>
              <a:gs pos="100000">
                <a:srgbClr val="FFAFAF"/>
              </a:gs>
            </a:gsLst>
            <a:lin ang="5400000" scaled="0"/>
          </a:gradFill>
          <a:ln>
            <a:solidFill>
              <a:srgbClr val="FF3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FDE"/>
                </a:solidFill>
                <a:sym typeface="Wingdings 2"/>
              </a:rPr>
              <a:t></a:t>
            </a:r>
            <a:endParaRPr lang="ru-RU" b="1" dirty="0">
              <a:solidFill>
                <a:srgbClr val="007FD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996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996952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AutoNum type="arabicPeriod"/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умения анализировать текст</a:t>
            </a:r>
          </a:p>
          <a:p>
            <a:pPr marL="514350" indent="-514350">
              <a:buClr>
                <a:srgbClr val="C00000"/>
              </a:buClr>
              <a:buAutoNum type="arabicPeriod"/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умения строить речевое высказывание</a:t>
            </a:r>
          </a:p>
          <a:p>
            <a:pPr marL="514350" indent="-514350">
              <a:buClr>
                <a:srgbClr val="C00000"/>
              </a:buClr>
              <a:buAutoNum type="arabicPeriod"/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умения учебного сотрудничества</a:t>
            </a:r>
            <a:endParaRPr lang="ru-RU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Цели урока: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109588" y="1304884"/>
            <a:ext cx="5676560" cy="366084"/>
            <a:chOff x="2109588" y="1304884"/>
            <a:chExt cx="5676560" cy="366084"/>
          </a:xfrm>
        </p:grpSpPr>
        <p:sp>
          <p:nvSpPr>
            <p:cNvPr id="8" name="Овал 7"/>
            <p:cNvSpPr/>
            <p:nvPr/>
          </p:nvSpPr>
          <p:spPr>
            <a:xfrm>
              <a:off x="2109588" y="1304884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2467497" y="1340768"/>
              <a:ext cx="5318651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кодировать информацию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55334" y="1745642"/>
            <a:ext cx="5530814" cy="357909"/>
            <a:chOff x="2255334" y="1745642"/>
            <a:chExt cx="5530814" cy="357909"/>
          </a:xfrm>
        </p:grpSpPr>
        <p:sp>
          <p:nvSpPr>
            <p:cNvPr id="9" name="Овал 8"/>
            <p:cNvSpPr/>
            <p:nvPr/>
          </p:nvSpPr>
          <p:spPr>
            <a:xfrm>
              <a:off x="2255334" y="1745642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2621632" y="1773351"/>
              <a:ext cx="5164516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находить  нужную информацию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433090" y="2200272"/>
            <a:ext cx="5353058" cy="357909"/>
            <a:chOff x="2433090" y="2200272"/>
            <a:chExt cx="5353058" cy="357909"/>
          </a:xfrm>
        </p:grpSpPr>
        <p:sp>
          <p:nvSpPr>
            <p:cNvPr id="10" name="Овал 9"/>
            <p:cNvSpPr/>
            <p:nvPr/>
          </p:nvSpPr>
          <p:spPr>
            <a:xfrm>
              <a:off x="2433090" y="2200272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2790998" y="2227981"/>
              <a:ext cx="4995150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строить логическое высказывание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607735" y="2647855"/>
            <a:ext cx="5178413" cy="377494"/>
            <a:chOff x="2607735" y="2647855"/>
            <a:chExt cx="5178413" cy="377494"/>
          </a:xfrm>
        </p:grpSpPr>
        <p:sp>
          <p:nvSpPr>
            <p:cNvPr id="11" name="Овал 10"/>
            <p:cNvSpPr/>
            <p:nvPr/>
          </p:nvSpPr>
          <p:spPr>
            <a:xfrm>
              <a:off x="2607735" y="2647855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965644" y="2695149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делать выводы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4" name="Группа 11263"/>
          <p:cNvGrpSpPr/>
          <p:nvPr/>
        </p:nvGrpSpPr>
        <p:grpSpPr>
          <a:xfrm>
            <a:off x="2786689" y="3138593"/>
            <a:ext cx="4999459" cy="357909"/>
            <a:chOff x="2786689" y="3138593"/>
            <a:chExt cx="4999459" cy="357909"/>
          </a:xfrm>
        </p:grpSpPr>
        <p:sp>
          <p:nvSpPr>
            <p:cNvPr id="12" name="Овал 11"/>
            <p:cNvSpPr/>
            <p:nvPr/>
          </p:nvSpPr>
          <p:spPr>
            <a:xfrm>
              <a:off x="2786689" y="3138593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3144597" y="3152447"/>
              <a:ext cx="4641551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использовать речевые средства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5" name="Группа 11264"/>
          <p:cNvGrpSpPr/>
          <p:nvPr/>
        </p:nvGrpSpPr>
        <p:grpSpPr>
          <a:xfrm>
            <a:off x="2965643" y="3583035"/>
            <a:ext cx="4820503" cy="357909"/>
            <a:chOff x="2965643" y="3583035"/>
            <a:chExt cx="4820503" cy="357909"/>
          </a:xfrm>
        </p:grpSpPr>
        <p:sp>
          <p:nvSpPr>
            <p:cNvPr id="13" name="Овал 12"/>
            <p:cNvSpPr/>
            <p:nvPr/>
          </p:nvSpPr>
          <p:spPr>
            <a:xfrm>
              <a:off x="2965643" y="3583035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3323551" y="3610744"/>
              <a:ext cx="4462595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700" b="1" i="1" dirty="0" smtClean="0">
                  <a:solidFill>
                    <a:schemeClr val="tx1"/>
                  </a:solidFill>
                </a:rPr>
                <a:t>умение определять актуальность темы</a:t>
              </a:r>
              <a:endParaRPr lang="ru-RU" sz="17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7" name="Группа 11266"/>
          <p:cNvGrpSpPr/>
          <p:nvPr/>
        </p:nvGrpSpPr>
        <p:grpSpPr>
          <a:xfrm>
            <a:off x="3144598" y="4050626"/>
            <a:ext cx="4624770" cy="357909"/>
            <a:chOff x="3144598" y="4050626"/>
            <a:chExt cx="4624770" cy="357909"/>
          </a:xfrm>
        </p:grpSpPr>
        <p:sp>
          <p:nvSpPr>
            <p:cNvPr id="14" name="Овал 13"/>
            <p:cNvSpPr/>
            <p:nvPr/>
          </p:nvSpPr>
          <p:spPr>
            <a:xfrm>
              <a:off x="3144598" y="4050626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3485729" y="4059015"/>
              <a:ext cx="4283639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работать в группе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9" name="Группа 11268"/>
          <p:cNvGrpSpPr/>
          <p:nvPr/>
        </p:nvGrpSpPr>
        <p:grpSpPr>
          <a:xfrm>
            <a:off x="3323551" y="4461644"/>
            <a:ext cx="4462595" cy="357909"/>
            <a:chOff x="3323551" y="4461644"/>
            <a:chExt cx="4462595" cy="357909"/>
          </a:xfrm>
        </p:grpSpPr>
        <p:sp>
          <p:nvSpPr>
            <p:cNvPr id="15" name="Овал 14"/>
            <p:cNvSpPr/>
            <p:nvPr/>
          </p:nvSpPr>
          <p:spPr>
            <a:xfrm>
              <a:off x="3323551" y="4461644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3681459" y="4489353"/>
              <a:ext cx="4104687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слушать и слышать 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896226" y="853573"/>
            <a:ext cx="5916134" cy="385347"/>
            <a:chOff x="1896226" y="853573"/>
            <a:chExt cx="5916134" cy="38534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288737" y="908720"/>
              <a:ext cx="5523623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ставить цель, удерживать ее 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1896226" y="853573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11270" name="Группа 11269"/>
          <p:cNvGrpSpPr/>
          <p:nvPr/>
        </p:nvGrpSpPr>
        <p:grpSpPr>
          <a:xfrm>
            <a:off x="3434006" y="4865713"/>
            <a:ext cx="4378354" cy="367734"/>
            <a:chOff x="3434006" y="4865713"/>
            <a:chExt cx="4378354" cy="367734"/>
          </a:xfrm>
        </p:grpSpPr>
        <p:sp>
          <p:nvSpPr>
            <p:cNvPr id="25" name="Овал 24"/>
            <p:cNvSpPr/>
            <p:nvPr/>
          </p:nvSpPr>
          <p:spPr>
            <a:xfrm>
              <a:off x="3434006" y="4865713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3792958" y="4903247"/>
              <a:ext cx="4019402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700" b="1" i="1" dirty="0" smtClean="0">
                  <a:solidFill>
                    <a:schemeClr val="tx1"/>
                  </a:solidFill>
                </a:rPr>
                <a:t>умение осуществлять самоконтроль</a:t>
              </a:r>
              <a:endParaRPr lang="ru-RU" sz="17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71" name="Группа 11270"/>
          <p:cNvGrpSpPr/>
          <p:nvPr/>
        </p:nvGrpSpPr>
        <p:grpSpPr>
          <a:xfrm>
            <a:off x="3611573" y="5294950"/>
            <a:ext cx="4199742" cy="366298"/>
            <a:chOff x="3611573" y="5294950"/>
            <a:chExt cx="4199742" cy="366298"/>
          </a:xfrm>
        </p:grpSpPr>
        <p:sp>
          <p:nvSpPr>
            <p:cNvPr id="27" name="Овал 26"/>
            <p:cNvSpPr/>
            <p:nvPr/>
          </p:nvSpPr>
          <p:spPr>
            <a:xfrm>
              <a:off x="3611573" y="5294950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969481" y="5331048"/>
              <a:ext cx="384183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подбирать аргументы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729844" y="479585"/>
            <a:ext cx="6056304" cy="364179"/>
            <a:chOff x="1729844" y="479585"/>
            <a:chExt cx="6056304" cy="364179"/>
          </a:xfrm>
        </p:grpSpPr>
        <p:sp>
          <p:nvSpPr>
            <p:cNvPr id="29" name="Овал 28"/>
            <p:cNvSpPr/>
            <p:nvPr/>
          </p:nvSpPr>
          <p:spPr>
            <a:xfrm>
              <a:off x="1729844" y="485855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112920" y="479585"/>
              <a:ext cx="5673228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формулировать свои мысли, рассуждать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266" name="Picture 2" descr="http://cliparts.co/cliparts/8c6/5BG/8c65BG4o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849" y="2558181"/>
            <a:ext cx="2074795" cy="3469057"/>
          </a:xfrm>
          <a:prstGeom prst="rect">
            <a:avLst/>
          </a:prstGeom>
          <a:noFill/>
        </p:spPr>
      </p:pic>
      <p:pic>
        <p:nvPicPr>
          <p:cNvPr id="11268" name="Picture 4" descr="https://godesigner.ru/solutions/b/b6/b60/b60c4c4f8c258ce828e14f7c63a3f4a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1769340" cy="3096344"/>
          </a:xfrm>
          <a:prstGeom prst="rect">
            <a:avLst/>
          </a:prstGeom>
          <a:noFill/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07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Рефлексия</a:t>
            </a:r>
            <a:r>
              <a:rPr lang="ru-RU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>
              <a:solidFill>
                <a:srgbClr val="A8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156835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Прослушивание фрагмента композиции </a:t>
            </a:r>
            <a:br>
              <a:rPr lang="ru-RU" sz="2800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(исполняет Кубанский казачий хор)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1740" y="3212976"/>
            <a:ext cx="5077272" cy="3389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220072" y="2060848"/>
            <a:ext cx="2376264" cy="7920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слезы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2996952"/>
            <a:ext cx="2376264" cy="7920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баба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3933056"/>
            <a:ext cx="2376264" cy="7920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зной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4869160"/>
            <a:ext cx="2376264" cy="7920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покосы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5805264"/>
            <a:ext cx="2376264" cy="7920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страда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1124744"/>
            <a:ext cx="2376264" cy="7920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долюшка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7864" y="332656"/>
            <a:ext cx="2520280" cy="79208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ТЕМА???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772816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EB4B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dirty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Тема народного труда и "долюшки женской" в стихотворении </a:t>
            </a:r>
            <a:endParaRPr lang="ru-RU" sz="4400" b="1" dirty="0" smtClean="0">
              <a:solidFill>
                <a:srgbClr val="A8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4400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«В </a:t>
            </a:r>
            <a:r>
              <a:rPr lang="ru-RU" sz="4400" b="1" dirty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полном разгаре страда </a:t>
            </a:r>
            <a:r>
              <a:rPr lang="ru-RU" sz="4400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деревенская» Н.А. Некрасова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996952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AutoNum type="arabicPeriod"/>
              <a:defRPr/>
            </a:pPr>
            <a:r>
              <a:rPr lang="ru-RU" sz="3200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умения анализировать текст</a:t>
            </a:r>
          </a:p>
          <a:p>
            <a:pPr marL="514350" indent="-514350">
              <a:buClr>
                <a:srgbClr val="C00000"/>
              </a:buClr>
              <a:buAutoNum type="arabicPeriod"/>
              <a:defRPr/>
            </a:pPr>
            <a:r>
              <a:rPr lang="ru-RU" sz="3200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умения строить речевое высказывание</a:t>
            </a:r>
          </a:p>
          <a:p>
            <a:pPr marL="514350" indent="-514350">
              <a:buClr>
                <a:srgbClr val="C00000"/>
              </a:buClr>
              <a:buAutoNum type="arabicPeriod"/>
              <a:defRPr/>
            </a:pPr>
            <a:r>
              <a:rPr lang="ru-RU" sz="3200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развитие умения учебного сотрудничества</a:t>
            </a:r>
            <a:endParaRPr lang="ru-RU" sz="4400" b="1" dirty="0" smtClean="0">
              <a:solidFill>
                <a:srgbClr val="A8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Цели урока: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098" y="0"/>
            <a:ext cx="2267744" cy="218299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478276" y="1278474"/>
            <a:ext cx="5808597" cy="376467"/>
            <a:chOff x="2478276" y="1278474"/>
            <a:chExt cx="5808597" cy="376467"/>
          </a:xfrm>
        </p:grpSpPr>
        <p:sp>
          <p:nvSpPr>
            <p:cNvPr id="8" name="Овал 7"/>
            <p:cNvSpPr/>
            <p:nvPr/>
          </p:nvSpPr>
          <p:spPr>
            <a:xfrm>
              <a:off x="2478276" y="1278474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2968222" y="1324741"/>
              <a:ext cx="5318651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кодировать информацию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649345" y="1754330"/>
            <a:ext cx="5647400" cy="357909"/>
            <a:chOff x="2649345" y="1754330"/>
            <a:chExt cx="5647400" cy="357909"/>
          </a:xfrm>
        </p:grpSpPr>
        <p:sp>
          <p:nvSpPr>
            <p:cNvPr id="9" name="Овал 8"/>
            <p:cNvSpPr/>
            <p:nvPr/>
          </p:nvSpPr>
          <p:spPr>
            <a:xfrm>
              <a:off x="2649345" y="1754330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3132229" y="1782039"/>
              <a:ext cx="5164516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находить  нужную информацию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841621" y="2193250"/>
            <a:ext cx="5445252" cy="357909"/>
            <a:chOff x="2340896" y="2200272"/>
            <a:chExt cx="5445252" cy="357909"/>
          </a:xfrm>
        </p:grpSpPr>
        <p:sp>
          <p:nvSpPr>
            <p:cNvPr id="10" name="Овал 9"/>
            <p:cNvSpPr/>
            <p:nvPr/>
          </p:nvSpPr>
          <p:spPr>
            <a:xfrm>
              <a:off x="2340896" y="2200272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2790998" y="2227981"/>
              <a:ext cx="4995150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строить логическое высказывание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032601" y="2613806"/>
            <a:ext cx="5254272" cy="357909"/>
            <a:chOff x="2531876" y="2681294"/>
            <a:chExt cx="5254272" cy="357909"/>
          </a:xfrm>
        </p:grpSpPr>
        <p:sp>
          <p:nvSpPr>
            <p:cNvPr id="11" name="Овал 10"/>
            <p:cNvSpPr/>
            <p:nvPr/>
          </p:nvSpPr>
          <p:spPr>
            <a:xfrm>
              <a:off x="2531876" y="2681294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965644" y="2695149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делать выводы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4" name="Группа 11263"/>
          <p:cNvGrpSpPr/>
          <p:nvPr/>
        </p:nvGrpSpPr>
        <p:grpSpPr>
          <a:xfrm>
            <a:off x="3162568" y="3125327"/>
            <a:ext cx="5070963" cy="357909"/>
            <a:chOff x="2715185" y="3126114"/>
            <a:chExt cx="5070963" cy="357909"/>
          </a:xfrm>
        </p:grpSpPr>
        <p:sp>
          <p:nvSpPr>
            <p:cNvPr id="12" name="Овал 11"/>
            <p:cNvSpPr/>
            <p:nvPr/>
          </p:nvSpPr>
          <p:spPr>
            <a:xfrm>
              <a:off x="2715185" y="3126114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3144597" y="3152447"/>
              <a:ext cx="4641551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использовать речевые средства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5" name="Группа 11264"/>
          <p:cNvGrpSpPr/>
          <p:nvPr/>
        </p:nvGrpSpPr>
        <p:grpSpPr>
          <a:xfrm>
            <a:off x="3313411" y="3605337"/>
            <a:ext cx="4920120" cy="373756"/>
            <a:chOff x="3313411" y="3605337"/>
            <a:chExt cx="4920120" cy="373756"/>
          </a:xfrm>
        </p:grpSpPr>
        <p:sp>
          <p:nvSpPr>
            <p:cNvPr id="13" name="Овал 12"/>
            <p:cNvSpPr/>
            <p:nvPr/>
          </p:nvSpPr>
          <p:spPr>
            <a:xfrm>
              <a:off x="3313411" y="3621184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3770936" y="3605337"/>
              <a:ext cx="4462595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700" b="1" i="1" dirty="0" smtClean="0">
                  <a:solidFill>
                    <a:schemeClr val="tx1"/>
                  </a:solidFill>
                </a:rPr>
                <a:t>умение определять актуальность темы</a:t>
              </a:r>
              <a:endParaRPr lang="ru-RU" sz="17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7" name="Группа 11266"/>
          <p:cNvGrpSpPr/>
          <p:nvPr/>
        </p:nvGrpSpPr>
        <p:grpSpPr>
          <a:xfrm>
            <a:off x="3470853" y="4032407"/>
            <a:ext cx="4718153" cy="357909"/>
            <a:chOff x="3051215" y="4050626"/>
            <a:chExt cx="4718153" cy="357909"/>
          </a:xfrm>
        </p:grpSpPr>
        <p:sp>
          <p:nvSpPr>
            <p:cNvPr id="14" name="Овал 13"/>
            <p:cNvSpPr/>
            <p:nvPr/>
          </p:nvSpPr>
          <p:spPr>
            <a:xfrm>
              <a:off x="3051215" y="4050626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3485729" y="4059015"/>
              <a:ext cx="4283639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работать в группе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69" name="Группа 11268"/>
          <p:cNvGrpSpPr/>
          <p:nvPr/>
        </p:nvGrpSpPr>
        <p:grpSpPr>
          <a:xfrm>
            <a:off x="3612952" y="4438299"/>
            <a:ext cx="4531100" cy="361934"/>
            <a:chOff x="3255046" y="4457619"/>
            <a:chExt cx="4531100" cy="361934"/>
          </a:xfrm>
        </p:grpSpPr>
        <p:sp>
          <p:nvSpPr>
            <p:cNvPr id="15" name="Овал 14"/>
            <p:cNvSpPr/>
            <p:nvPr/>
          </p:nvSpPr>
          <p:spPr>
            <a:xfrm>
              <a:off x="3255046" y="4457619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3681459" y="4489353"/>
              <a:ext cx="4104687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умение слушать и слышать 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339752" y="908554"/>
            <a:ext cx="5959945" cy="330201"/>
            <a:chOff x="2349800" y="917833"/>
            <a:chExt cx="5959945" cy="33020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786122" y="917833"/>
              <a:ext cx="5523623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i="1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умение ставить цель, удерживать ее </a:t>
              </a:r>
              <a:endParaRPr lang="ru-RU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2349800" y="926920"/>
              <a:ext cx="307431" cy="321114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11270" name="Группа 11269"/>
          <p:cNvGrpSpPr/>
          <p:nvPr/>
        </p:nvGrpSpPr>
        <p:grpSpPr>
          <a:xfrm>
            <a:off x="3717401" y="4848216"/>
            <a:ext cx="4461514" cy="357909"/>
            <a:chOff x="3682538" y="4848935"/>
            <a:chExt cx="4461514" cy="357909"/>
          </a:xfrm>
        </p:grpSpPr>
        <p:sp>
          <p:nvSpPr>
            <p:cNvPr id="25" name="Овал 24"/>
            <p:cNvSpPr/>
            <p:nvPr/>
          </p:nvSpPr>
          <p:spPr>
            <a:xfrm>
              <a:off x="3682538" y="4848935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4124650" y="4865713"/>
              <a:ext cx="4019402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700" b="1" i="1" dirty="0" smtClean="0">
                  <a:solidFill>
                    <a:schemeClr val="tx1"/>
                  </a:solidFill>
                </a:rPr>
                <a:t>умение осуществлять самоконтроль</a:t>
              </a:r>
              <a:endParaRPr lang="ru-RU" sz="17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271" name="Группа 11270"/>
          <p:cNvGrpSpPr/>
          <p:nvPr/>
        </p:nvGrpSpPr>
        <p:grpSpPr>
          <a:xfrm>
            <a:off x="3905834" y="5258133"/>
            <a:ext cx="4199742" cy="366298"/>
            <a:chOff x="3611573" y="5294950"/>
            <a:chExt cx="4199742" cy="366298"/>
          </a:xfrm>
        </p:grpSpPr>
        <p:sp>
          <p:nvSpPr>
            <p:cNvPr id="27" name="Овал 26"/>
            <p:cNvSpPr/>
            <p:nvPr/>
          </p:nvSpPr>
          <p:spPr>
            <a:xfrm>
              <a:off x="3611573" y="5294950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969481" y="5331048"/>
              <a:ext cx="384183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b="1" i="1" dirty="0" smtClean="0">
                  <a:solidFill>
                    <a:schemeClr val="tx1"/>
                  </a:solidFill>
                </a:rPr>
                <a:t>подбирать аргументы</a:t>
              </a:r>
              <a:endParaRPr lang="ru-RU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2238792" y="479337"/>
            <a:ext cx="6070953" cy="367168"/>
            <a:chOff x="2238792" y="479337"/>
            <a:chExt cx="6070953" cy="367168"/>
          </a:xfrm>
        </p:grpSpPr>
        <p:sp>
          <p:nvSpPr>
            <p:cNvPr id="29" name="Овал 28"/>
            <p:cNvSpPr/>
            <p:nvPr/>
          </p:nvSpPr>
          <p:spPr>
            <a:xfrm>
              <a:off x="2238792" y="479337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636517" y="516305"/>
              <a:ext cx="5673228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i="1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умение формулировать свои мысли, рассуждать</a:t>
              </a:r>
              <a:endParaRPr lang="ru-RU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11266" name="Picture 2" descr="http://cliparts.co/cliparts/8c6/5BG/8c65BG4o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849" y="2558181"/>
            <a:ext cx="2074795" cy="3469057"/>
          </a:xfrm>
          <a:prstGeom prst="rect">
            <a:avLst/>
          </a:prstGeom>
          <a:noFill/>
        </p:spPr>
      </p:pic>
      <p:pic>
        <p:nvPicPr>
          <p:cNvPr id="11268" name="Picture 4" descr="https://godesigner.ru/solutions/b/b6/b60/b60c4c4f8c258ce828e14f7c63a3f4a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1769340" cy="3096344"/>
          </a:xfrm>
          <a:prstGeom prst="rect">
            <a:avLst/>
          </a:prstGeom>
          <a:noFill/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8131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07524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Правила работы в группе</a:t>
            </a:r>
            <a:endParaRPr lang="ru-RU" dirty="0">
              <a:solidFill>
                <a:srgbClr val="A8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691680" y="1628800"/>
            <a:ext cx="5252552" cy="357909"/>
            <a:chOff x="2123728" y="1340768"/>
            <a:chExt cx="5252552" cy="357909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555776" y="1340768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Думай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, слушай, высказывайся.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2123728" y="1340768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691680" y="2132856"/>
            <a:ext cx="5252552" cy="357909"/>
            <a:chOff x="2123728" y="1340768"/>
            <a:chExt cx="5252552" cy="357909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555776" y="1340768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Говори 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спокойно ясно, только по </a:t>
              </a:r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делу.</a:t>
              </a:r>
              <a:r>
                <a:rPr lang="ru-RU" sz="1400" b="1" i="1" dirty="0" smtClean="0">
                  <a:solidFill>
                    <a:schemeClr val="tx1"/>
                  </a:solidFill>
                </a:rPr>
                <a:t> 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2123728" y="1340768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691680" y="2562772"/>
            <a:ext cx="5252552" cy="506187"/>
            <a:chOff x="2123728" y="1266628"/>
            <a:chExt cx="5252552" cy="506187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555776" y="1266628"/>
              <a:ext cx="4820504" cy="506187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Уважай 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мнение </a:t>
              </a:r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других</a:t>
              </a:r>
              <a:r>
                <a:rPr lang="ru-RU" sz="1400" b="1" i="1" dirty="0" smtClean="0">
                  <a:solidFill>
                    <a:schemeClr val="tx1"/>
                  </a:solidFill>
                </a:rPr>
                <a:t>.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 </a:t>
              </a:r>
              <a:endParaRPr lang="ru-RU" sz="1400" dirty="0" smtClean="0">
                <a:solidFill>
                  <a:srgbClr val="333333"/>
                </a:solidFill>
                <a:latin typeface="YS Text"/>
              </a:endParaRPr>
            </a:p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Помогай 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товарищам, если они об этом просят.</a:t>
              </a:r>
              <a:r>
                <a:rPr lang="ru-RU" sz="1400" b="1" i="1" dirty="0" smtClean="0">
                  <a:solidFill>
                    <a:schemeClr val="tx1"/>
                  </a:solidFill>
                </a:rPr>
                <a:t> 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2123728" y="1340768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691680" y="3143099"/>
            <a:ext cx="5256584" cy="357909"/>
            <a:chOff x="2123728" y="1340768"/>
            <a:chExt cx="5252552" cy="357909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555776" y="1340768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Записывай 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идеи</a:t>
              </a:r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.</a:t>
              </a:r>
              <a:r>
                <a:rPr lang="ru-RU" sz="1400" b="1" i="1" dirty="0" smtClean="0">
                  <a:solidFill>
                    <a:schemeClr val="tx1"/>
                  </a:solidFill>
                </a:rPr>
                <a:t> 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2123728" y="1340768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691680" y="3647155"/>
            <a:ext cx="5252552" cy="357909"/>
            <a:chOff x="2123728" y="1340768"/>
            <a:chExt cx="5252552" cy="357909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2555776" y="1340768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Не 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спрашивай у учителя, </a:t>
              </a:r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спрашивай.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2" name="Овал 21"/>
            <p:cNvSpPr/>
            <p:nvPr/>
          </p:nvSpPr>
          <p:spPr>
            <a:xfrm>
              <a:off x="2123728" y="1340768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691680" y="4151211"/>
            <a:ext cx="5252552" cy="357909"/>
            <a:chOff x="2123728" y="1340768"/>
            <a:chExt cx="5252552" cy="357909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2555776" y="1340768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В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 группе равные возможности успеха.</a:t>
              </a:r>
              <a:r>
                <a:rPr lang="ru-RU" sz="1400" b="1" i="1" dirty="0" smtClean="0">
                  <a:solidFill>
                    <a:schemeClr val="tx1"/>
                  </a:solidFill>
                </a:rPr>
                <a:t> 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2123728" y="1340768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691680" y="4655267"/>
            <a:ext cx="5252552" cy="357909"/>
            <a:chOff x="2123728" y="1340768"/>
            <a:chExt cx="5252552" cy="357909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555776" y="1340768"/>
              <a:ext cx="4820504" cy="330200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Не </a:t>
              </a:r>
              <a:r>
                <a:rPr lang="ru-RU" sz="1400" dirty="0">
                  <a:solidFill>
                    <a:srgbClr val="333333"/>
                  </a:solidFill>
                  <a:latin typeface="YS Text"/>
                </a:rPr>
                <a:t>бери всю инициативу </a:t>
              </a:r>
              <a:r>
                <a:rPr lang="ru-RU" sz="1400" dirty="0" smtClean="0">
                  <a:solidFill>
                    <a:srgbClr val="333333"/>
                  </a:solidFill>
                  <a:latin typeface="YS Text"/>
                </a:rPr>
                <a:t>на себя.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2123728" y="1340768"/>
              <a:ext cx="357909" cy="357909"/>
            </a:xfrm>
            <a:prstGeom prst="ellipse">
              <a:avLst/>
            </a:prstGeom>
            <a:gradFill>
              <a:gsLst>
                <a:gs pos="0">
                  <a:srgbClr val="FF6161"/>
                </a:gs>
                <a:gs pos="50000">
                  <a:srgbClr val="FF8181"/>
                </a:gs>
                <a:gs pos="100000">
                  <a:srgbClr val="FFAFAF"/>
                </a:gs>
              </a:gsLst>
              <a:lin ang="5400000" scaled="0"/>
            </a:gradFill>
            <a:ln>
              <a:solidFill>
                <a:srgbClr val="FF3B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7FDE"/>
                  </a:solidFill>
                  <a:sym typeface="Wingdings 2"/>
                </a:rPr>
                <a:t></a:t>
              </a:r>
              <a:endParaRPr lang="ru-RU" b="1" dirty="0">
                <a:solidFill>
                  <a:srgbClr val="007FDE"/>
                </a:solidFill>
              </a:endParaRPr>
            </a:p>
          </p:txBody>
        </p:sp>
      </p:grpSp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79712" y="404664"/>
            <a:ext cx="6912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A80000"/>
                </a:solidFill>
              </a:rPr>
              <a:t>Мультимедийное приложение к учебнику Г.С. </a:t>
            </a:r>
            <a:r>
              <a:rPr lang="ru-RU" sz="3200" b="1" dirty="0" err="1">
                <a:solidFill>
                  <a:srgbClr val="A80000"/>
                </a:solidFill>
              </a:rPr>
              <a:t>Меркина</a:t>
            </a:r>
            <a:r>
              <a:rPr lang="ru-RU" sz="3200" b="1" dirty="0">
                <a:solidFill>
                  <a:srgbClr val="A80000"/>
                </a:solidFill>
              </a:rPr>
              <a:t> «Литература. 6 класс»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728" y="2204864"/>
            <a:ext cx="3607000" cy="371090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489" y="1634537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A8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Представление паспорта  писателя</a:t>
            </a:r>
            <a:endParaRPr lang="ru-RU" dirty="0">
              <a:solidFill>
                <a:srgbClr val="A80000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46580" y="2362271"/>
            <a:ext cx="8496944" cy="6480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6000" lvl="0" indent="457200" algn="ctr">
              <a:spcAft>
                <a:spcPts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Когда было написано стихотворение?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46580" y="3213718"/>
            <a:ext cx="8496944" cy="6480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457200" algn="ctr">
              <a:spcAft>
                <a:spcPts val="4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Какая реформа была проведена в 1861 году?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46580" y="4066137"/>
            <a:ext cx="8496944" cy="6480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457200" algn="ctr">
              <a:spcAft>
                <a:spcPts val="100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абота с текстом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67544" y="2523898"/>
            <a:ext cx="357909" cy="357909"/>
          </a:xfrm>
          <a:prstGeom prst="ellipse">
            <a:avLst/>
          </a:prstGeom>
          <a:gradFill>
            <a:gsLst>
              <a:gs pos="0">
                <a:srgbClr val="FF6161"/>
              </a:gs>
              <a:gs pos="50000">
                <a:srgbClr val="FF8181"/>
              </a:gs>
              <a:gs pos="100000">
                <a:srgbClr val="FFAFAF"/>
              </a:gs>
            </a:gsLst>
            <a:lin ang="5400000" scaled="0"/>
          </a:gradFill>
          <a:ln>
            <a:solidFill>
              <a:srgbClr val="FF3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FDE"/>
                </a:solidFill>
                <a:sym typeface="Wingdings 2"/>
              </a:rPr>
              <a:t></a:t>
            </a:r>
            <a:endParaRPr lang="ru-RU" b="1" dirty="0">
              <a:solidFill>
                <a:srgbClr val="007FD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95536" y="3403044"/>
            <a:ext cx="357909" cy="357909"/>
          </a:xfrm>
          <a:prstGeom prst="ellipse">
            <a:avLst/>
          </a:prstGeom>
          <a:gradFill>
            <a:gsLst>
              <a:gs pos="0">
                <a:srgbClr val="FF6161"/>
              </a:gs>
              <a:gs pos="50000">
                <a:srgbClr val="FF8181"/>
              </a:gs>
              <a:gs pos="100000">
                <a:srgbClr val="FFAFAF"/>
              </a:gs>
            </a:gsLst>
            <a:lin ang="5400000" scaled="0"/>
          </a:gradFill>
          <a:ln>
            <a:solidFill>
              <a:srgbClr val="FF3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FDE"/>
                </a:solidFill>
                <a:sym typeface="Wingdings 2"/>
              </a:rPr>
              <a:t></a:t>
            </a:r>
            <a:endParaRPr lang="ru-RU" b="1" dirty="0">
              <a:solidFill>
                <a:srgbClr val="007FDE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7544" y="4200066"/>
            <a:ext cx="357909" cy="357909"/>
          </a:xfrm>
          <a:prstGeom prst="ellipse">
            <a:avLst/>
          </a:prstGeom>
          <a:gradFill>
            <a:gsLst>
              <a:gs pos="0">
                <a:srgbClr val="FF6161"/>
              </a:gs>
              <a:gs pos="50000">
                <a:srgbClr val="FF8181"/>
              </a:gs>
              <a:gs pos="100000">
                <a:srgbClr val="FFAFAF"/>
              </a:gs>
            </a:gsLst>
            <a:lin ang="5400000" scaled="0"/>
          </a:gradFill>
          <a:ln>
            <a:solidFill>
              <a:srgbClr val="FF3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FDE"/>
                </a:solidFill>
                <a:sym typeface="Wingdings 2"/>
              </a:rPr>
              <a:t></a:t>
            </a:r>
            <a:endParaRPr lang="ru-RU" b="1" dirty="0">
              <a:solidFill>
                <a:srgbClr val="007FD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693" y="-16449"/>
            <a:ext cx="1922173" cy="1850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animBg="1"/>
      <p:bldP spid="8" grpId="0" animBg="1"/>
      <p:bldP spid="9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7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10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11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12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3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4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5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6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7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8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ppt/theme/themeOverride9.xml><?xml version="1.0" encoding="utf-8"?>
<a:themeOverride xmlns:a="http://schemas.openxmlformats.org/drawingml/2006/main">
  <a:clrScheme name="Другая 176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7F7F7F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1668</TotalTime>
  <Words>302</Words>
  <Application>Microsoft Office PowerPoint</Application>
  <PresentationFormat>Экран (4:3)</PresentationFormat>
  <Paragraphs>96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Arno Pro Smbd SmText</vt:lpstr>
      <vt:lpstr>Bookman Old Style</vt:lpstr>
      <vt:lpstr>Calibri</vt:lpstr>
      <vt:lpstr>Monotype Corsiva</vt:lpstr>
      <vt:lpstr>Times New Roman</vt:lpstr>
      <vt:lpstr>Wingdings 2</vt:lpstr>
      <vt:lpstr>YS Text</vt:lpstr>
      <vt:lpstr>Тема Office</vt:lpstr>
      <vt:lpstr>Презентация PowerPoint</vt:lpstr>
      <vt:lpstr>Прослушивание фрагмента композиции  (исполняет Кубанский казачий хор)</vt:lpstr>
      <vt:lpstr>Презентация PowerPoint</vt:lpstr>
      <vt:lpstr>Презентация PowerPoint</vt:lpstr>
      <vt:lpstr>Цели урока: </vt:lpstr>
      <vt:lpstr>Презентация PowerPoint</vt:lpstr>
      <vt:lpstr>Правила работы в группе</vt:lpstr>
      <vt:lpstr>Презентация PowerPoint</vt:lpstr>
      <vt:lpstr>Представление паспорта  писателя</vt:lpstr>
      <vt:lpstr>Презентация PowerPoint</vt:lpstr>
      <vt:lpstr>Презентация PowerPoint</vt:lpstr>
      <vt:lpstr>Презентация PowerPoint</vt:lpstr>
      <vt:lpstr>Цели урока: </vt:lpstr>
      <vt:lpstr>Презентация PowerPoint</vt:lpstr>
      <vt:lpstr>Рефлексия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Mark A. Kovalenko</cp:lastModifiedBy>
  <cp:revision>56</cp:revision>
  <dcterms:created xsi:type="dcterms:W3CDTF">2014-06-24T15:51:35Z</dcterms:created>
  <dcterms:modified xsi:type="dcterms:W3CDTF">2021-12-19T11:14:02Z</dcterms:modified>
</cp:coreProperties>
</file>