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8" r:id="rId4"/>
    <p:sldId id="259" r:id="rId5"/>
    <p:sldId id="260" r:id="rId6"/>
    <p:sldId id="275" r:id="rId7"/>
    <p:sldId id="261" r:id="rId8"/>
    <p:sldId id="276" r:id="rId9"/>
    <p:sldId id="262" r:id="rId10"/>
    <p:sldId id="277" r:id="rId11"/>
    <p:sldId id="263" r:id="rId12"/>
    <p:sldId id="278" r:id="rId13"/>
    <p:sldId id="264" r:id="rId14"/>
    <p:sldId id="279" r:id="rId15"/>
    <p:sldId id="265" r:id="rId16"/>
    <p:sldId id="280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5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62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5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84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719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80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636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39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606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03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942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306F8-B208-47ED-9666-5DC9089FF0F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46426-5F84-4954-97F9-FB7622979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451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 ?><Relationships xmlns="http://schemas.openxmlformats.org/package/2006/relationships"><Relationship Id="rId8" Target="../media/image8.jpeg" Type="http://schemas.openxmlformats.org/officeDocument/2006/relationships/image"/><Relationship Id="rId3" Target="../media/image3.jpeg" Type="http://schemas.openxmlformats.org/officeDocument/2006/relationships/image"/><Relationship Id="rId7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Relationship Id="rId9" Target="../media/image9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6.jpeg" Type="http://schemas.openxmlformats.org/officeDocument/2006/relationships/image"/><Relationship Id="rId4" Target="../media/image35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37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0.jpeg" Type="http://schemas.openxmlformats.org/officeDocument/2006/relationships/image"/><Relationship Id="rId4" Target="../media/image39.jpe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72816"/>
            <a:ext cx="7776864" cy="14465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Экологическая игра-викторина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«Звездный час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».</a:t>
            </a:r>
          </a:p>
        </p:txBody>
      </p:sp>
      <p:pic>
        <p:nvPicPr>
          <p:cNvPr id="12292" name="Picture 4" descr="https://sun9-85.userapi.com/impg/3FrCdPsafi744cbL8In9J-yZJMUZKK0OwBfm-w/9jjYgtCtmm8.jpg?size=1280x841&amp;quality=96&amp;sign=aeeda757d1fb7a71224108fd9fe987d4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093" y="3332584"/>
            <a:ext cx="4919320" cy="323214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7029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632848" cy="47089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4. Это </a:t>
            </a:r>
            <a:r>
              <a:rPr lang="ru-RU" sz="2800" b="1" dirty="0">
                <a:solidFill>
                  <a:schemeClr val="tx2"/>
                </a:solidFill>
              </a:rPr>
              <a:t>очень пугливая и осторожная птица. Всю свою жизнь проводит высоко на деревьях. Очень красивая и заметная. Возможно, поэтому с юга прилетает позже других птиц, когда на деревьях уже шумит листва, и улетает раньше всех, пока еще листья не опали. Самец поет удивительно красиво, а самка издает звуки, напоминающие визг кошки, поэтому ее называют и флейтой, и лесной </a:t>
            </a:r>
            <a:r>
              <a:rPr lang="ru-RU" sz="2800" b="1" dirty="0" smtClean="0">
                <a:solidFill>
                  <a:schemeClr val="tx2"/>
                </a:solidFill>
              </a:rPr>
              <a:t>кошкой.</a:t>
            </a:r>
          </a:p>
          <a:p>
            <a:pPr algn="ctr"/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6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zen_doc/1711517/pub_5e383b333c40ae31521c0e4d_5e383bc09a0ce75c5658f3d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7"/>
            <a:ext cx="6984776" cy="537245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734943" y="5961545"/>
            <a:ext cx="1602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ИВОЛГА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1010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632848" cy="3970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5. Этих </a:t>
            </a:r>
            <a:r>
              <a:rPr lang="ru-RU" sz="2800" b="1" dirty="0">
                <a:solidFill>
                  <a:schemeClr val="tx2"/>
                </a:solidFill>
              </a:rPr>
              <a:t>птиц называют "северные попугайчики". Такое прозвище они получили за свои кривые клювы: верхняя и нижняя части изогнуты в разные стороны. Гнезда строят на высоких хвойных деревьях. Птенцов они выводят зимой. Птица-отец очень заботлив.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В </a:t>
            </a:r>
            <a:r>
              <a:rPr lang="ru-RU" sz="2800" b="1" dirty="0">
                <a:solidFill>
                  <a:schemeClr val="tx2"/>
                </a:solidFill>
              </a:rPr>
              <a:t>первое </a:t>
            </a:r>
            <a:r>
              <a:rPr lang="ru-RU" sz="2800" b="1" dirty="0" smtClean="0">
                <a:solidFill>
                  <a:schemeClr val="tx2"/>
                </a:solidFill>
              </a:rPr>
              <a:t>время </a:t>
            </a:r>
            <a:r>
              <a:rPr lang="ru-RU" sz="2800" b="1" dirty="0">
                <a:solidFill>
                  <a:schemeClr val="tx2"/>
                </a:solidFill>
              </a:rPr>
              <a:t>он кормит и малышей, и мать</a:t>
            </a:r>
            <a:r>
              <a:rPr lang="ru-RU" sz="2800" b="1" dirty="0" smtClean="0">
                <a:solidFill>
                  <a:schemeClr val="tx2"/>
                </a:solidFill>
              </a:rPr>
              <a:t>. </a:t>
            </a:r>
          </a:p>
          <a:p>
            <a:pPr algn="ctr"/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27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aunistics.com/wp-content/uploads/2020/06/1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8785"/>
            <a:ext cx="6408712" cy="552805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995936" y="6001994"/>
            <a:ext cx="1574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КЛЁСТ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568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416823" cy="64325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6. Из </a:t>
            </a:r>
            <a:r>
              <a:rPr lang="ru-RU" sz="2800" b="1" dirty="0">
                <a:solidFill>
                  <a:schemeClr val="tx2"/>
                </a:solidFill>
              </a:rPr>
              <a:t>соломинок, глины лепят эти птички гнезда на домах, сараях, под балконами и карнизами. Некоторые гнездятся в норах на высоком берегу реки. Норы они выкапывают сами. Глядя на птиц, резвящихся в небе, мы думаем, что они играют. На самом деле они неустанно ловят мелких мошек, комаров и мух, которые летают в воздухе. Эти птицы редко и неохотно опускаются на землю, а для отдыха садятся на тонкие ветки или провода. Даже воду пьют и купаются на лету, проносясь над водой и зачерпывая ее клювом.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0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ot-pes.com/wp-content/uploads/2016/07/kartinki24_birds_67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1113"/>
            <a:ext cx="7008778" cy="52565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578982" y="5728900"/>
            <a:ext cx="2082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ЛАСТОЧКА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685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416824" cy="55707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7. "Меня </a:t>
            </a:r>
            <a:r>
              <a:rPr lang="ru-RU" sz="2800" b="1" dirty="0">
                <a:solidFill>
                  <a:schemeClr val="tx2"/>
                </a:solidFill>
              </a:rPr>
              <a:t>называют "смотритель леса". Я просыпаюсь очень рано и начинаю свистеть, как будто будить всех ото сна. Живу я на дереве, в дупле. Всю жизнь я на ногах, бегаю туда-сюда, вверх-вниз по дереву, мне и крылья-то нужны только для того, чтобы перелетать с одного дерева на другое. Люблю орехи, липовые орешки, крылатки клена. Осенью прячу корм под кору, чтобы зимой не голодать. А окраска у меня не очень заметная. Кто же я?"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1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aunistics.com/wp-content/uploads/2021/05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614" y="188640"/>
            <a:ext cx="5910795" cy="5400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301222" y="5724545"/>
            <a:ext cx="23875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ПОПОЛЗЕНЬ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1217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.allegroimg.com/s720/119504/af138eed4a25982a9b04a90adb5f/Rumianek-pospolity-Cykl-rozwojowy-rosliny-jednorocz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92938"/>
            <a:ext cx="3744416" cy="30243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6148" name="Picture 4" descr="https://mrfilin.com/wp-content/uploads/9/a/6/9a61cdd84a1464972bf1e8652bd0ab1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2938"/>
            <a:ext cx="3888432" cy="307750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6150" name="Picture 6" descr="https://green-wiki.ru/wp-content/uploads/2020/04/Zveroboj-lechebnye-svojstv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776697"/>
            <a:ext cx="3744416" cy="26741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AutoShape 8" descr="https://ds02.infourok.ru/uploads/ex/024b/0000506a-14a0a635/hello_html_m509752e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76697"/>
            <a:ext cx="3888432" cy="259433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1474345" y="3350490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РОМАШКА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72200" y="3407365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ШАЛФЕЙ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42413" y="6450835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ЗВЕРОБОЙ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63545" y="6385477"/>
            <a:ext cx="19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ТЫСЯЧЕЛИСТНИК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2027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0-tub-ru.yandex.net/i?id=4a414272b058ecb8c0c3b84381891d20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816424" cy="30243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7172" name="Picture 4" descr="https://static.wixstatic.com/media/2c28a5_a601cab88f474f09bb88050a5ca96048~mv2.jpg/v1/fit/w_690%2Ch_714%2Cal_c%2Cq_80/fi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6632"/>
            <a:ext cx="3888432" cy="29805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7174" name="Picture 6" descr="https://n1s1.hsmedia.ru/33/d0/41/33d04143f96c8be925588cf610ded766/728x493_1_ff94fa2743dfac23dbaeddaea4ffc00a@1550x1050_0xac120003_64472097416159914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3573016"/>
            <a:ext cx="3780420" cy="26642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7176" name="Picture 8" descr="https://images.vfl.ru/ii/1598541248/9bfff4d6/3146458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888432" cy="26642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1547664" y="3144252"/>
            <a:ext cx="983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БУЗИНА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28609" y="3140968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ЕЖЕВИКА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6341445"/>
            <a:ext cx="1445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БЕЛАДОННА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07746" y="6369774"/>
            <a:ext cx="1722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ВОЛЧЬЯ ЯГОДА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9186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632469" cy="197435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214262" y="1615513"/>
            <a:ext cx="870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1. ДУБ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609" y="116632"/>
            <a:ext cx="2620821" cy="197435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3237833" y="1638826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2. ЛИПА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8222"/>
            <a:ext cx="2484504" cy="197435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6156176" y="1703243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3. ОСИНА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19" y="2492896"/>
            <a:ext cx="2611362" cy="180770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609" y="2472291"/>
            <a:ext cx="2620821" cy="174038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36" name="Picture 12" descr="https://na-dache.pro/uploads/posts/2021-05/1620986983_59-p-klyon-foto-6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18580"/>
            <a:ext cx="2484504" cy="18633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75" y="4496959"/>
            <a:ext cx="2951130" cy="221334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39" name="Picture 15" descr="https://avatars.mds.yandex.net/get-zen_doc/3488572/pub_602d12c6ffa2d86ae45102b6_602d2112bc490b67255bf196/scale_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96959"/>
            <a:ext cx="3332519" cy="22133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 flipH="1">
            <a:off x="303271" y="3897554"/>
            <a:ext cx="1203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4. ВИШНЯ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3237833" y="3814726"/>
            <a:ext cx="114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5. СОСНА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7393" y="3843348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6. КЛЁН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1812" y="6269522"/>
            <a:ext cx="113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7. БЕРЁЗА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44647" y="6286879"/>
            <a:ext cx="124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8. ТОПОЛЬ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animaljournal.ru/articles/wild/cat/manul/dikiy_kot_manul_f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1617"/>
            <a:ext cx="4200401" cy="262322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8197" name="Picture 5" descr="https://bloknot-volgodonsk.ru/thumb/800x0xcut/upload/iblock/3e8/vykhukh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1617"/>
            <a:ext cx="4032448" cy="26061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8199" name="Picture 7" descr="https://cdn.pixabay.com/photo/2018/01/13/18/12/robbe-3080478_12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428999"/>
            <a:ext cx="4200401" cy="27991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8201" name="Picture 9" descr="https://1.bp.blogspot.com/-SDTRiVQtRv8/XlCQ3mDwN2I/AAAAAAAADAk/GVxy2CWGV0sPrGP_yD9cfQSaa3d9sX8NgCEwYBhgL/s1600/rawIm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000" y="3428999"/>
            <a:ext cx="4157480" cy="27716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1550985" y="2992978"/>
            <a:ext cx="92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МАНУЛ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2971597"/>
            <a:ext cx="223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РУССКАЯ ВЫХУХОЛЬ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8989" y="6347981"/>
            <a:ext cx="3213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БАЛТИЙСКИЙ СЕРЫЙ ТЮЛЕНЬ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6347981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СЕРЫЙ КИТ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4040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achadacha.com/images/2021-07-15/k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888432" cy="25922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16633"/>
            <a:ext cx="3816424" cy="259228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4" y="3356992"/>
            <a:ext cx="3821410" cy="284582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356992"/>
            <a:ext cx="3816424" cy="284582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1472460" y="2789855"/>
            <a:ext cx="130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КОРИАНДР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40440" y="2789855"/>
            <a:ext cx="1055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ТИМЬЯН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627125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ЛАВР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40440" y="6271258"/>
            <a:ext cx="1465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МЯТА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6262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000878" cy="266429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516" y="200681"/>
            <a:ext cx="3976439" cy="265225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82" y="3501008"/>
            <a:ext cx="3979709" cy="263823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506" y="3501009"/>
            <a:ext cx="3988449" cy="274125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1305325" y="2999322"/>
            <a:ext cx="177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ПОДОСИНОВИК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00545" y="2955201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РЫЖИК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6242263"/>
            <a:ext cx="90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БЕЛЫЙ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17930" y="6242263"/>
            <a:ext cx="133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МАСЛЁНОК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9269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get-zen_doc/1668923/pub_5da58b56e6e8ef00af5ae3f0_5da58c5ee4f39f00b228e840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033119" cy="28803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745" y="116633"/>
            <a:ext cx="4320479" cy="288031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81" y="3573016"/>
            <a:ext cx="4032049" cy="268698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4103208" cy="273478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1756431" y="3053827"/>
            <a:ext cx="87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ТЫКВА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38593" y="3053827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ПЕРЕЦ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48204" y="635027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ОГУРЕЦ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83779" y="6350272"/>
            <a:ext cx="134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БАКЛАЖАН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66410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564904"/>
            <a:ext cx="7937173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«МЛЕКОПИТАЮЩИЕ». </a:t>
            </a:r>
          </a:p>
        </p:txBody>
      </p:sp>
    </p:spTree>
    <p:extLst>
      <p:ext uri="{BB962C8B-B14F-4D97-AF65-F5344CB8AC3E}">
        <p14:creationId xmlns:p14="http://schemas.microsoft.com/office/powerpoint/2010/main" val="274108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0.slide-share.ru/s_slide/c853cc51c8a020be115f758832252460/a929bc26-7137-4a50-b0a7-6f465a5a54b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s://fs.znanio.ru/d5af0e/c0/31/c09e56a6782939754ab24dac9e5ace01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28" y="1052736"/>
            <a:ext cx="7538087" cy="42484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7621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915" y="2564904"/>
            <a:ext cx="879279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о э к м т и л а е г я д и п ю</a:t>
            </a:r>
          </a:p>
        </p:txBody>
      </p:sp>
    </p:spTree>
    <p:extLst>
      <p:ext uri="{BB962C8B-B14F-4D97-AF65-F5344CB8AC3E}">
        <p14:creationId xmlns:p14="http://schemas.microsoft.com/office/powerpoint/2010/main" val="22008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556792"/>
            <a:ext cx="7704856" cy="267765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1. На лапах у этого животного находится тысячи осязательных рецепторов, с их помощью животное способно определить объект, даже не смотря на него. В воде действие рецепторов только усиливается, поэтому у этих животных такая любовь к полосканию .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07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776864" cy="5832648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661226" y="6021288"/>
            <a:ext cx="11170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ЕНОТ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275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2"/>
            <a:ext cx="5976664" cy="48320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2. Ствол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этого дерева верхней части имеет красивую серовато – зелённую окраску. Летом хорошо заметна характерная особенность – чрезвычайная подвижность листьев. Небольшое дуновение ветра – и вся листва на дереве приходит в движение, начинает дрожать. У дерева есть ещё одна изюминка – осенний «ветвепад». Из древесины производят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спички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993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lagunaseloso.es/wp-content/uploads/Populus-nigra_REDRICOel_oso_Avila-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8948"/>
            <a:ext cx="7992888" cy="53149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880080" y="5872916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  <a:cs typeface="Times New Roman" panose="02020603050405020304" pitchFamily="18" charset="0"/>
              </a:rPr>
              <a:t>ОСИНА</a:t>
            </a:r>
            <a:endParaRPr lang="ru-RU" sz="32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85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96752"/>
            <a:ext cx="6768752" cy="44012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3. Это </a:t>
            </a:r>
            <a:r>
              <a:rPr lang="ru-RU" sz="2800" b="1" dirty="0">
                <a:solidFill>
                  <a:schemeClr val="tx2"/>
                </a:solidFill>
              </a:rPr>
              <a:t>самая маленькая птица в </a:t>
            </a:r>
            <a:r>
              <a:rPr lang="ru-RU" sz="2800" b="1" dirty="0" smtClean="0">
                <a:solidFill>
                  <a:schemeClr val="tx2"/>
                </a:solidFill>
              </a:rPr>
              <a:t>нашей стране</a:t>
            </a:r>
            <a:r>
              <a:rPr lang="ru-RU" sz="2800" b="1" dirty="0">
                <a:solidFill>
                  <a:schemeClr val="tx2"/>
                </a:solidFill>
              </a:rPr>
              <a:t>, в 5 раз легче воробья. Обитает в больших и старых хвойных лесах. Питается мелкими насекомыми. С утра до вечера копошится в ветвях ели, старательно очищает каждую веточку от насекомых и их личинок. Поет скромно и негромко, но почти круглый год, даже в </a:t>
            </a:r>
            <a:r>
              <a:rPr lang="ru-RU" sz="2800" b="1" dirty="0" smtClean="0">
                <a:solidFill>
                  <a:schemeClr val="tx2"/>
                </a:solidFill>
              </a:rPr>
              <a:t>сильные морозы.</a:t>
            </a:r>
          </a:p>
          <a:p>
            <a:pPr algn="ctr"/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38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87" y="188640"/>
            <a:ext cx="8143314" cy="518457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703869" y="5805264"/>
            <a:ext cx="1856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КОРОЛЁК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2076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568</Words>
  <Application>Microsoft Office PowerPoint</Application>
  <PresentationFormat>Экран (4:3)</PresentationFormat>
  <Paragraphs>55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2022-03-16T10:12:42Z</dcterms:created>
  <dcterms:modified xsi:type="dcterms:W3CDTF">2022-03-18T10:11:18Z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1581094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