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9" r:id="rId3"/>
    <p:sldId id="270" r:id="rId4"/>
    <p:sldId id="258" r:id="rId5"/>
    <p:sldId id="273" r:id="rId6"/>
    <p:sldId id="260" r:id="rId7"/>
    <p:sldId id="274" r:id="rId8"/>
    <p:sldId id="272" r:id="rId9"/>
    <p:sldId id="276" r:id="rId10"/>
    <p:sldId id="27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B63AE9-4CA3-4F6E-B51E-C1F07E10D2AC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75F9456-3B1E-410E-81DD-197A8E79243C}">
      <dgm:prSet phldrT="[Текст]" custT="1"/>
      <dgm:spPr/>
      <dgm:t>
        <a:bodyPr/>
        <a:lstStyle/>
        <a:p>
          <a:r>
            <a:rPr lang="ru-RU" sz="2400" dirty="0"/>
            <a:t>Центр нравственно эстетического воспитания  </a:t>
          </a:r>
        </a:p>
      </dgm:t>
    </dgm:pt>
    <dgm:pt modelId="{5235D6B6-004B-46D3-8E58-745F4BB14C1D}" type="parTrans" cxnId="{F42994CD-0C1F-4EB3-8741-127C4D01047E}">
      <dgm:prSet/>
      <dgm:spPr/>
      <dgm:t>
        <a:bodyPr/>
        <a:lstStyle/>
        <a:p>
          <a:endParaRPr lang="ru-RU"/>
        </a:p>
      </dgm:t>
    </dgm:pt>
    <dgm:pt modelId="{2FCCDA1A-E910-4C17-92E7-C71D39430DED}" type="sibTrans" cxnId="{F42994CD-0C1F-4EB3-8741-127C4D01047E}">
      <dgm:prSet/>
      <dgm:spPr/>
      <dgm:t>
        <a:bodyPr/>
        <a:lstStyle/>
        <a:p>
          <a:endParaRPr lang="ru-RU"/>
        </a:p>
      </dgm:t>
    </dgm:pt>
    <dgm:pt modelId="{9F7FC746-97AE-4ED5-AF62-F2BDE8A80B07}">
      <dgm:prSet phldrT="[Текст]"/>
      <dgm:spPr/>
      <dgm:t>
        <a:bodyPr/>
        <a:lstStyle/>
        <a:p>
          <a:r>
            <a:rPr lang="ru-RU" dirty="0"/>
            <a:t>«Удачная помощь» </a:t>
          </a:r>
        </a:p>
      </dgm:t>
    </dgm:pt>
    <dgm:pt modelId="{6A455CE1-6F09-49DE-9E63-7E86288F65E1}" type="parTrans" cxnId="{113E6D24-2E8A-4EE5-A230-021973DE2282}">
      <dgm:prSet/>
      <dgm:spPr/>
      <dgm:t>
        <a:bodyPr/>
        <a:lstStyle/>
        <a:p>
          <a:endParaRPr lang="ru-RU"/>
        </a:p>
      </dgm:t>
    </dgm:pt>
    <dgm:pt modelId="{009A5EFD-BCF5-40FC-A24C-867F8799AE2A}" type="sibTrans" cxnId="{113E6D24-2E8A-4EE5-A230-021973DE2282}">
      <dgm:prSet/>
      <dgm:spPr/>
      <dgm:t>
        <a:bodyPr/>
        <a:lstStyle/>
        <a:p>
          <a:endParaRPr lang="ru-RU"/>
        </a:p>
      </dgm:t>
    </dgm:pt>
    <dgm:pt modelId="{EBDC03B4-FDA7-4424-8B36-B48E728056D5}">
      <dgm:prSet phldrT="[Текст]"/>
      <dgm:spPr/>
      <dgm:t>
        <a:bodyPr/>
        <a:lstStyle/>
        <a:p>
          <a:r>
            <a:rPr lang="ru-RU" dirty="0"/>
            <a:t>«Волонтеры УДАЧИ»</a:t>
          </a:r>
        </a:p>
      </dgm:t>
    </dgm:pt>
    <dgm:pt modelId="{4641EE73-3410-4050-A2E3-0E6D161DBBDF}" type="parTrans" cxnId="{576AA71D-7965-4B77-9101-4706D088FF5D}">
      <dgm:prSet/>
      <dgm:spPr/>
      <dgm:t>
        <a:bodyPr/>
        <a:lstStyle/>
        <a:p>
          <a:endParaRPr lang="ru-RU"/>
        </a:p>
      </dgm:t>
    </dgm:pt>
    <dgm:pt modelId="{9BA19922-9C37-4270-9DED-B540F338A495}" type="sibTrans" cxnId="{576AA71D-7965-4B77-9101-4706D088FF5D}">
      <dgm:prSet/>
      <dgm:spPr/>
      <dgm:t>
        <a:bodyPr/>
        <a:lstStyle/>
        <a:p>
          <a:endParaRPr lang="ru-RU"/>
        </a:p>
      </dgm:t>
    </dgm:pt>
    <dgm:pt modelId="{98C68F3C-78A5-4158-BA63-1A45475AC8D0}">
      <dgm:prSet phldrT="[Текст]"/>
      <dgm:spPr/>
      <dgm:t>
        <a:bodyPr/>
        <a:lstStyle/>
        <a:p>
          <a:r>
            <a:rPr lang="ru-RU" dirty="0"/>
            <a:t>Воспитательная работа МБОУ КСОШ№3</a:t>
          </a:r>
        </a:p>
      </dgm:t>
    </dgm:pt>
    <dgm:pt modelId="{5C2D15FF-795E-42DB-BE80-7022626DC633}" type="parTrans" cxnId="{F0D4B826-846D-4B95-9BB9-B31D1EADC4D2}">
      <dgm:prSet/>
      <dgm:spPr/>
      <dgm:t>
        <a:bodyPr/>
        <a:lstStyle/>
        <a:p>
          <a:endParaRPr lang="ru-RU"/>
        </a:p>
      </dgm:t>
    </dgm:pt>
    <dgm:pt modelId="{0AED844E-4B5A-4A50-900B-869EC4FE08A2}" type="sibTrans" cxnId="{F0D4B826-846D-4B95-9BB9-B31D1EADC4D2}">
      <dgm:prSet/>
      <dgm:spPr/>
      <dgm:t>
        <a:bodyPr/>
        <a:lstStyle/>
        <a:p>
          <a:endParaRPr lang="ru-RU"/>
        </a:p>
      </dgm:t>
    </dgm:pt>
    <dgm:pt modelId="{EC428A4D-399C-487A-A976-2D100AE7A4C0}" type="pres">
      <dgm:prSet presAssocID="{3BB63AE9-4CA3-4F6E-B51E-C1F07E10D2AC}" presName="Name0" presStyleCnt="0">
        <dgm:presLayoutVars>
          <dgm:dir/>
          <dgm:resizeHandles val="exact"/>
        </dgm:presLayoutVars>
      </dgm:prSet>
      <dgm:spPr/>
    </dgm:pt>
    <dgm:pt modelId="{80BA0A29-3E00-4C8C-A138-47E5C86E827E}" type="pres">
      <dgm:prSet presAssocID="{675F9456-3B1E-410E-81DD-197A8E79243C}" presName="compNode" presStyleCnt="0"/>
      <dgm:spPr/>
    </dgm:pt>
    <dgm:pt modelId="{308C2237-4093-4CF5-913D-95ED4F3F1031}" type="pres">
      <dgm:prSet presAssocID="{675F9456-3B1E-410E-81DD-197A8E79243C}" presName="pictRect" presStyleLbl="node1" presStyleIdx="0" presStyleCnt="4" custScaleX="92595" custScaleY="105338" custLinFactX="4332" custLinFactNeighborX="100000" custLinFactNeighborY="-3711"/>
      <dgm:spPr>
        <a:blipFill rotWithShape="1">
          <a:blip xmlns:r="http://schemas.openxmlformats.org/officeDocument/2006/relationships" r:embed="rId1"/>
          <a:srcRect/>
          <a:stretch>
            <a:fillRect t="-1000" b="-1000"/>
          </a:stretch>
        </a:blipFill>
        <a:effectLst>
          <a:softEdge rad="127000"/>
        </a:effectLst>
      </dgm:spPr>
    </dgm:pt>
    <dgm:pt modelId="{6FC4BBF4-3959-48B8-B59C-35412F888515}" type="pres">
      <dgm:prSet presAssocID="{675F9456-3B1E-410E-81DD-197A8E79243C}" presName="textRect" presStyleLbl="revTx" presStyleIdx="0" presStyleCnt="4">
        <dgm:presLayoutVars>
          <dgm:bulletEnabled val="1"/>
        </dgm:presLayoutVars>
      </dgm:prSet>
      <dgm:spPr/>
    </dgm:pt>
    <dgm:pt modelId="{5DD959B1-D91F-432A-9713-8835EB2B2BEB}" type="pres">
      <dgm:prSet presAssocID="{2FCCDA1A-E910-4C17-92E7-C71D39430DED}" presName="sibTrans" presStyleLbl="sibTrans2D1" presStyleIdx="0" presStyleCnt="0"/>
      <dgm:spPr/>
    </dgm:pt>
    <dgm:pt modelId="{592A7AFE-71CC-46C4-9E40-C841AE44262E}" type="pres">
      <dgm:prSet presAssocID="{9F7FC746-97AE-4ED5-AF62-F2BDE8A80B07}" presName="compNode" presStyleCnt="0"/>
      <dgm:spPr/>
    </dgm:pt>
    <dgm:pt modelId="{A8987791-153C-45FC-9FB4-0C590BC5E785}" type="pres">
      <dgm:prSet presAssocID="{9F7FC746-97AE-4ED5-AF62-F2BDE8A80B07}" presName="pictRect" presStyleLbl="node1" presStyleIdx="1" presStyleCnt="4" custLinFactX="-5866" custLinFactNeighborX="-100000" custLinFactNeighborY="2227"/>
      <dgm:spPr>
        <a:solidFill>
          <a:schemeClr val="accent1">
            <a:lumMod val="40000"/>
            <a:lumOff val="60000"/>
          </a:schemeClr>
        </a:solidFill>
        <a:ln>
          <a:solidFill>
            <a:schemeClr val="accent1">
              <a:lumMod val="20000"/>
              <a:lumOff val="80000"/>
            </a:schemeClr>
          </a:solidFill>
        </a:ln>
      </dgm:spPr>
    </dgm:pt>
    <dgm:pt modelId="{8E6BFE14-98A7-41BF-B6B7-F9B2667D13AA}" type="pres">
      <dgm:prSet presAssocID="{9F7FC746-97AE-4ED5-AF62-F2BDE8A80B07}" presName="textRect" presStyleLbl="revTx" presStyleIdx="1" presStyleCnt="4">
        <dgm:presLayoutVars>
          <dgm:bulletEnabled val="1"/>
        </dgm:presLayoutVars>
      </dgm:prSet>
      <dgm:spPr/>
    </dgm:pt>
    <dgm:pt modelId="{2FAAC5A7-D37B-4C36-AE35-C3DE2FBCA8B8}" type="pres">
      <dgm:prSet presAssocID="{009A5EFD-BCF5-40FC-A24C-867F8799AE2A}" presName="sibTrans" presStyleLbl="sibTrans2D1" presStyleIdx="0" presStyleCnt="0"/>
      <dgm:spPr/>
    </dgm:pt>
    <dgm:pt modelId="{EECC465B-C33D-4BD1-B35B-930971DFEA0C}" type="pres">
      <dgm:prSet presAssocID="{EBDC03B4-FDA7-4424-8B36-B48E728056D5}" presName="compNode" presStyleCnt="0"/>
      <dgm:spPr/>
    </dgm:pt>
    <dgm:pt modelId="{B633C6A8-D747-4297-8724-744EF25C08A7}" type="pres">
      <dgm:prSet presAssocID="{EBDC03B4-FDA7-4424-8B36-B48E728056D5}" presName="pictRect" presStyleLbl="node1" presStyleIdx="2" presStyleCnt="4" custLinFactNeighborX="-1866" custLinFactNeighborY="954"/>
      <dgm:spPr>
        <a:blipFill rotWithShape="1">
          <a:blip xmlns:r="http://schemas.openxmlformats.org/officeDocument/2006/relationships" r:embed="rId2"/>
          <a:srcRect/>
          <a:stretch>
            <a:fillRect t="-9000" b="-9000"/>
          </a:stretch>
        </a:blipFill>
        <a:effectLst>
          <a:softEdge rad="127000"/>
        </a:effectLst>
      </dgm:spPr>
    </dgm:pt>
    <dgm:pt modelId="{49240065-6186-4477-9EEB-266B5A1218EF}" type="pres">
      <dgm:prSet presAssocID="{EBDC03B4-FDA7-4424-8B36-B48E728056D5}" presName="textRect" presStyleLbl="revTx" presStyleIdx="2" presStyleCnt="4">
        <dgm:presLayoutVars>
          <dgm:bulletEnabled val="1"/>
        </dgm:presLayoutVars>
      </dgm:prSet>
      <dgm:spPr/>
    </dgm:pt>
    <dgm:pt modelId="{74CAD055-F12E-4BAB-8FE2-20F2417C464D}" type="pres">
      <dgm:prSet presAssocID="{9BA19922-9C37-4270-9DED-B540F338A495}" presName="sibTrans" presStyleLbl="sibTrans2D1" presStyleIdx="0" presStyleCnt="0"/>
      <dgm:spPr/>
    </dgm:pt>
    <dgm:pt modelId="{31FCF378-EA7A-4661-A736-38EED2B8C9C2}" type="pres">
      <dgm:prSet presAssocID="{98C68F3C-78A5-4158-BA63-1A45475AC8D0}" presName="compNode" presStyleCnt="0"/>
      <dgm:spPr/>
    </dgm:pt>
    <dgm:pt modelId="{28203191-73F5-417C-B468-03BEF1E44ACA}" type="pres">
      <dgm:prSet presAssocID="{98C68F3C-78A5-4158-BA63-1A45475AC8D0}" presName="pictRect" presStyleLbl="node1" presStyleIdx="3" presStyleCnt="4" custScaleX="100326" custScaleY="107241" custLinFactX="-127226" custLinFactNeighborX="-200000" custLinFactNeighborY="1733"/>
      <dgm:spPr>
        <a:blipFill rotWithShape="1">
          <a:blip xmlns:r="http://schemas.openxmlformats.org/officeDocument/2006/relationships" r:embed="rId3"/>
          <a:srcRect/>
          <a:stretch>
            <a:fillRect t="-34000" b="-34000"/>
          </a:stretch>
        </a:blipFill>
        <a:ln>
          <a:noFill/>
        </a:ln>
        <a:effectLst>
          <a:softEdge rad="127000"/>
        </a:effectLst>
      </dgm:spPr>
    </dgm:pt>
    <dgm:pt modelId="{88B5DC01-D08C-4660-BCC0-DCBB0FA36A6B}" type="pres">
      <dgm:prSet presAssocID="{98C68F3C-78A5-4158-BA63-1A45475AC8D0}" presName="textRect" presStyleLbl="revTx" presStyleIdx="3" presStyleCnt="4">
        <dgm:presLayoutVars>
          <dgm:bulletEnabled val="1"/>
        </dgm:presLayoutVars>
      </dgm:prSet>
      <dgm:spPr/>
    </dgm:pt>
  </dgm:ptLst>
  <dgm:cxnLst>
    <dgm:cxn modelId="{19DD6001-A602-4879-A63B-AE3981251093}" type="presOf" srcId="{2FCCDA1A-E910-4C17-92E7-C71D39430DED}" destId="{5DD959B1-D91F-432A-9713-8835EB2B2BEB}" srcOrd="0" destOrd="0" presId="urn:microsoft.com/office/officeart/2005/8/layout/pList1"/>
    <dgm:cxn modelId="{30DD0907-1504-48FE-AF7A-45E787E9E0EC}" type="presOf" srcId="{675F9456-3B1E-410E-81DD-197A8E79243C}" destId="{6FC4BBF4-3959-48B8-B59C-35412F888515}" srcOrd="0" destOrd="0" presId="urn:microsoft.com/office/officeart/2005/8/layout/pList1"/>
    <dgm:cxn modelId="{B3D0DF09-2D94-44A4-91EE-869F2EFB70AE}" type="presOf" srcId="{9F7FC746-97AE-4ED5-AF62-F2BDE8A80B07}" destId="{8E6BFE14-98A7-41BF-B6B7-F9B2667D13AA}" srcOrd="0" destOrd="0" presId="urn:microsoft.com/office/officeart/2005/8/layout/pList1"/>
    <dgm:cxn modelId="{1F61F31B-DC17-42E5-B1E3-15C48F611319}" type="presOf" srcId="{9BA19922-9C37-4270-9DED-B540F338A495}" destId="{74CAD055-F12E-4BAB-8FE2-20F2417C464D}" srcOrd="0" destOrd="0" presId="urn:microsoft.com/office/officeart/2005/8/layout/pList1"/>
    <dgm:cxn modelId="{576AA71D-7965-4B77-9101-4706D088FF5D}" srcId="{3BB63AE9-4CA3-4F6E-B51E-C1F07E10D2AC}" destId="{EBDC03B4-FDA7-4424-8B36-B48E728056D5}" srcOrd="2" destOrd="0" parTransId="{4641EE73-3410-4050-A2E3-0E6D161DBBDF}" sibTransId="{9BA19922-9C37-4270-9DED-B540F338A495}"/>
    <dgm:cxn modelId="{113E6D24-2E8A-4EE5-A230-021973DE2282}" srcId="{3BB63AE9-4CA3-4F6E-B51E-C1F07E10D2AC}" destId="{9F7FC746-97AE-4ED5-AF62-F2BDE8A80B07}" srcOrd="1" destOrd="0" parTransId="{6A455CE1-6F09-49DE-9E63-7E86288F65E1}" sibTransId="{009A5EFD-BCF5-40FC-A24C-867F8799AE2A}"/>
    <dgm:cxn modelId="{F0D4B826-846D-4B95-9BB9-B31D1EADC4D2}" srcId="{3BB63AE9-4CA3-4F6E-B51E-C1F07E10D2AC}" destId="{98C68F3C-78A5-4158-BA63-1A45475AC8D0}" srcOrd="3" destOrd="0" parTransId="{5C2D15FF-795E-42DB-BE80-7022626DC633}" sibTransId="{0AED844E-4B5A-4A50-900B-869EC4FE08A2}"/>
    <dgm:cxn modelId="{4D094028-2D29-426D-8322-6A08766CCEFC}" type="presOf" srcId="{3BB63AE9-4CA3-4F6E-B51E-C1F07E10D2AC}" destId="{EC428A4D-399C-487A-A976-2D100AE7A4C0}" srcOrd="0" destOrd="0" presId="urn:microsoft.com/office/officeart/2005/8/layout/pList1"/>
    <dgm:cxn modelId="{E6F84760-1C31-46FD-A215-D8A17E442350}" type="presOf" srcId="{009A5EFD-BCF5-40FC-A24C-867F8799AE2A}" destId="{2FAAC5A7-D37B-4C36-AE35-C3DE2FBCA8B8}" srcOrd="0" destOrd="0" presId="urn:microsoft.com/office/officeart/2005/8/layout/pList1"/>
    <dgm:cxn modelId="{EF11296E-B017-41FF-8995-9AA175FAE3CC}" type="presOf" srcId="{98C68F3C-78A5-4158-BA63-1A45475AC8D0}" destId="{88B5DC01-D08C-4660-BCC0-DCBB0FA36A6B}" srcOrd="0" destOrd="0" presId="urn:microsoft.com/office/officeart/2005/8/layout/pList1"/>
    <dgm:cxn modelId="{F42994CD-0C1F-4EB3-8741-127C4D01047E}" srcId="{3BB63AE9-4CA3-4F6E-B51E-C1F07E10D2AC}" destId="{675F9456-3B1E-410E-81DD-197A8E79243C}" srcOrd="0" destOrd="0" parTransId="{5235D6B6-004B-46D3-8E58-745F4BB14C1D}" sibTransId="{2FCCDA1A-E910-4C17-92E7-C71D39430DED}"/>
    <dgm:cxn modelId="{FECBB0F5-E130-485D-AA7A-3362146773F4}" type="presOf" srcId="{EBDC03B4-FDA7-4424-8B36-B48E728056D5}" destId="{49240065-6186-4477-9EEB-266B5A1218EF}" srcOrd="0" destOrd="0" presId="urn:microsoft.com/office/officeart/2005/8/layout/pList1"/>
    <dgm:cxn modelId="{4ED8DAB5-BF49-40D3-BA71-E44F465E7C90}" type="presParOf" srcId="{EC428A4D-399C-487A-A976-2D100AE7A4C0}" destId="{80BA0A29-3E00-4C8C-A138-47E5C86E827E}" srcOrd="0" destOrd="0" presId="urn:microsoft.com/office/officeart/2005/8/layout/pList1"/>
    <dgm:cxn modelId="{1BCFEDF8-1162-4F30-9E38-64884101070F}" type="presParOf" srcId="{80BA0A29-3E00-4C8C-A138-47E5C86E827E}" destId="{308C2237-4093-4CF5-913D-95ED4F3F1031}" srcOrd="0" destOrd="0" presId="urn:microsoft.com/office/officeart/2005/8/layout/pList1"/>
    <dgm:cxn modelId="{145499EA-7066-4EEB-9BD6-18C9F44E28EF}" type="presParOf" srcId="{80BA0A29-3E00-4C8C-A138-47E5C86E827E}" destId="{6FC4BBF4-3959-48B8-B59C-35412F888515}" srcOrd="1" destOrd="0" presId="urn:microsoft.com/office/officeart/2005/8/layout/pList1"/>
    <dgm:cxn modelId="{233DB3C9-9C43-4806-81C4-99C2F41B308A}" type="presParOf" srcId="{EC428A4D-399C-487A-A976-2D100AE7A4C0}" destId="{5DD959B1-D91F-432A-9713-8835EB2B2BEB}" srcOrd="1" destOrd="0" presId="urn:microsoft.com/office/officeart/2005/8/layout/pList1"/>
    <dgm:cxn modelId="{FBAE9F73-CD3A-4FF4-9B94-244003037341}" type="presParOf" srcId="{EC428A4D-399C-487A-A976-2D100AE7A4C0}" destId="{592A7AFE-71CC-46C4-9E40-C841AE44262E}" srcOrd="2" destOrd="0" presId="urn:microsoft.com/office/officeart/2005/8/layout/pList1"/>
    <dgm:cxn modelId="{504776FA-A920-4AC7-A061-8F0F2B86AEC4}" type="presParOf" srcId="{592A7AFE-71CC-46C4-9E40-C841AE44262E}" destId="{A8987791-153C-45FC-9FB4-0C590BC5E785}" srcOrd="0" destOrd="0" presId="urn:microsoft.com/office/officeart/2005/8/layout/pList1"/>
    <dgm:cxn modelId="{A8FEF1D0-85CE-4E87-82BE-1AB2D07CDC9C}" type="presParOf" srcId="{592A7AFE-71CC-46C4-9E40-C841AE44262E}" destId="{8E6BFE14-98A7-41BF-B6B7-F9B2667D13AA}" srcOrd="1" destOrd="0" presId="urn:microsoft.com/office/officeart/2005/8/layout/pList1"/>
    <dgm:cxn modelId="{8C817986-AC8E-48E0-8A4D-AD38EB3D3427}" type="presParOf" srcId="{EC428A4D-399C-487A-A976-2D100AE7A4C0}" destId="{2FAAC5A7-D37B-4C36-AE35-C3DE2FBCA8B8}" srcOrd="3" destOrd="0" presId="urn:microsoft.com/office/officeart/2005/8/layout/pList1"/>
    <dgm:cxn modelId="{36751245-30F8-491A-B1D4-FBE7C8E13C3E}" type="presParOf" srcId="{EC428A4D-399C-487A-A976-2D100AE7A4C0}" destId="{EECC465B-C33D-4BD1-B35B-930971DFEA0C}" srcOrd="4" destOrd="0" presId="urn:microsoft.com/office/officeart/2005/8/layout/pList1"/>
    <dgm:cxn modelId="{D645D413-0EC0-48BC-A663-7CBF0072ECB2}" type="presParOf" srcId="{EECC465B-C33D-4BD1-B35B-930971DFEA0C}" destId="{B633C6A8-D747-4297-8724-744EF25C08A7}" srcOrd="0" destOrd="0" presId="urn:microsoft.com/office/officeart/2005/8/layout/pList1"/>
    <dgm:cxn modelId="{5DA3B672-8C1E-48F7-AC50-85B1CA368760}" type="presParOf" srcId="{EECC465B-C33D-4BD1-B35B-930971DFEA0C}" destId="{49240065-6186-4477-9EEB-266B5A1218EF}" srcOrd="1" destOrd="0" presId="urn:microsoft.com/office/officeart/2005/8/layout/pList1"/>
    <dgm:cxn modelId="{6B00D25B-17ED-432A-93A8-6CDBF8BA2B13}" type="presParOf" srcId="{EC428A4D-399C-487A-A976-2D100AE7A4C0}" destId="{74CAD055-F12E-4BAB-8FE2-20F2417C464D}" srcOrd="5" destOrd="0" presId="urn:microsoft.com/office/officeart/2005/8/layout/pList1"/>
    <dgm:cxn modelId="{8446458F-7E80-4D30-A13F-4920C9318BC9}" type="presParOf" srcId="{EC428A4D-399C-487A-A976-2D100AE7A4C0}" destId="{31FCF378-EA7A-4661-A736-38EED2B8C9C2}" srcOrd="6" destOrd="0" presId="urn:microsoft.com/office/officeart/2005/8/layout/pList1"/>
    <dgm:cxn modelId="{0F7718F0-097E-4833-9162-0C2631B123B8}" type="presParOf" srcId="{31FCF378-EA7A-4661-A736-38EED2B8C9C2}" destId="{28203191-73F5-417C-B468-03BEF1E44ACA}" srcOrd="0" destOrd="0" presId="urn:microsoft.com/office/officeart/2005/8/layout/pList1"/>
    <dgm:cxn modelId="{388C254F-36FA-4C6C-AB92-1BE0804BCE15}" type="presParOf" srcId="{31FCF378-EA7A-4661-A736-38EED2B8C9C2}" destId="{88B5DC01-D08C-4660-BCC0-DCBB0FA36A6B}" srcOrd="1" destOrd="0" presId="urn:microsoft.com/office/officeart/2005/8/layout/pList1"/>
  </dgm:cxnLst>
  <dgm:bg>
    <a:noFill/>
    <a:effectLst>
      <a:softEdge rad="127000"/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8C2237-4093-4CF5-913D-95ED4F3F1031}">
      <dsp:nvSpPr>
        <dsp:cNvPr id="0" name=""/>
        <dsp:cNvSpPr/>
      </dsp:nvSpPr>
      <dsp:spPr>
        <a:xfrm>
          <a:off x="2683915" y="481924"/>
          <a:ext cx="2299346" cy="1802275"/>
        </a:xfrm>
        <a:prstGeom prst="roundRect">
          <a:avLst/>
        </a:prstGeom>
        <a:blipFill rotWithShape="1">
          <a:blip xmlns:r="http://schemas.openxmlformats.org/officeDocument/2006/relationships" r:embed="rId1"/>
          <a:srcRect/>
          <a:stretch>
            <a:fillRect t="-1000" b="-1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softEdge rad="12700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C4BBF4-3959-48B8-B59C-35412F888515}">
      <dsp:nvSpPr>
        <dsp:cNvPr id="0" name=""/>
        <dsp:cNvSpPr/>
      </dsp:nvSpPr>
      <dsp:spPr>
        <a:xfrm>
          <a:off x="1170" y="2302028"/>
          <a:ext cx="2483229" cy="9212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Центр нравственно эстетического воспитания  </a:t>
          </a:r>
        </a:p>
      </dsp:txBody>
      <dsp:txXfrm>
        <a:off x="1170" y="2302028"/>
        <a:ext cx="2483229" cy="921278"/>
      </dsp:txXfrm>
    </dsp:sp>
    <dsp:sp modelId="{A8987791-153C-45FC-9FB4-0C590BC5E785}">
      <dsp:nvSpPr>
        <dsp:cNvPr id="0" name=""/>
        <dsp:cNvSpPr/>
      </dsp:nvSpPr>
      <dsp:spPr>
        <a:xfrm>
          <a:off x="103931" y="606353"/>
          <a:ext cx="2483229" cy="1710945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9050" cap="rnd" cmpd="sng" algn="ctr">
          <a:solidFill>
            <a:schemeClr val="accent1">
              <a:lumMod val="20000"/>
              <a:lumOff val="8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6BFE14-98A7-41BF-B6B7-F9B2667D13AA}">
      <dsp:nvSpPr>
        <dsp:cNvPr id="0" name=""/>
        <dsp:cNvSpPr/>
      </dsp:nvSpPr>
      <dsp:spPr>
        <a:xfrm>
          <a:off x="2732827" y="2279196"/>
          <a:ext cx="2483229" cy="9212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«Удачная помощь» </a:t>
          </a:r>
        </a:p>
      </dsp:txBody>
      <dsp:txXfrm>
        <a:off x="2732827" y="2279196"/>
        <a:ext cx="2483229" cy="921278"/>
      </dsp:txXfrm>
    </dsp:sp>
    <dsp:sp modelId="{B633C6A8-D747-4297-8724-744EF25C08A7}">
      <dsp:nvSpPr>
        <dsp:cNvPr id="0" name=""/>
        <dsp:cNvSpPr/>
      </dsp:nvSpPr>
      <dsp:spPr>
        <a:xfrm>
          <a:off x="5418147" y="584573"/>
          <a:ext cx="2483229" cy="1710945"/>
        </a:xfrm>
        <a:prstGeom prst="roundRect">
          <a:avLst/>
        </a:prstGeom>
        <a:blipFill rotWithShape="1">
          <a:blip xmlns:r="http://schemas.openxmlformats.org/officeDocument/2006/relationships" r:embed="rId2"/>
          <a:srcRect/>
          <a:stretch>
            <a:fillRect t="-9000" b="-9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softEdge rad="12700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240065-6186-4477-9EEB-266B5A1218EF}">
      <dsp:nvSpPr>
        <dsp:cNvPr id="0" name=""/>
        <dsp:cNvSpPr/>
      </dsp:nvSpPr>
      <dsp:spPr>
        <a:xfrm>
          <a:off x="5464484" y="2279196"/>
          <a:ext cx="2483229" cy="9212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«Волонтеры УДАЧИ»</a:t>
          </a:r>
        </a:p>
      </dsp:txBody>
      <dsp:txXfrm>
        <a:off x="5464484" y="2279196"/>
        <a:ext cx="2483229" cy="921278"/>
      </dsp:txXfrm>
    </dsp:sp>
    <dsp:sp modelId="{28203191-73F5-417C-B468-03BEF1E44ACA}">
      <dsp:nvSpPr>
        <dsp:cNvPr id="0" name=""/>
        <dsp:cNvSpPr/>
      </dsp:nvSpPr>
      <dsp:spPr>
        <a:xfrm>
          <a:off x="70368" y="566928"/>
          <a:ext cx="2491325" cy="1834834"/>
        </a:xfrm>
        <a:prstGeom prst="roundRect">
          <a:avLst/>
        </a:prstGeom>
        <a:blipFill rotWithShape="1">
          <a:blip xmlns:r="http://schemas.openxmlformats.org/officeDocument/2006/relationships" r:embed="rId3"/>
          <a:srcRect/>
          <a:stretch>
            <a:fillRect t="-34000" b="-34000"/>
          </a:stretch>
        </a:blipFill>
        <a:ln w="19050" cap="rnd" cmpd="sng" algn="ctr">
          <a:noFill/>
          <a:prstDash val="solid"/>
        </a:ln>
        <a:effectLst>
          <a:softEdge rad="12700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B5DC01-D08C-4660-BCC0-DCBB0FA36A6B}">
      <dsp:nvSpPr>
        <dsp:cNvPr id="0" name=""/>
        <dsp:cNvSpPr/>
      </dsp:nvSpPr>
      <dsp:spPr>
        <a:xfrm>
          <a:off x="8200189" y="2310168"/>
          <a:ext cx="2483229" cy="9212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Воспитательная работа МБОУ КСОШ№3</a:t>
          </a:r>
        </a:p>
      </dsp:txBody>
      <dsp:txXfrm>
        <a:off x="8200189" y="2310168"/>
        <a:ext cx="2483229" cy="9212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12/21/2021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12/21/2021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12/21/2021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12/21/2021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12/21/2021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7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19.jpg"/><Relationship Id="rId7" Type="http://schemas.openxmlformats.org/officeDocument/2006/relationships/image" Target="../media/image23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Relationship Id="rId9" Type="http://schemas.openxmlformats.org/officeDocument/2006/relationships/image" Target="../media/image2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jpg"/><Relationship Id="rId5" Type="http://schemas.openxmlformats.org/officeDocument/2006/relationships/image" Target="../media/image11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g"/><Relationship Id="rId3" Type="http://schemas.openxmlformats.org/officeDocument/2006/relationships/image" Target="../media/image31.jpg"/><Relationship Id="rId7" Type="http://schemas.openxmlformats.org/officeDocument/2006/relationships/image" Target="../media/image35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jpg"/><Relationship Id="rId9" Type="http://schemas.openxmlformats.org/officeDocument/2006/relationships/image" Target="../media/image3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  <a:alpha val="99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181100" y="1124744"/>
            <a:ext cx="8428334" cy="1491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1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«Этнокультурное воспитание как синергия социализации и адаптации учащихся в рамках поликультурного пространства школы» </a:t>
            </a:r>
            <a:endParaRPr lang="ru-RU" altLang="ru-RU" sz="32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03512" y="331052"/>
            <a:ext cx="8208912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sz="1600" b="1" dirty="0">
                <a:ln w="50800"/>
                <a:solidFill>
                  <a:schemeClr val="bg2">
                    <a:lumMod val="25000"/>
                  </a:schemeClr>
                </a:solidFill>
              </a:rPr>
              <a:t>МУНИЦИПАЛЬНОЕ  БЮДЖЕТНОЕ ОБЩЕОБРАЗОВАТЕЛЬНОЕ УЧРЕЖДЕНИЕ</a:t>
            </a:r>
          </a:p>
          <a:p>
            <a:pPr algn="ctr">
              <a:defRPr/>
            </a:pPr>
            <a:r>
              <a:rPr lang="ru-RU" sz="1600" b="1" dirty="0">
                <a:ln w="50800"/>
                <a:solidFill>
                  <a:schemeClr val="bg2">
                    <a:lumMod val="25000"/>
                  </a:schemeClr>
                </a:solidFill>
              </a:rPr>
              <a:t>КОТЕЛЬНИКОВСКАЯ СРЕДНЯЯ ОБЩЕОБРАЗОВАТЕЛЬНАЯ ШКОЛА №3 </a:t>
            </a:r>
          </a:p>
        </p:txBody>
      </p:sp>
      <p:pic>
        <p:nvPicPr>
          <p:cNvPr id="1026" name="Picture 2" descr="IMG_20170314_144152 (1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39" y="2616199"/>
            <a:ext cx="5391161" cy="40426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C:\Users\ОВ\Desktop\Фото\lEKwK19SiOE.jpg">
            <a:extLst>
              <a:ext uri="{FF2B5EF4-FFF2-40B4-BE49-F238E27FC236}">
                <a16:creationId xmlns:a16="http://schemas.microsoft.com/office/drawing/2014/main" id="{3066A717-49DD-4815-8E44-4DEEB7ED8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1219" y="2616199"/>
            <a:ext cx="5225481" cy="39191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11F2092-15D0-4199-A66F-809EA858BA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5867" y="137099"/>
            <a:ext cx="1347333" cy="140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426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CAD331-EE4C-433A-A97D-66B03F02B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635000"/>
            <a:ext cx="11008783" cy="4267200"/>
          </a:xfrm>
        </p:spPr>
        <p:txBody>
          <a:bodyPr>
            <a:normAutofit fontScale="90000"/>
          </a:bodyPr>
          <a:lstStyle/>
          <a:p>
            <a:r>
              <a:rPr lang="ru-RU" dirty="0"/>
              <a:t> </a:t>
            </a:r>
            <a:br>
              <a:rPr lang="ru-RU" dirty="0"/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Одной из приоритетных задач школы, как важнейшего института социализации, является обучение учащихся общению в межкультурных коммуникациях. Модель современного образования предусматривает учет региональных особенностей, опору на историю народов и этническую педагогику</a:t>
            </a:r>
            <a:br>
              <a:rPr lang="ru-RU" dirty="0"/>
            </a:br>
            <a:br>
              <a:rPr lang="ru-RU" dirty="0"/>
            </a:b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989961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D966F19-50C3-442A-A2EB-640E787027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1700" y="190502"/>
            <a:ext cx="8750300" cy="2214032"/>
          </a:xfrm>
        </p:spPr>
        <p:txBody>
          <a:bodyPr>
            <a:normAutofit fontScale="92500"/>
          </a:bodyPr>
          <a:lstStyle/>
          <a:p>
            <a:pPr algn="l"/>
            <a:r>
              <a:rPr lang="ru-RU" sz="2000" b="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МБОУ КСОШ№3 огромное внимание уделяется вопросам толерантного сознания, воспитания терпимости и уважения друг к другу, к другим национальностям и религиям, так как </a:t>
            </a:r>
            <a:r>
              <a:rPr lang="ru-RU" sz="20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ш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кола работает в сложном социальном контексте - национальный состав школьного сообщества отражает весь богатый спектр жителей Московской области: это русские, армяне, мордва, башкиры, азербайджанцы, евреи, киргизы, таджики, грузины, узбеки, вьетнамцы и многие другие. Более 50 % в школе учеников с неродным русским языком</a:t>
            </a:r>
            <a:r>
              <a:rPr lang="ru-RU" sz="2000" dirty="0">
                <a:solidFill>
                  <a:schemeClr val="tx1"/>
                </a:solidFill>
              </a:rPr>
              <a:t>. </a:t>
            </a:r>
            <a:endParaRPr lang="ru-RU" sz="2000" b="0" i="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dirty="0"/>
          </a:p>
        </p:txBody>
      </p:sp>
      <p:pic>
        <p:nvPicPr>
          <p:cNvPr id="4" name="Picture 2" descr="C:\Users\ОВ\Desktop\Фото\IMG_1571.JPG">
            <a:extLst>
              <a:ext uri="{FF2B5EF4-FFF2-40B4-BE49-F238E27FC236}">
                <a16:creationId xmlns:a16="http://schemas.microsoft.com/office/drawing/2014/main" id="{D0CB8FED-7759-4F2E-AFF3-2EEFA6EA41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905672"/>
            <a:ext cx="4387993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B7CAE83-D95A-470D-9995-B4BC2FF100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0564" y="3316214"/>
            <a:ext cx="6370872" cy="22557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337B495-51BD-482B-8C1A-5B11959E9F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2964" y="3468614"/>
            <a:ext cx="6370872" cy="225572"/>
          </a:xfrm>
          <a:prstGeom prst="rect">
            <a:avLst/>
          </a:prstGeom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DD0AFDB7-D84F-403E-9B75-89408C352C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7626" y="2404534"/>
            <a:ext cx="3760383" cy="250441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:\Users\ОВ\Desktop\Фото\IMG_1603.JPG">
            <a:extLst>
              <a:ext uri="{FF2B5EF4-FFF2-40B4-BE49-F238E27FC236}">
                <a16:creationId xmlns:a16="http://schemas.microsoft.com/office/drawing/2014/main" id="{88913F19-9048-4A6E-97DC-3D829D2CC4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475" y="3905671"/>
            <a:ext cx="4141925" cy="27618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7C5B7B1-9C52-4909-8483-869865C932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85867" y="137099"/>
            <a:ext cx="1347333" cy="140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146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>
            <a:extLst>
              <a:ext uri="{FF2B5EF4-FFF2-40B4-BE49-F238E27FC236}">
                <a16:creationId xmlns:a16="http://schemas.microsoft.com/office/drawing/2014/main" id="{3D80B6AF-ACDD-490F-A847-035CAFAAD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2550"/>
            <a:ext cx="9525000" cy="115411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1800" b="1" dirty="0">
                <a:solidFill>
                  <a:schemeClr val="accent1">
                    <a:lumMod val="50000"/>
                  </a:schemeClr>
                </a:solidFill>
              </a:rPr>
              <a:t>ПОБЕДИТЕЛИ областного конкурса муниципальных общеобразовательных организаций, разрабатывающих и внедряющих инновационные образовательные проекты «Реализация инновационных образовательных проектов муниципальных общеобразовательных организаций в Московской области, направленных на повышение качества образования в муниципальных образовательных организациях, работающих в сложном социальном контексте»</a:t>
            </a:r>
          </a:p>
        </p:txBody>
      </p:sp>
      <p:pic>
        <p:nvPicPr>
          <p:cNvPr id="17411" name="Picture 2" descr="C:\Users\ОВ\Documents\Мои документы\Конкурсы\РИПы\Конкурс РИП 2016\Приказ 777, лист1.png">
            <a:extLst>
              <a:ext uri="{FF2B5EF4-FFF2-40B4-BE49-F238E27FC236}">
                <a16:creationId xmlns:a16="http://schemas.microsoft.com/office/drawing/2014/main" id="{68C63592-8CF3-452C-B9D1-93F92969B695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6560" y="1536700"/>
            <a:ext cx="3586163" cy="5048250"/>
          </a:xfrm>
          <a:noFill/>
        </p:spPr>
      </p:pic>
      <p:pic>
        <p:nvPicPr>
          <p:cNvPr id="17412" name="Picture 2" descr="C:\Users\ОВ\Desktop\11.png">
            <a:extLst>
              <a:ext uri="{FF2B5EF4-FFF2-40B4-BE49-F238E27FC236}">
                <a16:creationId xmlns:a16="http://schemas.microsoft.com/office/drawing/2014/main" id="{9196D8ED-9343-414B-912F-CC9435AB10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5439" y="1536700"/>
            <a:ext cx="3873500" cy="523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ОВ\Desktop\Фото\XeH2lsiWDnM.jpg">
            <a:extLst>
              <a:ext uri="{FF2B5EF4-FFF2-40B4-BE49-F238E27FC236}">
                <a16:creationId xmlns:a16="http://schemas.microsoft.com/office/drawing/2014/main" id="{815A20B1-B575-4C1D-AE93-5EE774DE03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46563" y="2358761"/>
            <a:ext cx="3405036" cy="3030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5" name="Picture 2">
            <a:extLst>
              <a:ext uri="{FF2B5EF4-FFF2-40B4-BE49-F238E27FC236}">
                <a16:creationId xmlns:a16="http://schemas.microsoft.com/office/drawing/2014/main" id="{32C4D240-6462-49F7-AE49-F97DC3C4C6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9754" y="-25400"/>
            <a:ext cx="1343025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  <a:alpha val="99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209DF0-856A-418B-A05C-59B5E8CA8B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3600" y="558800"/>
            <a:ext cx="9042400" cy="1968500"/>
          </a:xfrm>
        </p:spPr>
        <p:txBody>
          <a:bodyPr/>
          <a:lstStyle/>
          <a:p>
            <a:pPr algn="l"/>
            <a:br>
              <a:rPr lang="ru-RU" sz="1800" dirty="0"/>
            </a:br>
            <a:br>
              <a:rPr lang="ru-RU" sz="1800" dirty="0"/>
            </a:br>
            <a:br>
              <a:rPr lang="ru-RU" sz="1800" dirty="0"/>
            </a:br>
            <a:br>
              <a:rPr lang="ru-RU" sz="1800" dirty="0"/>
            </a:br>
            <a:br>
              <a:rPr lang="ru-RU" sz="1800" dirty="0"/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Цель проекта: 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, serif"/>
              </a:rPr>
              <a:t>создание условий для реализации системы этнокультурного образовательного пространства, способствующего в ситуации социального разнообразия развитию личности воспитанника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Times New Roman, serif"/>
              </a:rPr>
              <a:t> 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, serif"/>
              </a:rPr>
              <a:t>как носителя национальной культуры, способного сохранять и преобразовывать культурные ценности своего народа и других народов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217E951-0AA2-421A-972A-509607E0F6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45" y="2789236"/>
            <a:ext cx="5681230" cy="385286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AA22CBDF-45E9-48A8-B585-CC95B18CBA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826" y="2789237"/>
            <a:ext cx="5784944" cy="385286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F78CA9E-EB95-4B12-8834-AEA58CC5A6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5867" y="137099"/>
            <a:ext cx="1347333" cy="140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278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6406A1-FA37-4F81-9325-565D6D9AE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9100" y="266700"/>
            <a:ext cx="7620000" cy="130810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Система этнокультурного проекта</a:t>
            </a:r>
          </a:p>
        </p:txBody>
      </p:sp>
      <p:graphicFrame>
        <p:nvGraphicFramePr>
          <p:cNvPr id="16" name="Объект 15">
            <a:extLst>
              <a:ext uri="{FF2B5EF4-FFF2-40B4-BE49-F238E27FC236}">
                <a16:creationId xmlns:a16="http://schemas.microsoft.com/office/drawing/2014/main" id="{0106D33C-E724-44DB-8947-DB51653E25BB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54376514"/>
              </p:ext>
            </p:extLst>
          </p:nvPr>
        </p:nvGraphicFramePr>
        <p:xfrm>
          <a:off x="677862" y="2273300"/>
          <a:ext cx="10688638" cy="3768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6" name="Прямоугольник: скругленные углы 25">
            <a:extLst>
              <a:ext uri="{FF2B5EF4-FFF2-40B4-BE49-F238E27FC236}">
                <a16:creationId xmlns:a16="http://schemas.microsoft.com/office/drawing/2014/main" id="{690D3983-ED43-4A6B-81F6-B26BE169868E}"/>
              </a:ext>
            </a:extLst>
          </p:cNvPr>
          <p:cNvSpPr/>
          <p:nvPr/>
        </p:nvSpPr>
        <p:spPr>
          <a:xfrm>
            <a:off x="8847552" y="2840227"/>
            <a:ext cx="2483229" cy="171094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EBFE51D3-40CD-476A-B635-99092B403E0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12117" y="2840226"/>
            <a:ext cx="2530985" cy="171094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3" name="Стрелка: вниз 32">
            <a:extLst>
              <a:ext uri="{FF2B5EF4-FFF2-40B4-BE49-F238E27FC236}">
                <a16:creationId xmlns:a16="http://schemas.microsoft.com/office/drawing/2014/main" id="{C3AEEBB3-A613-4AD9-9243-488591CD492D}"/>
              </a:ext>
            </a:extLst>
          </p:cNvPr>
          <p:cNvSpPr/>
          <p:nvPr/>
        </p:nvSpPr>
        <p:spPr>
          <a:xfrm>
            <a:off x="2045049" y="135864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: вниз 33">
            <a:extLst>
              <a:ext uri="{FF2B5EF4-FFF2-40B4-BE49-F238E27FC236}">
                <a16:creationId xmlns:a16="http://schemas.microsoft.com/office/drawing/2014/main" id="{4A234780-7FE7-4B51-8569-FEF085E88AF7}"/>
              </a:ext>
            </a:extLst>
          </p:cNvPr>
          <p:cNvSpPr/>
          <p:nvPr/>
        </p:nvSpPr>
        <p:spPr>
          <a:xfrm>
            <a:off x="9336881" y="140944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: вниз 34">
            <a:extLst>
              <a:ext uri="{FF2B5EF4-FFF2-40B4-BE49-F238E27FC236}">
                <a16:creationId xmlns:a16="http://schemas.microsoft.com/office/drawing/2014/main" id="{472988AC-7134-4543-865C-C769EA9B7C87}"/>
              </a:ext>
            </a:extLst>
          </p:cNvPr>
          <p:cNvSpPr/>
          <p:nvPr/>
        </p:nvSpPr>
        <p:spPr>
          <a:xfrm>
            <a:off x="6781974" y="146050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трелка: вниз 35">
            <a:extLst>
              <a:ext uri="{FF2B5EF4-FFF2-40B4-BE49-F238E27FC236}">
                <a16:creationId xmlns:a16="http://schemas.microsoft.com/office/drawing/2014/main" id="{BC603DF4-6CAA-48E9-A5BA-874CDDEE1494}"/>
              </a:ext>
            </a:extLst>
          </p:cNvPr>
          <p:cNvSpPr/>
          <p:nvPr/>
        </p:nvSpPr>
        <p:spPr>
          <a:xfrm>
            <a:off x="4264152" y="140944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Picture 2">
            <a:extLst>
              <a:ext uri="{FF2B5EF4-FFF2-40B4-BE49-F238E27FC236}">
                <a16:creationId xmlns:a16="http://schemas.microsoft.com/office/drawing/2014/main" id="{D47CC74B-EAFC-4A4D-8531-7836AD93DC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2058" y="175418"/>
            <a:ext cx="1343025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3321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D8D35B-A3A1-4E4F-A024-4CE20FEE5C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0700" y="137099"/>
            <a:ext cx="9347200" cy="792601"/>
          </a:xfrm>
        </p:spPr>
        <p:txBody>
          <a:bodyPr/>
          <a:lstStyle/>
          <a:p>
            <a:pPr algn="l"/>
            <a:br>
              <a:rPr lang="ru-RU" sz="2800" dirty="0"/>
            </a:br>
            <a:br>
              <a:rPr lang="ru-RU" sz="2800" dirty="0"/>
            </a:br>
            <a:br>
              <a:rPr lang="ru-RU" sz="2800" dirty="0"/>
            </a:br>
            <a:r>
              <a:rPr lang="ru-RU" sz="2800" dirty="0"/>
              <a:t>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Система этнокультурного проекта «Мы разные но мы вместе»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37A7DCB-8C7E-4D0D-831D-CEC284A27D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0700" y="1158300"/>
            <a:ext cx="10541000" cy="1267399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ru-RU" sz="6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нравственно-эстетического воспитания на базе школы «Мы разные, но мы вместе!». 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идея центра – объединение усилий всех участников образовательного процесса для получения устойчивого результата в рамках повышения качества образования и воспитания обучающихся нашей школы с использованием современных педагогических технологий и инновационных средств обучения. Социализация и адаптация «вырванных» из своего социума детей, которые столкнулись с проблемой овладения русским языком, расширение их мировоззрения в рамках образовательного и воспитательного процессов.</a:t>
            </a:r>
          </a:p>
          <a:p>
            <a:pPr algn="l"/>
            <a:r>
              <a:rPr lang="ru-RU" sz="6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Школьная служба медиации «Удачная помощь» </a:t>
            </a:r>
            <a:r>
              <a:rPr lang="ru-RU" sz="6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условиях поликультурного образовательного пространства задачи моделирования безопасной среды, формирования </a:t>
            </a:r>
            <a:r>
              <a:rPr lang="ru-RU" sz="6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просоциально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направленной личности подростка – являются приоритетными. Медиация, как инновационная технология, способствует решению этих актуальных задач. Медиаторы обучают учащихся конструктивным способам выхода из конфликтных ситуаций и проводят примирительные мероприятия по возникающим конфликтам в школе.</a:t>
            </a:r>
          </a:p>
          <a:p>
            <a:pPr algn="l"/>
            <a:r>
              <a:rPr lang="ru-RU" sz="6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Волонтерское движение «Волонтеры Удачи»  </a:t>
            </a:r>
            <a:r>
              <a:rPr lang="ru-RU" sz="6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условиях мультикультурного общества данный вид деятельности   способствует </a:t>
            </a:r>
            <a:r>
              <a:rPr lang="ru-RU" sz="6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формированию  навыков межнационального взаимодействия и этнокультурной грамотности учащихся. Этнокультурная грамотность волонтера рассматривается как часть его общей культуры и представляет собой сложную систему, состоящую из таких компонентов, как: этнокультурные знания, умения межнационального взаимодействия, эмоционально-психологические характеристики волонтера.</a:t>
            </a:r>
            <a:br>
              <a:rPr lang="ru-RU" sz="6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l"/>
            <a:r>
              <a:rPr lang="ru-RU" sz="6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Воспитательная работа </a:t>
            </a:r>
            <a:r>
              <a:rPr lang="ru-RU" sz="6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из главных целей нашей РВП  это воспитание учащихся в духе  открытости, понимания и принятия других народов, признания ценности других культур. В рамках данного направления основные положения и принципы толерантности реализуются путем решения задач поликультурного образования, включающих овладение знаниями истории и культуры своего народа, формирование у детей представлений о многообразии культур в мире, воспитании положительного отношения к ним. Реализуется через внеурочную деятельность, разнообразные конкурсы и фестивали, классные часы, круглые столы.</a:t>
            </a:r>
            <a:endParaRPr lang="ru-RU" sz="6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6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C7EFF86-4624-4527-BE41-1403401EBD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5867" y="137099"/>
            <a:ext cx="1347333" cy="140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5485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FA88BE-C076-4F5B-BDC0-C3892513F0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6431" y="193431"/>
            <a:ext cx="7420707" cy="826477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Реализация проекта </a:t>
            </a: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857FA289-96A8-4727-9D8E-DAFE67291F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1019909"/>
            <a:ext cx="8970433" cy="527537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Фестиваль «Мы разные но мы вместе»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55E6607-198E-4E38-AD31-2333FD97AF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9074" y="168926"/>
            <a:ext cx="1341236" cy="13961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352D277-672C-42E3-951D-1BEF2FD487EC}"/>
              </a:ext>
            </a:extLst>
          </p:cNvPr>
          <p:cNvSpPr txBox="1"/>
          <p:nvPr/>
        </p:nvSpPr>
        <p:spPr>
          <a:xfrm>
            <a:off x="3251200" y="1757098"/>
            <a:ext cx="737278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PTSans"/>
              </a:rPr>
              <a:t>«Россией зовется общий наш дом,</a:t>
            </a:r>
          </a:p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PTSans"/>
              </a:rPr>
              <a:t>Тепло и уютно каждому в нем!</a:t>
            </a:r>
          </a:p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PTSans"/>
              </a:rPr>
              <a:t>Любые трудности вместе осилим!</a:t>
            </a:r>
          </a:p>
          <a:p>
            <a:pPr algn="l"/>
            <a:r>
              <a:rPr lang="ru-RU" sz="2400" b="0" i="0" dirty="0">
                <a:solidFill>
                  <a:srgbClr val="222222"/>
                </a:solidFill>
                <a:effectLst/>
                <a:latin typeface="PTSans"/>
              </a:rPr>
              <a:t>В  нашем единстве – наша сила!»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E06F8B0-100F-4338-AC91-E597BD9DD4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6607" y="4390374"/>
            <a:ext cx="3230699" cy="22987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8F62FCB-BAD1-4B9F-8F65-AFC216A42C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4619910"/>
            <a:ext cx="3003009" cy="211202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38EE11C-A571-461F-840A-8E8CABF105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57138" y="1586096"/>
            <a:ext cx="3290168" cy="246762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1B4FCAB-1D62-4E51-9748-1A81B39544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4489" y="1630485"/>
            <a:ext cx="3052302" cy="2333828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4E6A625-7E4D-4BBD-ACC6-7F0CA6F8957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47185" y="3326758"/>
            <a:ext cx="2816034" cy="188704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7EC16B5-3789-47CC-8E53-26297C20B7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99968" y="3326758"/>
            <a:ext cx="2550258" cy="188704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BFF8752-22E2-4847-9F31-E89790BF9B4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81102" y="5350211"/>
            <a:ext cx="2217940" cy="150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137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2000">
              <a:srgbClr val="D6F2FB"/>
            </a:gs>
            <a:gs pos="71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C:\Users\ОВ\Desktop\сертификат.jpg">
            <a:extLst>
              <a:ext uri="{FF2B5EF4-FFF2-40B4-BE49-F238E27FC236}">
                <a16:creationId xmlns:a16="http://schemas.microsoft.com/office/drawing/2014/main" id="{05235394-AE48-4CF4-BAAC-BBAD9736A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" y="1514476"/>
            <a:ext cx="3795713" cy="512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Заголовок 1">
            <a:extLst>
              <a:ext uri="{FF2B5EF4-FFF2-40B4-BE49-F238E27FC236}">
                <a16:creationId xmlns:a16="http://schemas.microsoft.com/office/drawing/2014/main" id="{E53CBC24-1C3F-4970-995F-615B2BA3D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115888"/>
            <a:ext cx="9728199" cy="139858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2400" b="1" dirty="0"/>
              <a:t>АКАДЕМИЧЕСКАЯ ВНЕДРЕНЧЕСКАЯ ПЛОЩАДКА </a:t>
            </a:r>
            <a:br>
              <a:rPr lang="ru-RU" altLang="ru-RU" sz="2400" b="1" dirty="0"/>
            </a:br>
            <a:r>
              <a:rPr lang="ru-RU" altLang="ru-RU" sz="2400" b="1" dirty="0"/>
              <a:t>государственного бюджетного образовательного учреждения высшего образования Московской области «Академия социального управления»</a:t>
            </a:r>
          </a:p>
        </p:txBody>
      </p:sp>
      <p:pic>
        <p:nvPicPr>
          <p:cNvPr id="18436" name="Picture 2" descr="C:\Users\ОВ\Desktop\22.png">
            <a:extLst>
              <a:ext uri="{FF2B5EF4-FFF2-40B4-BE49-F238E27FC236}">
                <a16:creationId xmlns:a16="http://schemas.microsoft.com/office/drawing/2014/main" id="{931FD818-271A-4E34-A701-5ACD6CC1143D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34325" y="1516063"/>
            <a:ext cx="3860800" cy="4932362"/>
          </a:xfrm>
          <a:noFill/>
        </p:spPr>
      </p:pic>
      <p:pic>
        <p:nvPicPr>
          <p:cNvPr id="18438" name="Picture 2">
            <a:extLst>
              <a:ext uri="{FF2B5EF4-FFF2-40B4-BE49-F238E27FC236}">
                <a16:creationId xmlns:a16="http://schemas.microsoft.com/office/drawing/2014/main" id="{C6501D67-5E7D-498A-85FD-2CBC34B9B0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75" y="1575368"/>
            <a:ext cx="3784600" cy="2500539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2">
            <a:extLst>
              <a:ext uri="{FF2B5EF4-FFF2-40B4-BE49-F238E27FC236}">
                <a16:creationId xmlns:a16="http://schemas.microsoft.com/office/drawing/2014/main" id="{54DBCFBB-EEA1-4B1A-8C6B-84ED8E154A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2400" y="115888"/>
            <a:ext cx="1343025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81E73F3-9B5C-4CFA-852B-93B62A5EA9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61632" y="4075907"/>
            <a:ext cx="3621086" cy="2715814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638F1D34-D045-44C8-A170-2DF5BBF465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38163" y="596900"/>
            <a:ext cx="3284537" cy="2321072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70D36AD2-9616-495A-AE56-6CEEEBA1C12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567516" y="1196042"/>
            <a:ext cx="3360256" cy="2321072"/>
          </a:xfr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CA3D188-1488-41E1-9A22-04BF632DFD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304" y="3923814"/>
            <a:ext cx="3488587" cy="246863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4D2966E-113A-4FC0-9FCA-F29C1AE5BB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7517" y="3313892"/>
            <a:ext cx="3360255" cy="241812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CDC7F00-1FF9-46C2-937F-FAA5323942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3774068"/>
            <a:ext cx="2180203" cy="308393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8E90C4A-644A-4AFE-9D80-65C2FF4D98E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5999" y="489011"/>
            <a:ext cx="2138985" cy="3025629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20AD8624-4670-4F09-AFE3-B3CD794D4C2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13215" y="3774068"/>
            <a:ext cx="2107980" cy="3083932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58B72C77-1E84-4EB2-A6FE-59E860B21BD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95818" y="489010"/>
            <a:ext cx="2138985" cy="3025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038186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638</TotalTime>
  <Words>600</Words>
  <Application>Microsoft Office PowerPoint</Application>
  <PresentationFormat>Широкоэкранный</PresentationFormat>
  <Paragraphs>24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PTSans</vt:lpstr>
      <vt:lpstr>Times New Roman</vt:lpstr>
      <vt:lpstr>Times New Roman, serif</vt:lpstr>
      <vt:lpstr>Trebuchet MS</vt:lpstr>
      <vt:lpstr>Wingdings 3</vt:lpstr>
      <vt:lpstr>Аспект</vt:lpstr>
      <vt:lpstr>Презентация PowerPoint</vt:lpstr>
      <vt:lpstr>Презентация PowerPoint</vt:lpstr>
      <vt:lpstr>ПОБЕДИТЕЛИ областного конкурса муниципальных общеобразовательных организаций, разрабатывающих и внедряющих инновационные образовательные проекты «Реализация инновационных образовательных проектов муниципальных общеобразовательных организаций в Московской области, направленных на повышение качества образования в муниципальных образовательных организациях, работающих в сложном социальном контексте»</vt:lpstr>
      <vt:lpstr>     Цель проекта: создание условий для реализации системы этнокультурного образовательного пространства, способствующего в ситуации социального разнообразия развитию личности воспитанника как носителя национальной культуры, способного сохранять и преобразовывать культурные ценности своего народа и других народов. </vt:lpstr>
      <vt:lpstr>Система этнокультурного проекта</vt:lpstr>
      <vt:lpstr>    Система этнокультурного проекта «Мы разные но мы вместе» </vt:lpstr>
      <vt:lpstr>Реализация проекта </vt:lpstr>
      <vt:lpstr>АКАДЕМИЧЕСКАЯ ВНЕДРЕНЧЕСКАЯ ПЛОЩАДКА  государственного бюджетного образовательного учреждения высшего образования Московской области «Академия социального управления»</vt:lpstr>
      <vt:lpstr>Презентация PowerPoint</vt:lpstr>
      <vt:lpstr>  Одной из приоритетных задач школы, как важнейшего института социализации, является обучение учащихся общению в межкультурных коммуникациях. Модель современного образования предусматривает учет региональных особенностей, опору на историю народов и этническую педагогику    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Степан</dc:creator>
  <cp:lastModifiedBy>Степан</cp:lastModifiedBy>
  <cp:revision>9</cp:revision>
  <dcterms:created xsi:type="dcterms:W3CDTF">2021-12-17T15:45:55Z</dcterms:created>
  <dcterms:modified xsi:type="dcterms:W3CDTF">2021-12-21T19:36:11Z</dcterms:modified>
</cp:coreProperties>
</file>