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1" r:id="rId3"/>
    <p:sldId id="258" r:id="rId4"/>
    <p:sldId id="264" r:id="rId5"/>
    <p:sldId id="282" r:id="rId6"/>
    <p:sldId id="265" r:id="rId7"/>
    <p:sldId id="270" r:id="rId8"/>
    <p:sldId id="271" r:id="rId9"/>
    <p:sldId id="272" r:id="rId10"/>
    <p:sldId id="273" r:id="rId11"/>
    <p:sldId id="269" r:id="rId12"/>
    <p:sldId id="283" r:id="rId13"/>
    <p:sldId id="256" r:id="rId14"/>
    <p:sldId id="284" r:id="rId15"/>
    <p:sldId id="28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11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298" autoAdjust="0"/>
    <p:restoredTop sz="94671" autoAdjust="0"/>
  </p:normalViewPr>
  <p:slideViewPr>
    <p:cSldViewPr>
      <p:cViewPr varScale="1">
        <p:scale>
          <a:sx n="80" d="100"/>
          <a:sy n="80" d="100"/>
        </p:scale>
        <p:origin x="-1829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../7%20&#1082;&#1083;%2024%20&#1091;&#1088;&#1086;&#1082;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&#1055;&#1088;&#1077;&#1079;&#1077;&#1085;&#1090;&#1072;&#1094;&#1080;&#1103;1.pptx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User\&#1056;&#1072;&#1073;&#1086;&#1090;&#1072;\Desktop\7%20&#1082;&#1083;%2024%20&#1091;&#1088;&#1086;&#1082;\&#1060;&#1080;&#1083;&#1100;&#1084;.wmv" TargetMode="External"/><Relationship Id="rId1" Type="http://schemas.microsoft.com/office/2007/relationships/media" Target="file:///C:\Users\User\&#1056;&#1072;&#1073;&#1086;&#1090;&#1072;\Desktop\7%20&#1082;&#1083;%2024%20&#1091;&#1088;&#1086;&#1082;\&#1060;&#1080;&#1083;&#1100;&#1084;.wmv" TargetMode="External"/><Relationship Id="rId6" Type="http://schemas.openxmlformats.org/officeDocument/2006/relationships/hyperlink" Target="file:///C:\Users\User\&#1056;&#1072;&#1073;&#1086;&#1090;&#1072;\Desktop\7%20&#1082;&#1083;%2024%20&#1091;&#1088;&#1086;&#1082;\&#1060;&#1080;&#1083;&#1100;&#1084;.wmv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/>
          <p:nvPr/>
        </p:nvPicPr>
        <p:blipFill rotWithShape="1">
          <a:blip r:embed="rId2"/>
          <a:srcRect l="38088" t="39331" r="37137" b="17005"/>
          <a:stretch/>
        </p:blipFill>
        <p:spPr bwMode="auto">
          <a:xfrm>
            <a:off x="4716016" y="101671"/>
            <a:ext cx="4320480" cy="6523584"/>
          </a:xfrm>
          <a:prstGeom prst="rect">
            <a:avLst/>
          </a:prstGeom>
          <a:ln w="57150">
            <a:solidFill>
              <a:srgbClr val="FF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36613" t="38800" r="37794" b="26901"/>
          <a:stretch/>
        </p:blipFill>
        <p:spPr>
          <a:xfrm>
            <a:off x="21729" y="101671"/>
            <a:ext cx="4585767" cy="6551489"/>
          </a:xfrm>
          <a:prstGeom prst="rect">
            <a:avLst/>
          </a:prstGeom>
          <a:ln w="57150">
            <a:solidFill>
              <a:srgbClr val="1911AF"/>
            </a:solidFill>
          </a:ln>
        </p:spPr>
      </p:pic>
      <p:pic>
        <p:nvPicPr>
          <p:cNvPr id="1026" name="Picture 2" descr="http://smayli.ru/data/smiles/ludia-1015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4612" y="620688"/>
            <a:ext cx="4699064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490" b="5507"/>
          <a:stretch>
            <a:fillRect/>
          </a:stretch>
        </p:blipFill>
        <p:spPr bwMode="auto">
          <a:xfrm>
            <a:off x="3275856" y="523875"/>
            <a:ext cx="5400675" cy="627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Text Box 30"/>
          <p:cNvSpPr txBox="1">
            <a:spLocks noChangeArrowheads="1"/>
          </p:cNvSpPr>
          <p:nvPr/>
        </p:nvSpPr>
        <p:spPr bwMode="auto">
          <a:xfrm>
            <a:off x="1116013" y="61913"/>
            <a:ext cx="7921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/>
              <a:t>Окно выбора параметров страницы в </a:t>
            </a:r>
            <a:r>
              <a:rPr lang="en-US" altLang="ru-RU" sz="2400" b="1"/>
              <a:t>Microsoft Word</a:t>
            </a:r>
            <a:r>
              <a:rPr lang="ru-RU" altLang="ru-RU" sz="2400" b="1"/>
              <a:t>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693449"/>
            <a:ext cx="31564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</a:rPr>
              <a:t>Учебник стр. </a:t>
            </a:r>
            <a:r>
              <a:rPr lang="ru-RU" sz="3200" b="1" dirty="0" smtClean="0">
                <a:solidFill>
                  <a:srgbClr val="0070C0"/>
                </a:solidFill>
              </a:rPr>
              <a:t>165</a:t>
            </a:r>
            <a:endParaRPr lang="ru-RU" sz="32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010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rgbClr val="0070C0"/>
          </a:solidFill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Практическая работа: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463550" y="1557338"/>
            <a:ext cx="8229600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Char char="•"/>
            </a:pPr>
            <a:r>
              <a:rPr lang="ru-RU" altLang="ru-RU" sz="4800" b="1" dirty="0">
                <a:solidFill>
                  <a:srgbClr val="0070C0"/>
                </a:solidFill>
                <a:latin typeface="Arial" panose="020B0604020202020204" pitchFamily="34" charset="0"/>
              </a:rPr>
              <a:t>Рабочий стол → 7 класс →</a:t>
            </a:r>
            <a:br>
              <a:rPr lang="ru-RU" altLang="ru-RU" sz="4800" b="1" dirty="0">
                <a:solidFill>
                  <a:srgbClr val="0070C0"/>
                </a:solidFill>
                <a:latin typeface="Arial" panose="020B0604020202020204" pitchFamily="34" charset="0"/>
              </a:rPr>
            </a:br>
            <a:r>
              <a:rPr lang="ru-RU" altLang="ru-RU" sz="4800" b="1" dirty="0">
                <a:solidFill>
                  <a:srgbClr val="0070C0"/>
                </a:solidFill>
                <a:latin typeface="Arial" panose="020B0604020202020204" pitchFamily="34" charset="0"/>
              </a:rPr>
              <a:t>Неизвестная жизнь собачки @</a:t>
            </a:r>
            <a:endParaRPr lang="ru-RU" altLang="ru-RU" sz="44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pic>
        <p:nvPicPr>
          <p:cNvPr id="4" name="Picture 7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941168"/>
            <a:ext cx="1811109" cy="1656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0070C0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chemeClr val="bg1"/>
                </a:solidFill>
              </a:rPr>
              <a:t>РЕФЛЕКСИЯ: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7" t="32643" r="56056" b="33679"/>
          <a:stretch>
            <a:fillRect/>
          </a:stretch>
        </p:blipFill>
        <p:spPr bwMode="auto">
          <a:xfrm>
            <a:off x="539744" y="3396857"/>
            <a:ext cx="1728000" cy="151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061" r="58324"/>
          <a:stretch>
            <a:fillRect/>
          </a:stretch>
        </p:blipFill>
        <p:spPr bwMode="auto">
          <a:xfrm>
            <a:off x="465684" y="4993250"/>
            <a:ext cx="1728000" cy="151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24" b="68135"/>
          <a:stretch>
            <a:fillRect/>
          </a:stretch>
        </p:blipFill>
        <p:spPr bwMode="auto">
          <a:xfrm>
            <a:off x="470595" y="1790914"/>
            <a:ext cx="1728000" cy="1512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Box 14"/>
          <p:cNvSpPr txBox="1"/>
          <p:nvPr/>
        </p:nvSpPr>
        <p:spPr>
          <a:xfrm>
            <a:off x="2267744" y="1811098"/>
            <a:ext cx="5400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Урок прошёл отлично, мне понравился, я активно работал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0595" y="1286567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Нарисуйте в тетради «рожицу», передающую твоё настроение на уроке 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11760" y="3565424"/>
            <a:ext cx="540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Урок был интересным, но у меня возникли вопросы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11760" y="5053418"/>
            <a:ext cx="540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Урок мне не понравился, допустил много ошибок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611560" y="365937"/>
            <a:ext cx="1296144" cy="432048"/>
          </a:xfrm>
          <a:prstGeom prst="actionButtonForwardNex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369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rgbClr val="0070C0"/>
          </a:solidFill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Домашнее задание: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7" name="Picture 6" descr="Информатика : учебник для 7 класс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32240" y="3959396"/>
            <a:ext cx="1691283" cy="2436005"/>
          </a:xfrm>
          <a:prstGeom prst="rect">
            <a:avLst/>
          </a:prstGeom>
          <a:noFill/>
        </p:spPr>
      </p:pic>
      <p:sp>
        <p:nvSpPr>
          <p:cNvPr id="5" name="Содержимое 1"/>
          <p:cNvSpPr>
            <a:spLocks noGrp="1"/>
          </p:cNvSpPr>
          <p:nvPr>
            <p:ph idx="1"/>
          </p:nvPr>
        </p:nvSpPr>
        <p:spPr>
          <a:xfrm>
            <a:off x="395536" y="1484784"/>
            <a:ext cx="8027987" cy="3013075"/>
          </a:xfrm>
        </p:spPr>
        <p:txBody>
          <a:bodyPr>
            <a:normAutofit fontScale="92500" lnSpcReduction="20000"/>
          </a:bodyPr>
          <a:lstStyle/>
          <a:p>
            <a:pPr marL="514350" indent="-514350" eaLnBrk="1" hangingPunct="1">
              <a:buFont typeface="Calibri" panose="020F0502020204030204" pitchFamily="34" charset="0"/>
              <a:buAutoNum type="arabicParenR"/>
            </a:pPr>
            <a:r>
              <a:rPr lang="ru-RU" altLang="ru-RU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§ 4.3, стр. 163 - 167 </a:t>
            </a:r>
          </a:p>
          <a:p>
            <a:pPr marL="514350" indent="-514350" eaLnBrk="1" hangingPunct="1">
              <a:buFont typeface="Calibri" panose="020F0502020204030204" pitchFamily="34" charset="0"/>
              <a:buAutoNum type="arabicParenR"/>
            </a:pPr>
            <a:r>
              <a:rPr lang="ru-RU" altLang="ru-RU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Законспектировать в тетрадь раздел САМОЕ ГЛАВНОЕ (4 и 5 абзац), </a:t>
            </a:r>
            <a:br>
              <a:rPr lang="ru-RU" altLang="ru-RU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стр. 167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466378" y="1912942"/>
            <a:ext cx="914400" cy="914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457200" y="3322646"/>
            <a:ext cx="914400" cy="914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71119" y="4732350"/>
            <a:ext cx="914400" cy="9144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684840" y="1802631"/>
            <a:ext cx="72076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-  УДОВЛЕТВОРИТЕЛЬНО.</a:t>
            </a:r>
            <a:endParaRPr lang="ru-RU" sz="4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684840" y="3297709"/>
            <a:ext cx="41112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-  ХОРОШО.</a:t>
            </a:r>
            <a:endParaRPr lang="ru-RU" sz="4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763688" y="4732350"/>
            <a:ext cx="55446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-  ОТЛИЧНО.</a:t>
            </a:r>
            <a:endParaRPr lang="ru-RU" sz="4800" b="1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0070C0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chemeClr val="bg1"/>
                </a:solidFill>
              </a:rPr>
              <a:t>МОЯ ОЦЕНКА ЗА УРОК: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5339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32492" y="-357213"/>
            <a:ext cx="7879016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Спасибо </a:t>
            </a:r>
            <a:r>
              <a:rPr lang="ru-RU" sz="72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за Работу на уроке!</a:t>
            </a:r>
            <a:endParaRPr lang="ru-RU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074" name="Picture 2" descr="C:\Users\Админ\Desktop\238248915.jpg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643182"/>
            <a:ext cx="8072494" cy="37147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17901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714512"/>
          </a:xfrm>
          <a:solidFill>
            <a:srgbClr val="0070C0"/>
          </a:solidFill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Разгадай ребус и узнаешь, каким термином информатики называется </a:t>
            </a:r>
            <a:r>
              <a:rPr lang="ru-RU" sz="3600" b="1" dirty="0" smtClean="0">
                <a:solidFill>
                  <a:srgbClr val="FFFF00"/>
                </a:solidFill>
              </a:rPr>
              <a:t>оформление</a:t>
            </a:r>
            <a:r>
              <a:rPr lang="ru-RU" sz="3600" b="1" dirty="0" smtClean="0">
                <a:solidFill>
                  <a:schemeClr val="bg1"/>
                </a:solidFill>
              </a:rPr>
              <a:t> текста.</a:t>
            </a:r>
            <a:endParaRPr lang="ru-RU" sz="3600" b="1" dirty="0">
              <a:solidFill>
                <a:schemeClr val="bg1"/>
              </a:solidFill>
            </a:endParaRPr>
          </a:p>
        </p:txBody>
      </p:sp>
      <p:pic>
        <p:nvPicPr>
          <p:cNvPr id="3080" name="Picture 8" descr="http://stroka.tomsk.ru/sitedata/795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500306"/>
            <a:ext cx="1428760" cy="2004531"/>
          </a:xfrm>
          <a:prstGeom prst="rect">
            <a:avLst/>
          </a:prstGeom>
          <a:noFill/>
        </p:spPr>
      </p:pic>
      <p:pic>
        <p:nvPicPr>
          <p:cNvPr id="3082" name="Picture 10" descr="http://im6-tub-ru.yandex.net/i?id=47242574-57-72&amp;n=21"/>
          <p:cNvPicPr>
            <a:picLocks noChangeAspect="1" noChangeArrowheads="1"/>
          </p:cNvPicPr>
          <p:nvPr/>
        </p:nvPicPr>
        <p:blipFill>
          <a:blip r:embed="rId3"/>
          <a:srcRect l="15000" r="5000"/>
          <a:stretch>
            <a:fillRect/>
          </a:stretch>
        </p:blipFill>
        <p:spPr bwMode="auto">
          <a:xfrm>
            <a:off x="2071670" y="2857496"/>
            <a:ext cx="2000264" cy="187524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500298" y="2071678"/>
            <a:ext cx="61427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solidFill>
                  <a:srgbClr val="002060"/>
                </a:solidFill>
              </a:rPr>
              <a:t>3</a:t>
            </a:r>
            <a:endParaRPr lang="ru-RU" sz="6600" dirty="0">
              <a:solidFill>
                <a:srgbClr val="002060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 flipV="1">
            <a:off x="2357422" y="2214554"/>
            <a:ext cx="785818" cy="714380"/>
          </a:xfrm>
          <a:prstGeom prst="line">
            <a:avLst/>
          </a:prstGeom>
          <a:ln w="381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428860" y="2285992"/>
            <a:ext cx="785818" cy="714380"/>
          </a:xfrm>
          <a:prstGeom prst="line">
            <a:avLst/>
          </a:prstGeom>
          <a:ln w="381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3084" name="Picture 12" descr="http://im4-tub-ru.yandex.net/i?id=414727365-61-72&amp;n=21"/>
          <p:cNvPicPr>
            <a:picLocks noChangeAspect="1" noChangeArrowheads="1"/>
          </p:cNvPicPr>
          <p:nvPr/>
        </p:nvPicPr>
        <p:blipFill>
          <a:blip r:embed="rId4">
            <a:lum bright="-10000" contrast="20000"/>
          </a:blip>
          <a:srcRect/>
          <a:stretch>
            <a:fillRect/>
          </a:stretch>
        </p:blipFill>
        <p:spPr bwMode="auto">
          <a:xfrm>
            <a:off x="3929058" y="2285992"/>
            <a:ext cx="1722132" cy="2286016"/>
          </a:xfrm>
          <a:prstGeom prst="rect">
            <a:avLst/>
          </a:prstGeom>
          <a:noFill/>
        </p:spPr>
      </p:pic>
      <p:sp>
        <p:nvSpPr>
          <p:cNvPr id="20" name="TextBox 19"/>
          <p:cNvSpPr txBox="1"/>
          <p:nvPr/>
        </p:nvSpPr>
        <p:spPr>
          <a:xfrm>
            <a:off x="5072066" y="264318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21" name="Picture 9"/>
          <p:cNvPicPr>
            <a:picLocks noChangeAspect="1" noChangeArrowheads="1"/>
          </p:cNvPicPr>
          <p:nvPr/>
        </p:nvPicPr>
        <p:blipFill>
          <a:blip r:embed="rId5"/>
          <a:srcRect l="18935" t="38530"/>
          <a:stretch>
            <a:fillRect/>
          </a:stretch>
        </p:blipFill>
        <p:spPr bwMode="auto">
          <a:xfrm>
            <a:off x="3786182" y="2500306"/>
            <a:ext cx="532844" cy="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6" name="Picture 14" descr="http://im3-tub-ru.yandex.net/i?id=171414319-62-72&amp;n=2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43570" y="2500306"/>
            <a:ext cx="1714512" cy="2071702"/>
          </a:xfrm>
          <a:prstGeom prst="rect">
            <a:avLst/>
          </a:prstGeom>
          <a:noFill/>
        </p:spPr>
      </p:pic>
      <p:grpSp>
        <p:nvGrpSpPr>
          <p:cNvPr id="3" name="Группа 25"/>
          <p:cNvGrpSpPr/>
          <p:nvPr/>
        </p:nvGrpSpPr>
        <p:grpSpPr>
          <a:xfrm>
            <a:off x="6643702" y="2214554"/>
            <a:ext cx="1104348" cy="544616"/>
            <a:chOff x="7715272" y="5000636"/>
            <a:chExt cx="1104348" cy="544616"/>
          </a:xfrm>
        </p:grpSpPr>
        <p:pic>
          <p:nvPicPr>
            <p:cNvPr id="23" name="Picture 9"/>
            <p:cNvPicPr>
              <a:picLocks noChangeAspect="1" noChangeArrowheads="1"/>
            </p:cNvPicPr>
            <p:nvPr/>
          </p:nvPicPr>
          <p:blipFill>
            <a:blip r:embed="rId5"/>
            <a:srcRect l="18935" t="38530"/>
            <a:stretch>
              <a:fillRect/>
            </a:stretch>
          </p:blipFill>
          <p:spPr bwMode="auto">
            <a:xfrm>
              <a:off x="7715272" y="5000636"/>
              <a:ext cx="532844" cy="544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9"/>
            <p:cNvPicPr>
              <a:picLocks noChangeAspect="1" noChangeArrowheads="1"/>
            </p:cNvPicPr>
            <p:nvPr/>
          </p:nvPicPr>
          <p:blipFill>
            <a:blip r:embed="rId5"/>
            <a:srcRect l="40671" t="38530"/>
            <a:stretch>
              <a:fillRect/>
            </a:stretch>
          </p:blipFill>
          <p:spPr bwMode="auto">
            <a:xfrm>
              <a:off x="8143900" y="5000636"/>
              <a:ext cx="389968" cy="544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Picture 9"/>
            <p:cNvPicPr>
              <a:picLocks noChangeAspect="1" noChangeArrowheads="1"/>
            </p:cNvPicPr>
            <p:nvPr/>
          </p:nvPicPr>
          <p:blipFill>
            <a:blip r:embed="rId5"/>
            <a:srcRect l="40671" t="38530"/>
            <a:stretch>
              <a:fillRect/>
            </a:stretch>
          </p:blipFill>
          <p:spPr bwMode="auto">
            <a:xfrm>
              <a:off x="8429652" y="5000636"/>
              <a:ext cx="389968" cy="544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7" name="TextBox 26"/>
          <p:cNvSpPr txBox="1"/>
          <p:nvPr/>
        </p:nvSpPr>
        <p:spPr>
          <a:xfrm>
            <a:off x="7429520" y="3071810"/>
            <a:ext cx="131318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rgbClr val="C00000"/>
                </a:solidFill>
              </a:rPr>
              <a:t>+ е</a:t>
            </a:r>
            <a:endParaRPr lang="ru-RU" sz="7200" dirty="0">
              <a:solidFill>
                <a:srgbClr val="C0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42976" y="4714884"/>
            <a:ext cx="721710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0070C0"/>
                </a:solidFill>
              </a:rPr>
              <a:t>Форматирование</a:t>
            </a:r>
            <a:endParaRPr lang="ru-RU" sz="72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  <a:solidFill>
            <a:srgbClr val="0070C0"/>
          </a:solidFill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Тема урока: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00034" y="1000108"/>
            <a:ext cx="8229600" cy="178595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algn="ctr">
              <a:spcBef>
                <a:spcPts val="0"/>
              </a:spcBef>
              <a:buNone/>
            </a:pPr>
            <a:r>
              <a:rPr lang="ru-RU" sz="5400" b="1" dirty="0" smtClean="0">
                <a:ln w="11430"/>
                <a:solidFill>
                  <a:srgbClr val="1911A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«Стилевое форматирование текста»</a:t>
            </a:r>
            <a:endParaRPr lang="ru-RU" sz="5400" b="1" dirty="0">
              <a:ln w="11430"/>
              <a:solidFill>
                <a:srgbClr val="1911A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125" name="Picture 5" descr="C:\Documents and Settings\nataly\Рабочий стол\Безимени-1.gif"/>
          <p:cNvPicPr>
            <a:picLocks noChangeAspect="1" noChangeArrowheads="1"/>
          </p:cNvPicPr>
          <p:nvPr/>
        </p:nvPicPr>
        <p:blipFill>
          <a:blip r:embed="rId2"/>
          <a:srcRect l="2857" t="3661" r="1429"/>
          <a:stretch>
            <a:fillRect/>
          </a:stretch>
        </p:blipFill>
        <p:spPr bwMode="auto">
          <a:xfrm>
            <a:off x="2143108" y="2786010"/>
            <a:ext cx="5183934" cy="40719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  <a:solidFill>
            <a:srgbClr val="0070C0"/>
          </a:solidFill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Цели урока: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357142" y="3573016"/>
            <a:ext cx="2198634" cy="8572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b="1" dirty="0" smtClean="0">
                <a:solidFill>
                  <a:srgbClr val="C00000"/>
                </a:solidFill>
              </a:rPr>
              <a:t>Научиться : 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55776" y="3573016"/>
            <a:ext cx="650082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использовать возможности текстового процессора для форматирования страниц текстового документа.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13" name="Содержимое 2"/>
          <p:cNvSpPr txBox="1">
            <a:spLocks/>
          </p:cNvSpPr>
          <p:nvPr/>
        </p:nvSpPr>
        <p:spPr>
          <a:xfrm>
            <a:off x="500034" y="1643050"/>
            <a:ext cx="1571604" cy="8572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b="1" dirty="0" smtClean="0">
                <a:solidFill>
                  <a:srgbClr val="C00000"/>
                </a:solidFill>
              </a:rPr>
              <a:t>Узнать: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71670" y="1643050"/>
            <a:ext cx="67488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что такое стилевое форматирование текста, какие существуют способы  форматирования страниц?</a:t>
            </a:r>
            <a:endParaRPr lang="ru-RU" sz="32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9144000" cy="1000108"/>
          </a:xfrm>
          <a:prstGeom prst="rect">
            <a:avLst/>
          </a:prstGeom>
          <a:solidFill>
            <a:srgbClr val="0070C0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chemeClr val="bg1"/>
                </a:solidFill>
              </a:rPr>
              <a:t>ДАВАЙТЕ ПОВТОРИМ…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http://www.pepccte.com/wp-content/uploads/2014/01/question1.jpg">
            <a:hlinkClick r:id="rId2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124744"/>
            <a:ext cx="2664296" cy="5307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5772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Фильм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38684" y="702221"/>
            <a:ext cx="7948116" cy="5667919"/>
          </a:xfrm>
          <a:prstGeom prst="rect">
            <a:avLst/>
          </a:prstGeom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4" y="6453186"/>
            <a:ext cx="447675" cy="404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572528" y="6572272"/>
            <a:ext cx="571472" cy="2857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фильм 2">
            <a:hlinkClick r:id="rId6" action="ppaction://hlinkfile" highlightClick="1"/>
          </p:cNvPr>
          <p:cNvSpPr/>
          <p:nvPr/>
        </p:nvSpPr>
        <p:spPr>
          <a:xfrm>
            <a:off x="3493020" y="54149"/>
            <a:ext cx="1872208" cy="648072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1187450" y="1989138"/>
            <a:ext cx="3240088" cy="57626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>
                <a:solidFill>
                  <a:srgbClr val="FFFFFF"/>
                </a:solidFill>
                <a:cs typeface="Arial" charset="0"/>
              </a:rPr>
              <a:t>Прямое форматирование</a:t>
            </a:r>
          </a:p>
        </p:txBody>
      </p:sp>
      <p:sp>
        <p:nvSpPr>
          <p:cNvPr id="29711" name="Line 15"/>
          <p:cNvSpPr>
            <a:spLocks noChangeShapeType="1"/>
          </p:cNvSpPr>
          <p:nvPr/>
        </p:nvSpPr>
        <p:spPr bwMode="auto">
          <a:xfrm flipV="1">
            <a:off x="3419475" y="1484313"/>
            <a:ext cx="1368425" cy="504825"/>
          </a:xfrm>
          <a:prstGeom prst="line">
            <a:avLst/>
          </a:prstGeom>
          <a:ln>
            <a:headEnd type="triangle" w="med" len="med"/>
            <a:tailEnd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4787900" y="1989138"/>
            <a:ext cx="3455988" cy="57626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>
                <a:solidFill>
                  <a:srgbClr val="FFFFFF"/>
                </a:solidFill>
                <a:cs typeface="Arial" charset="0"/>
              </a:rPr>
              <a:t>Стилевое форматирование</a:t>
            </a:r>
          </a:p>
        </p:txBody>
      </p:sp>
      <p:sp>
        <p:nvSpPr>
          <p:cNvPr id="3" name="Line 15"/>
          <p:cNvSpPr>
            <a:spLocks noChangeShapeType="1"/>
          </p:cNvSpPr>
          <p:nvPr/>
        </p:nvSpPr>
        <p:spPr bwMode="auto">
          <a:xfrm flipH="1" flipV="1">
            <a:off x="4787900" y="1484313"/>
            <a:ext cx="1223963" cy="504825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2195513" y="908050"/>
            <a:ext cx="4968875" cy="6492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>
                <a:solidFill>
                  <a:srgbClr val="FFFFFF"/>
                </a:solidFill>
                <a:latin typeface="Arial" charset="0"/>
                <a:cs typeface="Arial" charset="0"/>
              </a:rPr>
              <a:t>Способы форматирования</a:t>
            </a: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187450" y="2779713"/>
            <a:ext cx="2951163" cy="194468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rgbClr val="FFFFFF"/>
                </a:solidFill>
                <a:cs typeface="Arial" charset="0"/>
              </a:rPr>
              <a:t>Произвольные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rgbClr val="FFFFFF"/>
                </a:solidFill>
                <a:cs typeface="Arial" charset="0"/>
              </a:rPr>
              <a:t>символьные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rgbClr val="FFFFFF"/>
                </a:solidFill>
                <a:cs typeface="Arial" charset="0"/>
              </a:rPr>
              <a:t> фрагменты (</a:t>
            </a:r>
            <a:r>
              <a:rPr lang="ru-RU" sz="1600">
                <a:solidFill>
                  <a:srgbClr val="FFFFFF"/>
                </a:solidFill>
                <a:cs typeface="Arial" charset="0"/>
              </a:rPr>
              <a:t>символы,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>
                <a:solidFill>
                  <a:srgbClr val="FFFFFF"/>
                </a:solidFill>
                <a:cs typeface="Arial" charset="0"/>
              </a:rPr>
              <a:t>слова, строки,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>
                <a:solidFill>
                  <a:srgbClr val="FFFFFF"/>
                </a:solidFill>
                <a:cs typeface="Arial" charset="0"/>
              </a:rPr>
              <a:t>предложения</a:t>
            </a:r>
            <a:r>
              <a:rPr lang="ru-RU">
                <a:solidFill>
                  <a:srgbClr val="FFFFFF"/>
                </a:solidFill>
                <a:cs typeface="Arial" charset="0"/>
              </a:rPr>
              <a:t>)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rgbClr val="FFFFFF"/>
                </a:solidFill>
                <a:cs typeface="Arial" charset="0"/>
              </a:rPr>
              <a:t>и абзацы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5219700" y="2779713"/>
            <a:ext cx="2951163" cy="194468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rgbClr val="FFFFFF"/>
                </a:solidFill>
                <a:cs typeface="Arial" charset="0"/>
              </a:rPr>
              <a:t>Структурные элементы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rgbClr val="FFFFFF"/>
                </a:solidFill>
                <a:cs typeface="Arial" charset="0"/>
              </a:rPr>
              <a:t>(</a:t>
            </a:r>
            <a:r>
              <a:rPr lang="ru-RU" sz="1600">
                <a:solidFill>
                  <a:schemeClr val="bg1"/>
                </a:solidFill>
                <a:latin typeface="Arial" charset="0"/>
                <a:cs typeface="Arial" charset="0"/>
              </a:rPr>
              <a:t>заголовки, основной текст,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>
                <a:solidFill>
                  <a:schemeClr val="bg1"/>
                </a:solidFill>
                <a:latin typeface="Arial" charset="0"/>
                <a:cs typeface="Arial" charset="0"/>
              </a:rPr>
              <a:t>примеры</a:t>
            </a:r>
            <a:r>
              <a:rPr lang="ru-RU">
                <a:solidFill>
                  <a:schemeClr val="bg1"/>
                </a:solidFill>
                <a:latin typeface="Arial" charset="0"/>
                <a:cs typeface="Arial" charset="0"/>
              </a:rPr>
              <a:t>)</a:t>
            </a:r>
            <a:endParaRPr lang="ru-RU">
              <a:solidFill>
                <a:schemeClr val="bg1"/>
              </a:solidFill>
              <a:cs typeface="Arial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6" name="Line 15"/>
          <p:cNvSpPr>
            <a:spLocks noChangeShapeType="1"/>
          </p:cNvSpPr>
          <p:nvPr/>
        </p:nvSpPr>
        <p:spPr bwMode="auto">
          <a:xfrm flipH="1" flipV="1">
            <a:off x="2700338" y="2563813"/>
            <a:ext cx="0" cy="21590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7" name="Line 15"/>
          <p:cNvSpPr>
            <a:spLocks noChangeShapeType="1"/>
          </p:cNvSpPr>
          <p:nvPr/>
        </p:nvSpPr>
        <p:spPr bwMode="auto">
          <a:xfrm flipH="1" flipV="1">
            <a:off x="6659563" y="2563813"/>
            <a:ext cx="0" cy="21590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03848" y="5157192"/>
            <a:ext cx="30963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</a:rPr>
              <a:t>Учебник стр. </a:t>
            </a:r>
            <a:r>
              <a:rPr lang="ru-RU" sz="2800" b="1" dirty="0" smtClean="0">
                <a:solidFill>
                  <a:srgbClr val="0070C0"/>
                </a:solidFill>
              </a:rPr>
              <a:t>159</a:t>
            </a:r>
            <a:endParaRPr lang="ru-RU" sz="2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7711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2" grpId="0" animBg="1"/>
      <p:bldP spid="2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2"/>
          <p:cNvSpPr>
            <a:spLocks/>
          </p:cNvSpPr>
          <p:nvPr/>
        </p:nvSpPr>
        <p:spPr bwMode="auto">
          <a:xfrm>
            <a:off x="1042988" y="260648"/>
            <a:ext cx="7643812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altLang="ru-RU" sz="4000" b="1" dirty="0">
                <a:solidFill>
                  <a:schemeClr val="tx2"/>
                </a:solidFill>
              </a:rPr>
              <a:t>Стилевое форматирование</a:t>
            </a: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251520" y="691009"/>
            <a:ext cx="7848600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82563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/>
              <a:t>Применяют к структурным элементам, несущим одну и ту же функциональную нагрузку.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/>
              <a:t>Назначается определённый </a:t>
            </a:r>
            <a:r>
              <a:rPr lang="ru-RU" altLang="ru-RU" sz="2000" b="1" dirty="0"/>
              <a:t>стиль форматирования</a:t>
            </a:r>
            <a:r>
              <a:rPr lang="ru-RU" altLang="ru-RU" sz="2000" dirty="0"/>
              <a:t> - набор параметров форматирования (шрифт, его начертание и размер, отступ первой строки, междустрочный интервал).</a:t>
            </a:r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785616" y="3402013"/>
            <a:ext cx="2232025" cy="324008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chemeClr val="bg1"/>
                </a:solidFill>
                <a:latin typeface="Arial" charset="0"/>
                <a:cs typeface="Arial" charset="0"/>
              </a:rPr>
              <a:t>экономит время –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chemeClr val="bg1"/>
                </a:solidFill>
                <a:latin typeface="Arial" charset="0"/>
                <a:cs typeface="Arial" charset="0"/>
              </a:rPr>
              <a:t>применить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chemeClr val="bg1"/>
                </a:solidFill>
                <a:latin typeface="Arial" charset="0"/>
                <a:cs typeface="Arial" charset="0"/>
              </a:rPr>
              <a:t>стиль как набор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chemeClr val="bg1"/>
                </a:solidFill>
                <a:latin typeface="Arial" charset="0"/>
                <a:cs typeface="Arial" charset="0"/>
              </a:rPr>
              <a:t> параметров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chemeClr val="bg1"/>
                </a:solidFill>
                <a:latin typeface="Arial" charset="0"/>
                <a:cs typeface="Arial" charset="0"/>
              </a:rPr>
              <a:t>форматирования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chemeClr val="bg1"/>
                </a:solidFill>
                <a:latin typeface="Arial" charset="0"/>
                <a:cs typeface="Arial" charset="0"/>
              </a:rPr>
              <a:t>значительно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chemeClr val="bg1"/>
                </a:solidFill>
                <a:latin typeface="Arial" charset="0"/>
                <a:cs typeface="Arial" charset="0"/>
              </a:rPr>
              <a:t>быстрее, чем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chemeClr val="bg1"/>
                </a:solidFill>
                <a:latin typeface="Arial" charset="0"/>
                <a:cs typeface="Arial" charset="0"/>
              </a:rPr>
              <a:t>задавать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chemeClr val="bg1"/>
                </a:solidFill>
                <a:latin typeface="Arial" charset="0"/>
                <a:cs typeface="Arial" charset="0"/>
              </a:rPr>
              <a:t>соответствующие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chemeClr val="bg1"/>
                </a:solidFill>
                <a:latin typeface="Arial" charset="0"/>
                <a:cs typeface="Arial" charset="0"/>
              </a:rPr>
              <a:t>параметры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chemeClr val="bg1"/>
                </a:solidFill>
                <a:latin typeface="Arial" charset="0"/>
                <a:cs typeface="Arial" charset="0"/>
              </a:rPr>
              <a:t>один за другим</a:t>
            </a:r>
          </a:p>
        </p:txBody>
      </p:sp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3439542" y="3368080"/>
            <a:ext cx="2663825" cy="324008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chemeClr val="bg1"/>
                </a:solidFill>
                <a:latin typeface="Arial" charset="0"/>
                <a:cs typeface="Arial" charset="0"/>
              </a:rPr>
              <a:t>обеспечивает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chemeClr val="bg1"/>
                </a:solidFill>
                <a:latin typeface="Arial" charset="0"/>
                <a:cs typeface="Arial" charset="0"/>
              </a:rPr>
              <a:t>  единообразие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chemeClr val="bg1"/>
                </a:solidFill>
                <a:latin typeface="Arial" charset="0"/>
                <a:cs typeface="Arial" charset="0"/>
              </a:rPr>
              <a:t>в оформлении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chemeClr val="bg1"/>
                </a:solidFill>
                <a:latin typeface="Arial" charset="0"/>
                <a:cs typeface="Arial" charset="0"/>
              </a:rPr>
              <a:t>текстового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chemeClr val="bg1"/>
                </a:solidFill>
                <a:latin typeface="Arial" charset="0"/>
                <a:cs typeface="Arial" charset="0"/>
              </a:rPr>
              <a:t>документа;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chemeClr val="bg1"/>
                </a:solidFill>
                <a:latin typeface="Arial" charset="0"/>
                <a:cs typeface="Arial" charset="0"/>
              </a:rPr>
              <a:t>применение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chemeClr val="bg1"/>
                </a:solidFill>
                <a:latin typeface="Arial" charset="0"/>
                <a:cs typeface="Arial" charset="0"/>
              </a:rPr>
              <a:t>определённого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chemeClr val="bg1"/>
                </a:solidFill>
                <a:latin typeface="Arial" charset="0"/>
                <a:cs typeface="Arial" charset="0"/>
              </a:rPr>
              <a:t>стиля вносит строгость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chemeClr val="bg1"/>
                </a:solidFill>
                <a:latin typeface="Arial" charset="0"/>
                <a:cs typeface="Arial" charset="0"/>
              </a:rPr>
              <a:t>в оформление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chemeClr val="bg1"/>
                </a:solidFill>
                <a:latin typeface="Arial" charset="0"/>
                <a:cs typeface="Arial" charset="0"/>
              </a:rPr>
              <a:t>документа</a:t>
            </a: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6501012" y="3430811"/>
            <a:ext cx="2232025" cy="324008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chemeClr val="bg1"/>
                </a:solidFill>
                <a:latin typeface="Arial" charset="0"/>
                <a:cs typeface="Arial" charset="0"/>
              </a:rPr>
              <a:t>позволяет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chemeClr val="bg1"/>
                </a:solidFill>
                <a:latin typeface="Arial" charset="0"/>
                <a:cs typeface="Arial" charset="0"/>
              </a:rPr>
              <a:t>быстро изменить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chemeClr val="bg1"/>
                </a:solidFill>
                <a:latin typeface="Arial" charset="0"/>
                <a:cs typeface="Arial" charset="0"/>
              </a:rPr>
              <a:t>вид отдельных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chemeClr val="bg1"/>
                </a:solidFill>
                <a:latin typeface="Arial" charset="0"/>
                <a:cs typeface="Arial" charset="0"/>
              </a:rPr>
              <a:t> элементов во всем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chemeClr val="bg1"/>
                </a:solidFill>
                <a:latin typeface="Arial" charset="0"/>
                <a:cs typeface="Arial" charset="0"/>
              </a:rPr>
              <a:t>документе –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chemeClr val="bg1"/>
                </a:solidFill>
                <a:latin typeface="Arial" charset="0"/>
                <a:cs typeface="Arial" charset="0"/>
              </a:rPr>
              <a:t>достаточно внести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chemeClr val="bg1"/>
                </a:solidFill>
                <a:latin typeface="Arial" charset="0"/>
                <a:cs typeface="Arial" charset="0"/>
              </a:rPr>
              <a:t>изменения в стиль,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chemeClr val="bg1"/>
                </a:solidFill>
                <a:latin typeface="Arial" charset="0"/>
                <a:cs typeface="Arial" charset="0"/>
              </a:rPr>
              <a:t>и оформление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chemeClr val="bg1"/>
                </a:solidFill>
                <a:latin typeface="Arial" charset="0"/>
                <a:cs typeface="Arial" charset="0"/>
              </a:rPr>
              <a:t>будет изменено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chemeClr val="bg1"/>
                </a:solidFill>
                <a:latin typeface="Arial" charset="0"/>
                <a:cs typeface="Arial" charset="0"/>
              </a:rPr>
              <a:t>во всём документе</a:t>
            </a:r>
          </a:p>
        </p:txBody>
      </p:sp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1297683" y="2351310"/>
            <a:ext cx="6769100" cy="50323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Преимущества стилевого форматирования</a:t>
            </a:r>
          </a:p>
        </p:txBody>
      </p:sp>
      <p:sp>
        <p:nvSpPr>
          <p:cNvPr id="29711" name="Line 15"/>
          <p:cNvSpPr>
            <a:spLocks noChangeShapeType="1"/>
          </p:cNvSpPr>
          <p:nvPr/>
        </p:nvSpPr>
        <p:spPr bwMode="auto">
          <a:xfrm flipH="1" flipV="1">
            <a:off x="1979712" y="2854548"/>
            <a:ext cx="0" cy="576263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4" name="Line 15"/>
          <p:cNvSpPr>
            <a:spLocks noChangeShapeType="1"/>
          </p:cNvSpPr>
          <p:nvPr/>
        </p:nvSpPr>
        <p:spPr bwMode="auto">
          <a:xfrm flipH="1" flipV="1">
            <a:off x="4715571" y="2854548"/>
            <a:ext cx="0" cy="576263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5" name="Line 15"/>
          <p:cNvSpPr>
            <a:spLocks noChangeShapeType="1"/>
          </p:cNvSpPr>
          <p:nvPr/>
        </p:nvSpPr>
        <p:spPr bwMode="auto">
          <a:xfrm flipH="1" flipV="1">
            <a:off x="7596336" y="2854548"/>
            <a:ext cx="0" cy="576263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882652" y="2866670"/>
            <a:ext cx="29527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</a:rPr>
              <a:t>Учебник стр. </a:t>
            </a:r>
            <a:r>
              <a:rPr lang="ru-RU" sz="2800" b="1" dirty="0" smtClean="0">
                <a:solidFill>
                  <a:srgbClr val="0070C0"/>
                </a:solidFill>
              </a:rPr>
              <a:t>164</a:t>
            </a:r>
            <a:endParaRPr lang="ru-RU" sz="2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2057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29702" grpId="0" animBg="1"/>
      <p:bldP spid="2" grpId="0" animBg="1"/>
      <p:bldP spid="3" grpId="0" animBg="1"/>
      <p:bldP spid="2970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2"/>
          <p:cNvSpPr>
            <a:spLocks/>
          </p:cNvSpPr>
          <p:nvPr/>
        </p:nvSpPr>
        <p:spPr bwMode="auto">
          <a:xfrm>
            <a:off x="971600" y="354809"/>
            <a:ext cx="7643812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altLang="ru-RU" sz="4000" b="1" dirty="0">
                <a:solidFill>
                  <a:schemeClr val="tx2"/>
                </a:solidFill>
              </a:rPr>
              <a:t>Форматирование страниц документов</a:t>
            </a: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323528" y="1246586"/>
            <a:ext cx="8219876" cy="89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altLang="ru-RU" sz="2200" dirty="0"/>
              <a:t>При оформлении текстового документа, предназначенного для печати, особое внимание следует уделить его расположению на листах бумаги. </a:t>
            </a:r>
          </a:p>
        </p:txBody>
      </p:sp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1331913" y="2349500"/>
            <a:ext cx="3529012" cy="5048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Параметры страницы</a:t>
            </a:r>
          </a:p>
        </p:txBody>
      </p:sp>
      <p:sp>
        <p:nvSpPr>
          <p:cNvPr id="29711" name="Line 15"/>
          <p:cNvSpPr>
            <a:spLocks noChangeShapeType="1"/>
          </p:cNvSpPr>
          <p:nvPr/>
        </p:nvSpPr>
        <p:spPr bwMode="auto">
          <a:xfrm flipV="1">
            <a:off x="1619250" y="2852738"/>
            <a:ext cx="0" cy="2447925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4859338" y="3068638"/>
            <a:ext cx="2089150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>
                <a:solidFill>
                  <a:srgbClr val="FFFFFF"/>
                </a:solidFill>
                <a:cs typeface="Arial" charset="0"/>
              </a:rPr>
              <a:t>Книжная</a:t>
            </a:r>
          </a:p>
        </p:txBody>
      </p:sp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4859338" y="3644900"/>
            <a:ext cx="2089150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>
                <a:solidFill>
                  <a:srgbClr val="FFFFFF"/>
                </a:solidFill>
                <a:cs typeface="Arial" charset="0"/>
              </a:rPr>
              <a:t>Альбомная</a:t>
            </a: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4932363" y="4508500"/>
            <a:ext cx="2089150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>
                <a:solidFill>
                  <a:srgbClr val="FFFFFF"/>
                </a:solidFill>
                <a:cs typeface="Arial" charset="0"/>
              </a:rPr>
              <a:t>Верхнее</a:t>
            </a: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4932363" y="5084763"/>
            <a:ext cx="2089150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>
                <a:solidFill>
                  <a:srgbClr val="FFFFFF"/>
                </a:solidFill>
                <a:cs typeface="Arial" charset="0"/>
              </a:rPr>
              <a:t>Нижнее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4932363" y="5661025"/>
            <a:ext cx="2089150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>
                <a:solidFill>
                  <a:srgbClr val="FFFFFF"/>
                </a:solidFill>
                <a:cs typeface="Arial" charset="0"/>
              </a:rPr>
              <a:t>Левое</a:t>
            </a: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4932363" y="6237288"/>
            <a:ext cx="2089150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>
                <a:solidFill>
                  <a:srgbClr val="FFFFFF"/>
                </a:solidFill>
                <a:cs typeface="Arial" charset="0"/>
              </a:rPr>
              <a:t>Правое</a:t>
            </a:r>
          </a:p>
        </p:txBody>
      </p:sp>
      <p:sp>
        <p:nvSpPr>
          <p:cNvPr id="7" name="Line 15"/>
          <p:cNvSpPr>
            <a:spLocks noChangeShapeType="1"/>
          </p:cNvSpPr>
          <p:nvPr/>
        </p:nvSpPr>
        <p:spPr bwMode="auto">
          <a:xfrm rot="16200000" flipV="1">
            <a:off x="1871663" y="3392487"/>
            <a:ext cx="0" cy="504825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8" name="Line 15"/>
          <p:cNvSpPr>
            <a:spLocks noChangeShapeType="1"/>
          </p:cNvSpPr>
          <p:nvPr/>
        </p:nvSpPr>
        <p:spPr bwMode="auto">
          <a:xfrm rot="16200000" flipV="1">
            <a:off x="1871663" y="5048250"/>
            <a:ext cx="0" cy="504825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9" name="Line 15"/>
          <p:cNvSpPr>
            <a:spLocks noChangeShapeType="1"/>
          </p:cNvSpPr>
          <p:nvPr/>
        </p:nvSpPr>
        <p:spPr bwMode="auto">
          <a:xfrm rot="5400000">
            <a:off x="4355306" y="3069432"/>
            <a:ext cx="288925" cy="719138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0" name="Line 15"/>
          <p:cNvSpPr>
            <a:spLocks noChangeShapeType="1"/>
          </p:cNvSpPr>
          <p:nvPr/>
        </p:nvSpPr>
        <p:spPr bwMode="auto">
          <a:xfrm rot="16200000" flipV="1">
            <a:off x="4427538" y="3357563"/>
            <a:ext cx="215900" cy="64770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2124075" y="3357563"/>
            <a:ext cx="2089150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>
                <a:solidFill>
                  <a:srgbClr val="FFFFFF"/>
                </a:solidFill>
                <a:cs typeface="Arial" charset="0"/>
              </a:rPr>
              <a:t>Ориентация</a:t>
            </a:r>
          </a:p>
        </p:txBody>
      </p:sp>
      <p:sp>
        <p:nvSpPr>
          <p:cNvPr id="12" name="Line 15"/>
          <p:cNvSpPr>
            <a:spLocks noChangeShapeType="1"/>
          </p:cNvSpPr>
          <p:nvPr/>
        </p:nvSpPr>
        <p:spPr bwMode="auto">
          <a:xfrm rot="5400000">
            <a:off x="4175919" y="4617244"/>
            <a:ext cx="720725" cy="792163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3" name="Line 15"/>
          <p:cNvSpPr>
            <a:spLocks noChangeShapeType="1"/>
          </p:cNvSpPr>
          <p:nvPr/>
        </p:nvSpPr>
        <p:spPr bwMode="auto">
          <a:xfrm rot="5400000">
            <a:off x="4535488" y="4976813"/>
            <a:ext cx="73025" cy="720725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4" name="Line 15"/>
          <p:cNvSpPr>
            <a:spLocks noChangeShapeType="1"/>
          </p:cNvSpPr>
          <p:nvPr/>
        </p:nvSpPr>
        <p:spPr bwMode="auto">
          <a:xfrm rot="16200000" flipV="1">
            <a:off x="4248151" y="5192712"/>
            <a:ext cx="576262" cy="792163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5" name="Line 15"/>
          <p:cNvSpPr>
            <a:spLocks noChangeShapeType="1"/>
          </p:cNvSpPr>
          <p:nvPr/>
        </p:nvSpPr>
        <p:spPr bwMode="auto">
          <a:xfrm rot="16200000" flipV="1">
            <a:off x="3960019" y="5480844"/>
            <a:ext cx="1152525" cy="792163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2124075" y="5084763"/>
            <a:ext cx="2089150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>
                <a:solidFill>
                  <a:srgbClr val="FFFFFF"/>
                </a:solidFill>
                <a:cs typeface="Arial" charset="0"/>
              </a:rPr>
              <a:t>Поля</a:t>
            </a:r>
          </a:p>
        </p:txBody>
      </p:sp>
      <p:sp>
        <p:nvSpPr>
          <p:cNvPr id="20503" name="Text Box 23"/>
          <p:cNvSpPr txBox="1">
            <a:spLocks noChangeArrowheads="1"/>
          </p:cNvSpPr>
          <p:nvPr/>
        </p:nvSpPr>
        <p:spPr bwMode="auto">
          <a:xfrm>
            <a:off x="7596188" y="4437063"/>
            <a:ext cx="1081087" cy="630237"/>
          </a:xfrm>
          <a:prstGeom prst="rect">
            <a:avLst/>
          </a:prstGeom>
          <a:noFill/>
          <a:ln w="1905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600"/>
              <a:t>Номера страниц</a:t>
            </a:r>
            <a:r>
              <a:rPr lang="ru-RU" altLang="ru-RU" sz="1800"/>
              <a:t> </a:t>
            </a:r>
          </a:p>
        </p:txBody>
      </p:sp>
      <p:sp>
        <p:nvSpPr>
          <p:cNvPr id="20505" name="Rectangle 25"/>
          <p:cNvSpPr>
            <a:spLocks noChangeArrowheads="1"/>
          </p:cNvSpPr>
          <p:nvPr/>
        </p:nvSpPr>
        <p:spPr bwMode="auto">
          <a:xfrm>
            <a:off x="7380288" y="5229225"/>
            <a:ext cx="1512887" cy="288925"/>
          </a:xfrm>
          <a:prstGeom prst="rect">
            <a:avLst/>
          </a:prstGeom>
          <a:noFill/>
          <a:ln w="19050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/>
              <a:t>Колонтитулы</a:t>
            </a:r>
            <a:r>
              <a:rPr lang="ru-RU" altLang="ru-RU" sz="1800"/>
              <a:t> </a:t>
            </a:r>
          </a:p>
        </p:txBody>
      </p:sp>
      <p:sp>
        <p:nvSpPr>
          <p:cNvPr id="20506" name="AutoShape 26"/>
          <p:cNvSpPr>
            <a:spLocks/>
          </p:cNvSpPr>
          <p:nvPr/>
        </p:nvSpPr>
        <p:spPr bwMode="auto">
          <a:xfrm>
            <a:off x="7235825" y="4437063"/>
            <a:ext cx="73025" cy="1152525"/>
          </a:xfrm>
          <a:prstGeom prst="rightBrace">
            <a:avLst>
              <a:gd name="adj1" fmla="val 131522"/>
              <a:gd name="adj2" fmla="val 50000"/>
            </a:avLst>
          </a:prstGeom>
          <a:noFill/>
          <a:ln w="28575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5" name="Прямоугольник 24"/>
          <p:cNvSpPr/>
          <p:nvPr/>
        </p:nvSpPr>
        <p:spPr>
          <a:xfrm>
            <a:off x="5143827" y="2100434"/>
            <a:ext cx="36093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70C0"/>
                </a:solidFill>
              </a:rPr>
              <a:t>Учебник стр. </a:t>
            </a:r>
            <a:r>
              <a:rPr lang="ru-RU" sz="2800" b="1" dirty="0" smtClean="0">
                <a:solidFill>
                  <a:srgbClr val="0070C0"/>
                </a:solidFill>
              </a:rPr>
              <a:t>164 </a:t>
            </a:r>
            <a:r>
              <a:rPr lang="ru-RU" sz="2800" b="1" dirty="0">
                <a:solidFill>
                  <a:srgbClr val="0070C0"/>
                </a:solidFill>
              </a:rPr>
              <a:t>- </a:t>
            </a:r>
            <a:r>
              <a:rPr lang="ru-RU" sz="2800" b="1" dirty="0" smtClean="0">
                <a:solidFill>
                  <a:srgbClr val="0070C0"/>
                </a:solidFill>
              </a:rPr>
              <a:t>165</a:t>
            </a:r>
            <a:endParaRPr lang="ru-RU" sz="2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466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1000"/>
                                        <p:tgtEl>
                                          <p:spTgt spid="20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20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9705" grpId="0" animBg="1"/>
      <p:bldP spid="29702" grpId="0" animBg="1"/>
      <p:bldP spid="2" grpId="0" animBg="1"/>
      <p:bldP spid="3" grpId="0" animBg="1"/>
      <p:bldP spid="4" grpId="0" animBg="1"/>
      <p:bldP spid="5" grpId="0" animBg="1"/>
      <p:bldP spid="6" grpId="0" animBg="1"/>
      <p:bldP spid="11" grpId="0" animBg="1"/>
      <p:bldP spid="16" grpId="0" animBg="1"/>
      <p:bldP spid="20503" grpId="0" animBg="1"/>
      <p:bldP spid="20505" grpId="0" animBg="1"/>
      <p:bldP spid="2050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545</TotalTime>
  <Words>341</Words>
  <Application>Microsoft Office PowerPoint</Application>
  <PresentationFormat>Экран (4:3)</PresentationFormat>
  <Paragraphs>93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Разгадай ребус и узнаешь, каким термином информатики называется оформление текста.</vt:lpstr>
      <vt:lpstr>Тема урока:</vt:lpstr>
      <vt:lpstr>Цели урока: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Практическая работа:</vt:lpstr>
      <vt:lpstr>Презентация PowerPoint</vt:lpstr>
      <vt:lpstr>Домашнее задание: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Домашнее задание:</dc:title>
  <dc:creator>Элемент</dc:creator>
  <cp:lastModifiedBy>Иванов</cp:lastModifiedBy>
  <cp:revision>83</cp:revision>
  <dcterms:modified xsi:type="dcterms:W3CDTF">2021-10-06T03:56:54Z</dcterms:modified>
</cp:coreProperties>
</file>