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9" r:id="rId2"/>
    <p:sldId id="260" r:id="rId3"/>
    <p:sldId id="261" r:id="rId4"/>
    <p:sldId id="262" r:id="rId5"/>
    <p:sldId id="263" r:id="rId6"/>
    <p:sldId id="265" r:id="rId7"/>
    <p:sldId id="267" r:id="rId8"/>
    <p:sldId id="264" r:id="rId9"/>
    <p:sldId id="266" r:id="rId10"/>
    <p:sldId id="257" r:id="rId11"/>
    <p:sldId id="256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CB206E2-9EC9-469F-967B-83DCEEC2FF89}">
          <p14:sldIdLst>
            <p14:sldId id="259"/>
          </p14:sldIdLst>
        </p14:section>
        <p14:section name="Раздел без заголовка" id="{48FD6499-0E48-456D-81E0-3F84C40D672F}">
          <p14:sldIdLst>
            <p14:sldId id="260"/>
          </p14:sldIdLst>
        </p14:section>
        <p14:section name="Раздел без заголовка" id="{CAC050EB-7E24-4FCB-9E74-809F57E2B149}">
          <p14:sldIdLst>
            <p14:sldId id="261"/>
            <p14:sldId id="262"/>
            <p14:sldId id="263"/>
            <p14:sldId id="265"/>
            <p14:sldId id="267"/>
            <p14:sldId id="264"/>
            <p14:sldId id="266"/>
            <p14:sldId id="257"/>
          </p14:sldIdLst>
        </p14:section>
        <p14:section name="Раздел без заголовка" id="{CC78E128-3132-45A7-884D-C642EF3466B9}">
          <p14:sldIdLst>
            <p14:sldId id="256"/>
          </p14:sldIdLst>
        </p14:section>
        <p14:section name="Раздел без заголовка" id="{BEE46AA2-BD58-47E9-B62D-DA6B4C127BB6}">
          <p14:sldIdLst>
            <p14:sldId id="258"/>
          </p14:sldIdLst>
        </p14:section>
        <p14:section name="Раздел без заголовка" id="{141A00FC-20DF-4CC8-B112-8CBEAD741855}">
          <p14:sldIdLst/>
        </p14:section>
        <p14:section name="Раздел без заголовка" id="{F75BD9A1-5E4C-4BAB-9BAE-81C44596BAFC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b="1" dirty="0"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2019-2020уч.год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8930705664941769"/>
          <c:y val="4.1433820437494745E-2"/>
        </c:manualLayout>
      </c:layout>
      <c:overlay val="0"/>
      <c:spPr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301030714897109E-2"/>
          <c:y val="4.6375972589153401E-2"/>
          <c:w val="0.57409016369073229"/>
          <c:h val="0.845085905396039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2019-2020уч.год</c:v>
                </c:pt>
              </c:strCache>
            </c:strRef>
          </c:tx>
          <c:dLbls>
            <c:dLbl>
              <c:idx val="0"/>
              <c:layout>
                <c:manualLayout>
                  <c:x val="-3.8159199056129911E-2"/>
                  <c:y val="3.995808042873672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353497498713089E-3"/>
                  <c:y val="-2.757832188314720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основная группа</c:v>
                </c:pt>
                <c:pt idx="1">
                  <c:v>подготовительная группа</c:v>
                </c:pt>
                <c:pt idx="2">
                  <c:v>осв.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2020-2021уч.год</a:t>
            </a:r>
          </a:p>
        </c:rich>
      </c:tx>
      <c:layout>
        <c:manualLayout>
          <c:xMode val="edge"/>
          <c:yMode val="edge"/>
          <c:x val="0.32105056101308255"/>
          <c:y val="6.6754488482630422E-2"/>
        </c:manualLayout>
      </c:layout>
      <c:overlay val="0"/>
      <c:spPr>
        <a:solidFill>
          <a:schemeClr val="accent1"/>
        </a:solidFill>
        <a:ln>
          <a:solidFill>
            <a:schemeClr val="tx2"/>
          </a:solidFill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988989245309372"/>
          <c:y val="7.2440310648528104E-3"/>
          <c:w val="0.74437520368732246"/>
          <c:h val="0.9927559689351471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2020-2021уч.гд</c:v>
                </c:pt>
              </c:strCache>
            </c:strRef>
          </c:tx>
          <c:dLbls>
            <c:dLbl>
              <c:idx val="0"/>
              <c:layout>
                <c:manualLayout>
                  <c:x val="-3.0589180129428635E-2"/>
                  <c:y val="2.186761646901884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158666604590531E-2"/>
                  <c:y val="-3.038817589337192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основная группа</c:v>
                </c:pt>
                <c:pt idx="1">
                  <c:v>подготовительная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0.77</c:v>
                </c:pt>
                <c:pt idx="1">
                  <c:v>0.23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20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3707463910761154"/>
          <c:y val="3.7499999999999999E-2"/>
          <c:w val="0.51044094488188974"/>
          <c:h val="0.84093233267716538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10а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2019-2020уч.г.</c:v>
                </c:pt>
                <c:pt idx="1">
                  <c:v>2020-2021уч.г.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0.86399999999999999</c:v>
                </c:pt>
                <c:pt idx="1">
                  <c:v>0.93200000000000005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10Б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2019-2020уч.г.</c:v>
                </c:pt>
                <c:pt idx="1">
                  <c:v>2020-2021уч.г.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 formatCode="0.00%">
                  <c:v>0.89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8172928"/>
        <c:axId val="228174464"/>
        <c:axId val="0"/>
      </c:bar3DChart>
      <c:catAx>
        <c:axId val="2281729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28174464"/>
        <c:crosses val="autoZero"/>
        <c:auto val="1"/>
        <c:lblAlgn val="ctr"/>
        <c:lblOffset val="100"/>
        <c:noMultiLvlLbl val="0"/>
      </c:catAx>
      <c:valAx>
        <c:axId val="228174464"/>
        <c:scaling>
          <c:orientation val="minMax"/>
        </c:scaling>
        <c:delete val="0"/>
        <c:axPos val="b"/>
        <c:majorGridlines/>
        <c:numFmt formatCode="0.00%" sourceLinked="1"/>
        <c:majorTickMark val="out"/>
        <c:minorTickMark val="none"/>
        <c:tickLblPos val="nextTo"/>
        <c:crossAx val="2281729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2019-2020уч.год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высокий </c:v>
                </c:pt>
                <c:pt idx="1">
                  <c:v>выше среднего</c:v>
                </c:pt>
                <c:pt idx="2">
                  <c:v>средний</c:v>
                </c:pt>
                <c:pt idx="3">
                  <c:v>ниже среднего</c:v>
                </c:pt>
                <c:pt idx="4">
                  <c:v>низкий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</c:v>
                </c:pt>
                <c:pt idx="1">
                  <c:v>6</c:v>
                </c:pt>
                <c:pt idx="2">
                  <c:v>6</c:v>
                </c:pt>
                <c:pt idx="3">
                  <c:v>3</c:v>
                </c:pt>
                <c:pt idx="4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2020-2021уч.год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высокий </c:v>
                </c:pt>
                <c:pt idx="1">
                  <c:v>выше среднего</c:v>
                </c:pt>
                <c:pt idx="2">
                  <c:v>средний</c:v>
                </c:pt>
                <c:pt idx="3">
                  <c:v>ниже среднего</c:v>
                </c:pt>
                <c:pt idx="4">
                  <c:v>низкий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</c:v>
                </c:pt>
                <c:pt idx="1">
                  <c:v>7</c:v>
                </c:pt>
                <c:pt idx="2">
                  <c:v>8</c:v>
                </c:pt>
                <c:pt idx="3">
                  <c:v>3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0662784"/>
        <c:axId val="130664704"/>
        <c:axId val="0"/>
      </c:bar3DChart>
      <c:catAx>
        <c:axId val="130662784"/>
        <c:scaling>
          <c:orientation val="minMax"/>
        </c:scaling>
        <c:delete val="0"/>
        <c:axPos val="b"/>
        <c:majorTickMark val="out"/>
        <c:minorTickMark val="none"/>
        <c:tickLblPos val="nextTo"/>
        <c:crossAx val="130664704"/>
        <c:crosses val="autoZero"/>
        <c:auto val="1"/>
        <c:lblAlgn val="ctr"/>
        <c:lblOffset val="100"/>
        <c:noMultiLvlLbl val="0"/>
      </c:catAx>
      <c:valAx>
        <c:axId val="130664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66278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0.0925</cdr:x>
      <cdr:y>0.67868</cdr:y>
    </cdr:from>
    <cdr:to>
      <cdr:x>0.43412</cdr:x>
      <cdr:y>0.99191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97380" y="3744416"/>
          <a:ext cx="1467513" cy="17281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726B94-E5FB-44FE-B2F5-9E686915F123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194DF2-3C5E-44BC-B256-3F2A2AA231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791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94DF2-3C5E-44BC-B256-3F2A2AA231D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31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72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258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645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70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830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150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676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750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273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29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059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F2E74-349D-4333-BF41-27D3134E7CB8}" type="datetimeFigureOut">
              <a:rPr lang="ru-RU" smtClean="0"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180EB-2F53-48BF-B4A3-E8880DE81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11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66255"/>
            <a:ext cx="7772400" cy="1019377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«Средняя общеобразовательная школа№8» о. Муром</a:t>
            </a: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1484784"/>
            <a:ext cx="7704856" cy="1800200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опыта по теме:</a:t>
            </a:r>
          </a:p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физических качеств в круговой тренировке, как способ достижения цели при выборе профессии у старших школьников»</a:t>
            </a:r>
          </a:p>
          <a:p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0153" y="4437112"/>
            <a:ext cx="32038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</a:p>
          <a:p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Пиксаева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Вадимовна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физической культуры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ысшей квалификационной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4176464" cy="3650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618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764671752"/>
              </p:ext>
            </p:extLst>
          </p:nvPr>
        </p:nvGraphicFramePr>
        <p:xfrm>
          <a:off x="-13320" y="1366129"/>
          <a:ext cx="5112568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медицинского обследования юношей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10-х классов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46056660"/>
              </p:ext>
            </p:extLst>
          </p:nvPr>
        </p:nvGraphicFramePr>
        <p:xfrm>
          <a:off x="4572000" y="1178441"/>
          <a:ext cx="4295800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63471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успеваемости по физической культуре юношей 10-х классов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96893917"/>
              </p:ext>
            </p:extLst>
          </p:nvPr>
        </p:nvGraphicFramePr>
        <p:xfrm>
          <a:off x="1403648" y="1484784"/>
          <a:ext cx="5832648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8593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уровня физической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подготовленности  учащихся 10-х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547427643"/>
              </p:ext>
            </p:extLst>
          </p:nvPr>
        </p:nvGraphicFramePr>
        <p:xfrm>
          <a:off x="323528" y="1412776"/>
          <a:ext cx="7080448" cy="50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5353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332656"/>
            <a:ext cx="8856984" cy="1080119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возникновения и становления опыта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124744"/>
            <a:ext cx="6584776" cy="4514056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150000"/>
              </a:lnSpc>
              <a:spcAft>
                <a:spcPts val="800"/>
              </a:spcAft>
            </a:pP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формирование опыта оказали влияние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следующие факторы:</a:t>
            </a:r>
          </a:p>
          <a:p>
            <a:pPr marL="571500" indent="-571500" algn="l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курсы повышения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квалификации</a:t>
            </a:r>
          </a:p>
          <a:p>
            <a:pPr marL="571500" indent="-571500" algn="l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предстоящая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аттестация, </a:t>
            </a:r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571500" indent="-571500" algn="l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участие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работе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ГМО,</a:t>
            </a:r>
          </a:p>
          <a:p>
            <a:pPr marL="571500" indent="-571500" algn="l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изучение методической литературы, </a:t>
            </a:r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571500" indent="-571500" algn="l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изучение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опыта коллег.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449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педагогического опыта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916832"/>
            <a:ext cx="79928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Деятельность ШМО учителей истории и обществознания, экономики и технологии, физкультуры и ОБЖ осуществлялась в рамках работы над единой методической темой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софт-навыков на уроках истории и обществознания, экономики, технологии, физкультуры и ОБЖ в условиях внедрения ФГОС», которая содержательно связана с научно-методической темой  школы «Повышение профессионального мастерства педагога в вопросах формирования софт-навыков обучающихся.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опыт позволяет решить проблему подготовки ребят к выбору профессии, соответствующей не только интеллектуальному, но и уровню физической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подготовленности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419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 противоречий,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26876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роблема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повышение эффективности учебного процесса в условиях сокращения практических уроков и как найти выход из создавшейся ситуации?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459138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00" dirty="0" smtClean="0">
                <a:latin typeface="Times New Roman"/>
                <a:ea typeface="Calibri"/>
              </a:rPr>
              <a:t>В </a:t>
            </a:r>
            <a:r>
              <a:rPr lang="ru-RU" sz="2400" dirty="0">
                <a:latin typeface="Times New Roman"/>
                <a:ea typeface="Calibri"/>
              </a:rPr>
              <a:t>этом случае можно найти возможности улучшить физическое развитие детей, если чётко и грамотно подойти к поставленной задаче. В нашей школе мы находим выход в занятиях методом «круговой тренировки».</a:t>
            </a:r>
            <a:br>
              <a:rPr lang="ru-RU" sz="2400" dirty="0">
                <a:latin typeface="Times New Roman"/>
                <a:ea typeface="Calibri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66397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Теоретическое обоснование опыта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1388" y="980728"/>
            <a:ext cx="743603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Идея </a:t>
            </a:r>
            <a:r>
              <a:rPr lang="ru-RU" sz="2000" dirty="0"/>
              <a:t>сознательности и активности учащегося в учебном процессе получила развитие в работах Ю.А. Виноградова, М.Г. </a:t>
            </a:r>
            <a:r>
              <a:rPr lang="ru-RU" sz="2000" dirty="0" err="1"/>
              <a:t>Андруха</a:t>
            </a:r>
            <a:r>
              <a:rPr lang="ru-RU" sz="2000" dirty="0"/>
              <a:t>, Г.Ф. </a:t>
            </a:r>
            <a:r>
              <a:rPr lang="ru-RU" sz="2000" dirty="0" err="1"/>
              <a:t>Шитикова</a:t>
            </a:r>
            <a:r>
              <a:rPr lang="ru-RU" sz="2000" dirty="0"/>
              <a:t> и других учёных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В ряде литературных источников (Л.П. Матвеев, 1959, 1967; Н.Г. Озолин, 1960, 1962; А.О. Романов, 1964; В.М. </a:t>
            </a:r>
            <a:r>
              <a:rPr lang="ru-RU" sz="2000" dirty="0" err="1"/>
              <a:t>Заумерский</a:t>
            </a:r>
            <a:r>
              <a:rPr lang="ru-RU" sz="2000" dirty="0"/>
              <a:t>, 1966, 1970; З.И. Кузнецова 1970,1974,1977г.г.) физическую подготовленность характеризуют совокупностью таких физических качеств, как сила, быстрота, выносливость, ловкость. </a:t>
            </a:r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Проанализировав </a:t>
            </a:r>
            <a:r>
              <a:rPr lang="ru-RU" sz="2000" dirty="0"/>
              <a:t>теоретический материал по развитию физических качеств, я сделала вывод, что одной из главных задач, решаемых в процессе физического воспитания, является обеспечение многостороннего и гармоничного уровня развития физических </a:t>
            </a:r>
            <a:r>
              <a:rPr lang="ru-RU" sz="2000" dirty="0" smtClean="0"/>
              <a:t>качеств. </a:t>
            </a:r>
            <a:r>
              <a:rPr lang="ru-RU" sz="2000" dirty="0"/>
              <a:t>Из этого далеко не полного перечня видно, насколько важно заботиться о постоянном повышении уровня физической подготовленности. Чем выше развиты физические качества, тем выше работоспособность человека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Российская государственная библиотека для молодеж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24744"/>
            <a:ext cx="1296143" cy="192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ИННОВАТИКА ФИЗИЧЕСКОЙ КУЛЬТУРЫ И СПОР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049567"/>
            <a:ext cx="1278239" cy="191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Метод круговой тренировки как эффективное средство повышения уровня  физической подготовленности учащихся на уроках физической культуры в 5–9  классах | Статья в журнале «Образование и воспитание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1" y="4653136"/>
            <a:ext cx="1551102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097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/>
              <a:t>Технология описания опыта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96752"/>
            <a:ext cx="82809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работы является разработка методического материала и создание буклета с практическими рекомендациями и комплексами упражнений для развития физических качеств.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поставленной цели предполагает решение следующих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Оздоровительные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мотивацию школьников к занятиям физической культурой и спортом. 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необходимые знания в области гигиены, медицины, физической культуры.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Обеспечивать учащихся необходимой информацией и технологиями в области формирования здорового образа жизни.</a:t>
            </a:r>
          </a:p>
        </p:txBody>
      </p:sp>
    </p:spTree>
    <p:extLst>
      <p:ext uri="{BB962C8B-B14F-4D97-AF65-F5344CB8AC3E}">
        <p14:creationId xmlns:p14="http://schemas.microsoft.com/office/powerpoint/2010/main" val="1438447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Увеличить моторную плотность урока.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совместного решения задач, осуществляя дифференцированный подход.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Обращать внимание на постановку задач при выполнении двигательных действий.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анализировать результаты своих двигательных действий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координацию движений, ловкость силу, быстроту, скоростно-силовые качества, прыгучесть, гибкость.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личностные качества, обеспечивающие успешность функционирования в ученическом, а затем производственном коллективе, способствовать проявлению софт-навыков  (креативности, ответственности, коммуникабельности, результативности, смелости, решительности, уверенности в своих силах, оптимизма).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выполнения упражнений, направленных на преодоление трудностей.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проявления положительных эмоций.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буклет с практическими рекомендациями и комплексами упражнений для их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4006708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488" y="404664"/>
            <a:ext cx="8840008" cy="1008112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717294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579296" cy="142617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достигнутых результатов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340768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учащимися во время уроков.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результатов мониторинга физической подготовленности.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Сдача учебных нормативов.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выступления на окружных соревнованиях.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успеваемости по предмету.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455159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</TotalTime>
  <Words>419</Words>
  <Application>Microsoft Office PowerPoint</Application>
  <PresentationFormat>Экран (4:3)</PresentationFormat>
  <Paragraphs>62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Муниципальное бюджетное общеобразовательное учреждение «Средняя общеобразовательная школа№8» о. Муром</vt:lpstr>
      <vt:lpstr>Условия возникновения и становления опыта </vt:lpstr>
      <vt:lpstr>Актуальность педагогического опыта</vt:lpstr>
      <vt:lpstr>Характеристика противоречий,</vt:lpstr>
      <vt:lpstr>Теоретическое обоснование опыта</vt:lpstr>
      <vt:lpstr>Технология описания опыта</vt:lpstr>
      <vt:lpstr>Презентация PowerPoint</vt:lpstr>
      <vt:lpstr>Презентация PowerPoint</vt:lpstr>
      <vt:lpstr>Диагностика достигнутых результатов </vt:lpstr>
      <vt:lpstr>Результат медицинского обследования юношей  10-х классов</vt:lpstr>
      <vt:lpstr>Мониторинг успеваемости по физической культуре юношей 10-х классов</vt:lpstr>
      <vt:lpstr>Показатели уровня физической подготовленности  учащихся 10-х классов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успеваемости по предмету</dc:title>
  <dc:creator>Лариса</dc:creator>
  <cp:lastModifiedBy>Лариса</cp:lastModifiedBy>
  <cp:revision>57</cp:revision>
  <dcterms:created xsi:type="dcterms:W3CDTF">2021-08-17T16:58:07Z</dcterms:created>
  <dcterms:modified xsi:type="dcterms:W3CDTF">2021-08-23T19:17:00Z</dcterms:modified>
</cp:coreProperties>
</file>