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91" r:id="rId3"/>
    <p:sldId id="260" r:id="rId4"/>
    <p:sldId id="261" r:id="rId5"/>
    <p:sldId id="262" r:id="rId6"/>
    <p:sldId id="288" r:id="rId7"/>
    <p:sldId id="28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58" r:id="rId29"/>
    <p:sldId id="283" r:id="rId30"/>
    <p:sldId id="257" r:id="rId31"/>
    <p:sldId id="285" r:id="rId32"/>
    <p:sldId id="284" r:id="rId33"/>
    <p:sldId id="286" r:id="rId34"/>
    <p:sldId id="287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65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63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4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68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92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7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245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92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55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5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75FEB-40C0-4222-AF8B-6DDF3B4ABA75}" type="datetimeFigureOut">
              <a:rPr lang="ru-RU" smtClean="0"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AC743-28B1-4690-83B1-8BD8AB12D6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67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«Фразеологизмы. Употребление фразеологизмов в речи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Idioms. Usage in spoken English»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магистратура\фразеологизмы\русские фразеологизмы\зарыть талант в землю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5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зарыть талант в землю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(не  развивать свой талант) </a:t>
            </a:r>
            <a:endParaRPr lang="en-US" sz="6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66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магистратура\фразеологизмы\русские фразеологизмы\заткнуть за поя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91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заткнуть за пояс</a:t>
            </a:r>
          </a:p>
          <a:p>
            <a:pPr marL="0" lvl="0" indent="0" algn="ctr">
              <a:buNone/>
            </a:pP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(превзойти соперника)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3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магистратура\фразеологизмы\русские фразеологизмы\на седьмом неб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66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 седьмом небе от счастья </a:t>
            </a:r>
          </a:p>
          <a:p>
            <a:pPr marL="0" lvl="0" indent="0" algn="ctr">
              <a:buNone/>
            </a:pP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(быть очень счастливым)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E:\магистратура\фразеологизмы\русские фразеологизмы\спусят рукав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5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спустя рукава</a:t>
            </a:r>
          </a:p>
          <a:p>
            <a:pPr marL="0" lvl="0" indent="0" algn="ctr">
              <a:buNone/>
            </a:pP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(плохо что-либо сделать)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5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магистратура\фразеологизмы\английские фразеологизмы\black-sheep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551928"/>
            <a:ext cx="5884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Gabriola" pitchFamily="82" charset="0"/>
              </a:rPr>
              <a:t>Guess the English Idiom</a:t>
            </a:r>
            <a:endParaRPr lang="ru-RU" sz="5400" b="1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4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the black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sheep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(не такой как все, «белая ворона», «в семье не без урода»)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05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. Понятие о фразеологизме</a:t>
            </a:r>
          </a:p>
          <a:p>
            <a:r>
              <a:rPr lang="ru-RU" dirty="0" smtClean="0"/>
              <a:t>2. Отличительные черты фразеологизмов</a:t>
            </a:r>
          </a:p>
          <a:p>
            <a:r>
              <a:rPr lang="ru-RU" dirty="0" smtClean="0"/>
              <a:t>3. Проведение конкурса «Без труда не вытащишь и рыбку из пруда </a:t>
            </a:r>
            <a:r>
              <a:rPr lang="en-US" dirty="0" smtClean="0"/>
              <a:t>\ No pain, no gain</a:t>
            </a:r>
            <a:r>
              <a:rPr lang="ru-RU" smtClean="0"/>
              <a:t>»</a:t>
            </a:r>
            <a:endParaRPr lang="en-US" smtClean="0"/>
          </a:p>
          <a:p>
            <a:r>
              <a:rPr lang="ru-RU" dirty="0" smtClean="0"/>
              <a:t>Подведение итогов</a:t>
            </a:r>
          </a:p>
          <a:p>
            <a:endParaRPr lang="ru-RU" dirty="0" smtClean="0"/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392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магистратура\фразеологизмы\английские фразеологизмы\raining cats and dog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68" y="404664"/>
            <a:ext cx="5688632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72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rain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cats and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dogs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(«льет как из ведра», сильный дождь)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endParaRPr lang="ru-RU" sz="6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8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магистратура\фразеологизмы\английские фразеологизмы\буря в стакан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1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5209328" cy="122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76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storm in a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teacup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4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(«буря </a:t>
            </a:r>
            <a:r>
              <a:rPr lang="ru-RU" sz="4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стакане», переполох по незначительному поводу)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8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47-14\Downloads\photoeditorsdk-expor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996952"/>
            <a:ext cx="62118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5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Times New Roman"/>
                <a:ea typeface="Calibri"/>
              </a:rPr>
              <a:t>be </a:t>
            </a:r>
            <a:r>
              <a:rPr lang="en-US" sz="6000" dirty="0">
                <a:latin typeface="Times New Roman"/>
                <a:ea typeface="Calibri"/>
              </a:rPr>
              <a:t>blue in the </a:t>
            </a:r>
            <a:r>
              <a:rPr lang="en-US" sz="6000" dirty="0" smtClean="0">
                <a:latin typeface="Times New Roman"/>
                <a:ea typeface="Calibri"/>
              </a:rPr>
              <a:t>face</a:t>
            </a:r>
            <a:endParaRPr lang="ru-RU" sz="6000" dirty="0" smtClean="0">
              <a:latin typeface="Times New Roman"/>
              <a:ea typeface="Calibri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/>
                <a:ea typeface="Calibri"/>
              </a:rPr>
              <a:t> </a:t>
            </a:r>
            <a:r>
              <a:rPr lang="ru-RU" sz="4400" i="1" dirty="0" smtClean="0">
                <a:latin typeface="Times New Roman"/>
                <a:ea typeface="Calibri"/>
              </a:rPr>
              <a:t>(</a:t>
            </a:r>
            <a:r>
              <a:rPr lang="ru-RU" sz="4800" i="1" dirty="0" smtClean="0">
                <a:latin typeface="Times New Roman"/>
                <a:ea typeface="Calibri"/>
              </a:rPr>
              <a:t>делать </a:t>
            </a:r>
            <a:r>
              <a:rPr lang="ru-RU" sz="4800" i="1" dirty="0">
                <a:latin typeface="Times New Roman"/>
                <a:ea typeface="Calibri"/>
              </a:rPr>
              <a:t>что-либо до изнеможения, «до потери пульса», «до посинения</a:t>
            </a:r>
            <a:r>
              <a:rPr lang="ru-RU" sz="4800" i="1" dirty="0" smtClean="0">
                <a:latin typeface="Times New Roman"/>
                <a:ea typeface="Calibri"/>
              </a:rPr>
              <a:t>»)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2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C:\Users\47-14\Downloads\photoeditorsdk-export (3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53136"/>
            <a:ext cx="62118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92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buNone/>
            </a:pPr>
            <a:endParaRPr lang="ru-RU" sz="6000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en-US" sz="6000" dirty="0" smtClean="0">
                <a:solidFill>
                  <a:srgbClr val="000000"/>
                </a:solidFill>
                <a:latin typeface="Times New Roman"/>
                <a:ea typeface="Calibri"/>
              </a:rPr>
              <a:t>as </a:t>
            </a:r>
            <a:r>
              <a:rPr lang="en-US" sz="6000" dirty="0">
                <a:solidFill>
                  <a:srgbClr val="000000"/>
                </a:solidFill>
                <a:latin typeface="Times New Roman"/>
                <a:ea typeface="Calibri"/>
              </a:rPr>
              <a:t>cool as </a:t>
            </a:r>
            <a:r>
              <a:rPr lang="en-US" sz="6000" dirty="0" smtClean="0">
                <a:solidFill>
                  <a:srgbClr val="000000"/>
                </a:solidFill>
                <a:latin typeface="Times New Roman"/>
                <a:ea typeface="Calibri"/>
              </a:rPr>
              <a:t>cucumber</a:t>
            </a:r>
            <a:r>
              <a:rPr lang="ru-RU" sz="6000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4400" i="1" dirty="0" smtClean="0">
                <a:solidFill>
                  <a:srgbClr val="000000"/>
                </a:solidFill>
                <a:latin typeface="Times New Roman"/>
                <a:ea typeface="Calibri"/>
              </a:rPr>
              <a:t>(«спокойный </a:t>
            </a:r>
            <a:r>
              <a:rPr lang="ru-RU" sz="4400" i="1" dirty="0">
                <a:solidFill>
                  <a:srgbClr val="000000"/>
                </a:solidFill>
                <a:latin typeface="Times New Roman"/>
                <a:ea typeface="Calibri"/>
              </a:rPr>
              <a:t>как удав», хладнокровный </a:t>
            </a:r>
            <a:r>
              <a:rPr lang="ru-RU" sz="4400" i="1" dirty="0" smtClean="0">
                <a:solidFill>
                  <a:srgbClr val="000000"/>
                </a:solidFill>
                <a:latin typeface="Times New Roman"/>
                <a:ea typeface="Calibri"/>
              </a:rPr>
              <a:t>человек).</a:t>
            </a:r>
            <a:endParaRPr lang="ru-RU" sz="4400" i="1" dirty="0">
              <a:solidFill>
                <a:srgbClr val="000000"/>
              </a:solidFill>
              <a:ea typeface="Calibri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865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АНГЛИЙСКИЕ ФРАЗЕОЛОГИЗМЫ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To have a finger in every pie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каждой бочке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затычка»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Keep an eye on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следить за чем-то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Make someone’s hair stand on end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сильно испугаться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Break a leg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пуха 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To keep one’s fingers crossed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«держать кулачки»,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надеяться на удачу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73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РУССКИЕ ФРАЗЕОЛОГИЗМЫ 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короткой ноге –  быть близко знакомым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Без царя в голове - о взбалмошном, глупом, пустом, неосмотрительном человеке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Водить за нос – обманывать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Семи пядей во лбу – очень умный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Хоть кол на голове теши - об упрямом, не поддающемся уговорам или равнодушном человеке.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7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ФРАЗЕОЛОГИЗМ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свойственное определённому языку </a:t>
            </a:r>
            <a:r>
              <a:rPr lang="ru-RU" sz="4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устойчивое словосочетание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смысл которого </a:t>
            </a:r>
            <a:r>
              <a:rPr lang="ru-RU" sz="44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определяется значением отдельно взятых слов</a:t>
            </a:r>
            <a:endParaRPr lang="ru-RU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3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856" y="5603415"/>
            <a:ext cx="3732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JANE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SMITH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47-14\Downloads\Красивая девочка-подросток — Стоковое фото © lenanet #17650711_files\depositphotos_17650711-stock-photo-beautiful-teenage-girl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3589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0"/>
            <a:ext cx="5508104" cy="674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04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90465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Hello!</a:t>
            </a:r>
            <a:endParaRPr lang="ru-RU" sz="20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I’m Jane Smith, Glasgow, the U.K. I’m a student and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I’m up to my ears in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studies as I try to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do my best to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become a good specialist.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I’m fond of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travelling and visited a lot of countries. I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set my heart on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going to Russia. I want to visit either Murmansk or Arkhangelsk.  My grand grandfather fought in the northern convoys helping Russians to win a victory over the fascists during the World War II.  I’d like to have a friend from Russia.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From the bottom of my heart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I’d like to congratulate you with the 75-th anniversary of the Victory Day!</a:t>
            </a:r>
            <a:endParaRPr lang="ru-RU" sz="20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	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Looking forward to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your answer, my address is: 6, Central Avenue, the U.K. 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7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ФРАЗЕОЛОГИЗМЫ ИЗ АУДИОПИСЬМА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Be up to one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’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s ears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– быть по уши в работе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Do one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’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s best to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– сделать все зависящее, чтобы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Be fond of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 - увлекаться чем-либо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Set one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’</a:t>
            </a: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s heart on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-  очень хотеть что-либо сделать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From the bottom of one’s heart –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от всего сердца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itchFamily="18" charset="0"/>
                <a:ea typeface="Calibri"/>
                <a:cs typeface="Times New Roman" pitchFamily="18" charset="0"/>
              </a:rPr>
              <a:t>Looking forward to – c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нетерпением ждать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ПРИМЕРЫ ФРАЗЕОЛОГИЗМОВ ДЛЯ НАПИСАНИЯ ОТВЕТА НА АУДИОПИСЬМО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latin typeface="Times New Roman"/>
                <a:ea typeface="Calibri"/>
                <a:cs typeface="Times New Roman"/>
              </a:rPr>
              <a:t>May all your dreams come true –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пусть сбудутся все Ваши мечты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latin typeface="Times New Roman"/>
                <a:ea typeface="Calibri"/>
                <a:cs typeface="Times New Roman"/>
              </a:rPr>
              <a:t>Looking forward to – c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нетерпением ждать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 smtClean="0">
                <a:latin typeface="Times New Roman"/>
                <a:ea typeface="Calibri"/>
                <a:cs typeface="Times New Roman"/>
              </a:rPr>
              <a:t>Lucky </a:t>
            </a:r>
            <a:r>
              <a:rPr lang="en-US" sz="4400" dirty="0">
                <a:latin typeface="Times New Roman"/>
                <a:ea typeface="Calibri"/>
                <a:cs typeface="Times New Roman"/>
              </a:rPr>
              <a:t>dog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! – счастливчик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latin typeface="Times New Roman"/>
                <a:ea typeface="Calibri"/>
                <a:cs typeface="Times New Roman"/>
              </a:rPr>
              <a:t>Break your leg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 - ни пуха, ни пера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 smtClean="0">
                <a:latin typeface="Times New Roman"/>
                <a:ea typeface="Calibri"/>
                <a:cs typeface="Times New Roman"/>
              </a:rPr>
              <a:t>Be </a:t>
            </a:r>
            <a:r>
              <a:rPr lang="en-US" sz="4400" dirty="0">
                <a:latin typeface="Times New Roman"/>
                <a:ea typeface="Calibri"/>
                <a:cs typeface="Times New Roman"/>
              </a:rPr>
              <a:t>on the ball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– быть на высоте, времени зря не терять 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latin typeface="Times New Roman"/>
                <a:ea typeface="Calibri"/>
                <a:cs typeface="Times New Roman"/>
              </a:rPr>
              <a:t>Look like a million dollars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/</a:t>
            </a:r>
            <a:r>
              <a:rPr lang="en-US" sz="4400" dirty="0">
                <a:latin typeface="Times New Roman"/>
                <a:ea typeface="Calibri"/>
                <a:cs typeface="Times New Roman"/>
              </a:rPr>
              <a:t>bucks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– выглядеть на миллион долларов</a:t>
            </a:r>
            <a:endParaRPr lang="ru-RU" sz="4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latin typeface="Times New Roman"/>
                <a:ea typeface="Calibri"/>
                <a:cs typeface="Times New Roman"/>
              </a:rPr>
              <a:t>Keep your chin up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– выше голову, не вешать нос</a:t>
            </a:r>
            <a:endParaRPr lang="ru-RU" sz="4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23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ПОДВЕДЕМ ИТОГИ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Сегодня я узнал…</a:t>
            </a:r>
            <a:endParaRPr lang="ru-RU" sz="28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Было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интересно…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Было трудно…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Теперь я могу…</a:t>
            </a:r>
            <a:endParaRPr lang="ru-RU" sz="28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5192" y="1525416"/>
            <a:ext cx="469961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научился…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меня получилось …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смог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Меня удивило…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Мне захотелось…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Напишите эссе на тему «Моя будущая профессия» с использование фразеологизмов на русском и английском языках. (объем 15 предложений)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6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ОТЛИЧИЕ ФРАЗЕОЛОГИЧЕСКИХ ОБОРОТОВ ОТ СВОБОДНЫХ СЛОВОСОЧЕТАНИЙ</a:t>
            </a:r>
            <a:endParaRPr lang="ru-RU" sz="24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240103"/>
              </p:ext>
            </p:extLst>
          </p:nvPr>
        </p:nvGraphicFramePr>
        <p:xfrm>
          <a:off x="467544" y="1556792"/>
          <a:ext cx="8280920" cy="4767072"/>
        </p:xfrm>
        <a:graphic>
          <a:graphicData uri="http://schemas.openxmlformats.org/drawingml/2006/table">
            <a:tbl>
              <a:tblPr firstRow="1" firstCol="1" bandRow="1"/>
              <a:tblGrid>
                <a:gridCol w="4140027"/>
                <a:gridCol w="4140893"/>
              </a:tblGrid>
              <a:tr h="780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Свободное словосочетание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Фразеологический оборот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1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Можно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заменить любое слово в словосочетании другим словом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Замена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 невозможна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Слова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сохраняют свою смысловую самостоятельность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Каждое слово по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смыслу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зависит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 другого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0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Создаются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речи, не требуют запоминания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создаются в речи, требуют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запоминания, можно подобрать синоним</a:t>
                      </a:r>
                      <a:r>
                        <a:rPr lang="ru-RU" sz="2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7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ПРИМЕРЫ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4000" dirty="0" smtClean="0"/>
              <a:t>Закадычный друг, но не подруга.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4000" dirty="0" smtClean="0"/>
              <a:t>Бить </a:t>
            </a:r>
            <a:r>
              <a:rPr lang="ru-RU" sz="4000" dirty="0"/>
              <a:t>баклуши, но не бить </a:t>
            </a:r>
            <a:r>
              <a:rPr lang="ru-RU" sz="4000" dirty="0" err="1" smtClean="0"/>
              <a:t>баклушу</a:t>
            </a:r>
            <a:r>
              <a:rPr lang="ru-RU" sz="4000" dirty="0" smtClean="0"/>
              <a:t>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4000" dirty="0" smtClean="0"/>
              <a:t>Раскинуть </a:t>
            </a:r>
            <a:r>
              <a:rPr lang="ru-RU" sz="4000" dirty="0"/>
              <a:t>умом – </a:t>
            </a:r>
            <a:r>
              <a:rPr lang="ru-RU" sz="4000" dirty="0" smtClean="0"/>
              <a:t>подумать.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706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НАЙДИ ФРАЗЕОЛОГИЗМ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Голубые глаза; где раки зимуют; зимняя сказка; заряжать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ружьё; курам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смех; держать под каблуком; ходить на каблуках;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кола ни двора; провожать гостей; без царя в голове; сломя голову; сахарная пудра; водить за нос; посыпать голову пеплом; двенадцать месяцев; как с гуся вода; тридцать три богатыря; безводная пустыня; чёрная кошка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свет ни заря; как белка в колесе; оловянный солдатик. </a:t>
            </a:r>
          </a:p>
        </p:txBody>
      </p:sp>
    </p:spTree>
    <p:extLst>
      <p:ext uri="{BB962C8B-B14F-4D97-AF65-F5344CB8AC3E}">
        <p14:creationId xmlns:p14="http://schemas.microsoft.com/office/powerpoint/2010/main" val="11558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Голубые глаза;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где раки зимуют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зимняя сказка; заряжать ружьё;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курам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смех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держать под каблуком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ходить на каблуках;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кола ни двора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провожать гостей;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царя в голове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сломя голову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сахарная пудра;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водить за нос; посыпать голову пеплом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двенадцать месяцев;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с гуся вода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тридцать три богатыря; безводная пустыня; чёрная кошка;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 ни заря; как белка в колесе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оловянный солдатик.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11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магистратура\фразеологизмы\русские фразеологизмы\вилами по вод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вилами по воде писано</a:t>
            </a:r>
          </a:p>
          <a:p>
            <a:pPr marL="0" lvl="0" indent="0" algn="ctr">
              <a:buNone/>
            </a:pPr>
            <a:r>
              <a:rPr lang="ru-RU" sz="4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(неточно) </a:t>
            </a:r>
            <a:endParaRPr lang="en-US" sz="6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32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903</TotalTime>
  <Words>870</Words>
  <Application>Microsoft Office PowerPoint</Application>
  <PresentationFormat>Экран (4:3)</PresentationFormat>
  <Paragraphs>117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«Фразеологизмы. Употребление фразеологизмов в речи»</vt:lpstr>
      <vt:lpstr>ПЛАН УРОКА</vt:lpstr>
      <vt:lpstr>ФРАЗЕОЛОГИЗМ</vt:lpstr>
      <vt:lpstr>ОТЛИЧИЕ ФРАЗЕОЛОГИЧЕСКИХ ОБОРОТОВ ОТ СВОБОДНЫХ СЛОВОСОЧЕТАНИЙ</vt:lpstr>
      <vt:lpstr>ПРИМЕРЫ </vt:lpstr>
      <vt:lpstr>НАЙДИ ФРАЗЕОЛОГИЗМ</vt:lpstr>
      <vt:lpstr>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АНГЛИЙСКИЕ ФРАЗЕОЛОГИЗМЫ</vt:lpstr>
      <vt:lpstr>РУССКИЕ ФРАЗЕОЛОГИЗМЫ </vt:lpstr>
      <vt:lpstr>Презентация PowerPoint</vt:lpstr>
      <vt:lpstr>Презентация PowerPoint</vt:lpstr>
      <vt:lpstr>ФРАЗЕОЛОГИЗМЫ ИЗ АУДИОПИСЬМА</vt:lpstr>
      <vt:lpstr>ПРИМЕРЫ ФРАЗЕОЛОГИЗМОВ ДЛЯ НАПИСАНИЯ ОТВЕТА НА АУДИОПИСЬМО.</vt:lpstr>
      <vt:lpstr>ПОДВЕДЕМ ИТОГИ</vt:lpstr>
      <vt:lpstr>Домашнее задание</vt:lpstr>
    </vt:vector>
  </TitlesOfParts>
  <Company>School288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картинка</dc:title>
  <dc:creator>47-14</dc:creator>
  <cp:lastModifiedBy>405</cp:lastModifiedBy>
  <cp:revision>29</cp:revision>
  <dcterms:created xsi:type="dcterms:W3CDTF">2019-11-27T07:24:34Z</dcterms:created>
  <dcterms:modified xsi:type="dcterms:W3CDTF">2001-12-31T22:25:51Z</dcterms:modified>
</cp:coreProperties>
</file>