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9" r:id="rId2"/>
    <p:sldId id="256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73" r:id="rId11"/>
    <p:sldId id="287" r:id="rId12"/>
    <p:sldId id="269" r:id="rId13"/>
    <p:sldId id="290" r:id="rId14"/>
    <p:sldId id="272" r:id="rId15"/>
    <p:sldId id="270" r:id="rId16"/>
    <p:sldId id="288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91" r:id="rId26"/>
    <p:sldId id="281" r:id="rId27"/>
    <p:sldId id="283" r:id="rId28"/>
    <p:sldId id="284" r:id="rId29"/>
    <p:sldId id="285" r:id="rId30"/>
    <p:sldId id="28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D6AA0D-2FA4-44AB-A636-4D2E34B5B443}" v="89" dt="2021-04-20T11:54:50.5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4" d="100"/>
          <a:sy n="84" d="100"/>
        </p:scale>
        <p:origin x="-9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777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51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935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408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739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560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54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900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342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59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091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873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094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198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85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429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65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9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78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022" y="696686"/>
            <a:ext cx="10528663" cy="542544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Среди ___________ признаков глагола выделяют наклонение глагола. Наклонение – это грамматическая категория, обозначающая отношение действия к ________________. Выделяют _________________ действия и нереальные действия.</a:t>
            </a:r>
          </a:p>
          <a:p>
            <a:r>
              <a:rPr lang="ru-RU" dirty="0"/>
              <a:t>В русском языке_________ наклонения глагола:</a:t>
            </a:r>
          </a:p>
          <a:p>
            <a:r>
              <a:rPr lang="ru-RU" dirty="0"/>
              <a:t>- __________________ наклонение;</a:t>
            </a:r>
          </a:p>
          <a:p>
            <a:r>
              <a:rPr lang="ru-RU" dirty="0"/>
              <a:t>-__________________ наклонение;</a:t>
            </a:r>
          </a:p>
          <a:p>
            <a:r>
              <a:rPr lang="ru-RU" dirty="0"/>
              <a:t>- __________________ наклонение.</a:t>
            </a:r>
          </a:p>
          <a:p>
            <a:r>
              <a:rPr lang="ru-RU" dirty="0"/>
              <a:t>Наклонение, которое обозначает реальное действие, которое происходило в прошлом, происходит в ________________ и _______________ в будущем называется ________________ наклонением.</a:t>
            </a:r>
          </a:p>
          <a:p>
            <a:r>
              <a:rPr lang="ru-RU" dirty="0"/>
              <a:t>Наклонение, обозначающее __________________ действие, которое желаемо или возможно при определенных условиях называется______________________ наклонением.</a:t>
            </a:r>
          </a:p>
          <a:p>
            <a:r>
              <a:rPr lang="ru-RU" dirty="0"/>
              <a:t>Наклонение, обозначающее _________________ действие, которое кто-то просит или требует выполнить, называется_______________________ наклонением.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52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566" y="522514"/>
            <a:ext cx="10302239" cy="604374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Среди </a:t>
            </a:r>
            <a:r>
              <a:rPr lang="ru-RU" b="1" dirty="0" smtClean="0">
                <a:solidFill>
                  <a:srgbClr val="FF0000"/>
                </a:solidFill>
              </a:rPr>
              <a:t>изменяемых</a:t>
            </a:r>
            <a:r>
              <a:rPr lang="ru-RU" dirty="0" smtClean="0"/>
              <a:t> </a:t>
            </a:r>
            <a:r>
              <a:rPr lang="ru-RU" dirty="0"/>
              <a:t>признаков глагола выделяют наклонение глагола. Наклонение – это грамматическая категория, обозначающая отношение действия к </a:t>
            </a:r>
            <a:r>
              <a:rPr lang="ru-RU" b="1" dirty="0" smtClean="0">
                <a:solidFill>
                  <a:srgbClr val="FF0000"/>
                </a:solidFill>
              </a:rPr>
              <a:t>действительности</a:t>
            </a:r>
            <a:r>
              <a:rPr lang="ru-RU" dirty="0" smtClean="0"/>
              <a:t>. </a:t>
            </a:r>
            <a:r>
              <a:rPr lang="ru-RU" dirty="0"/>
              <a:t>Выделяют </a:t>
            </a:r>
            <a:r>
              <a:rPr lang="ru-RU" b="1" dirty="0" smtClean="0">
                <a:solidFill>
                  <a:srgbClr val="FF0000"/>
                </a:solidFill>
              </a:rPr>
              <a:t>реальные</a:t>
            </a:r>
            <a:r>
              <a:rPr lang="ru-RU" dirty="0" smtClean="0"/>
              <a:t> </a:t>
            </a:r>
            <a:r>
              <a:rPr lang="ru-RU" dirty="0"/>
              <a:t>действия и нереальные действия.</a:t>
            </a:r>
          </a:p>
          <a:p>
            <a:r>
              <a:rPr lang="ru-RU" dirty="0"/>
              <a:t>В русском </a:t>
            </a:r>
            <a:r>
              <a:rPr lang="ru-RU" dirty="0" smtClean="0"/>
              <a:t>языке </a:t>
            </a:r>
            <a:r>
              <a:rPr lang="ru-RU" b="1" dirty="0" smtClean="0">
                <a:solidFill>
                  <a:srgbClr val="FF0000"/>
                </a:solidFill>
              </a:rPr>
              <a:t>три</a:t>
            </a:r>
            <a:r>
              <a:rPr lang="ru-RU" dirty="0" smtClean="0"/>
              <a:t> наклонения </a:t>
            </a:r>
            <a:r>
              <a:rPr lang="ru-RU" dirty="0"/>
              <a:t>глагола: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изъявительное</a:t>
            </a:r>
            <a:r>
              <a:rPr lang="ru-RU" dirty="0" smtClean="0"/>
              <a:t> </a:t>
            </a:r>
            <a:r>
              <a:rPr lang="ru-RU" dirty="0"/>
              <a:t>наклонение</a:t>
            </a:r>
            <a:r>
              <a:rPr lang="ru-RU" dirty="0" smtClean="0"/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-</a:t>
            </a:r>
            <a:r>
              <a:rPr lang="ru-RU" b="1" dirty="0" smtClean="0">
                <a:solidFill>
                  <a:srgbClr val="FF0000"/>
                </a:solidFill>
              </a:rPr>
              <a:t>повелительное</a:t>
            </a:r>
            <a:r>
              <a:rPr lang="ru-RU" dirty="0" smtClean="0"/>
              <a:t> </a:t>
            </a:r>
            <a:r>
              <a:rPr lang="ru-RU" dirty="0"/>
              <a:t>наклонение;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условное</a:t>
            </a:r>
            <a:r>
              <a:rPr lang="ru-RU" dirty="0" smtClean="0"/>
              <a:t> </a:t>
            </a:r>
            <a:r>
              <a:rPr lang="ru-RU" dirty="0"/>
              <a:t>наклонение.</a:t>
            </a:r>
          </a:p>
          <a:p>
            <a:r>
              <a:rPr lang="ru-RU" dirty="0"/>
              <a:t>Наклонение, которое обозначает реальное действие, которое происходило в прошлом, происходит </a:t>
            </a:r>
            <a:r>
              <a:rPr lang="ru-RU" b="1" dirty="0">
                <a:solidFill>
                  <a:srgbClr val="FF0000"/>
                </a:solidFill>
              </a:rPr>
              <a:t>в </a:t>
            </a:r>
            <a:r>
              <a:rPr lang="ru-RU" b="1" dirty="0" smtClean="0">
                <a:solidFill>
                  <a:srgbClr val="FF0000"/>
                </a:solidFill>
              </a:rPr>
              <a:t>настоящем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и </a:t>
            </a:r>
            <a:r>
              <a:rPr lang="ru-RU" b="1" dirty="0" smtClean="0">
                <a:solidFill>
                  <a:srgbClr val="FF0000"/>
                </a:solidFill>
              </a:rPr>
              <a:t>будет происходить </a:t>
            </a:r>
            <a:r>
              <a:rPr lang="ru-RU" dirty="0"/>
              <a:t>в будущем называется </a:t>
            </a:r>
            <a:r>
              <a:rPr lang="ru-RU" b="1" dirty="0" smtClean="0">
                <a:solidFill>
                  <a:srgbClr val="FF0000"/>
                </a:solidFill>
              </a:rPr>
              <a:t>изъявительным</a:t>
            </a:r>
            <a:r>
              <a:rPr lang="ru-RU" dirty="0" smtClean="0"/>
              <a:t> </a:t>
            </a:r>
            <a:r>
              <a:rPr lang="ru-RU" dirty="0"/>
              <a:t>наклонением.</a:t>
            </a:r>
          </a:p>
          <a:p>
            <a:r>
              <a:rPr lang="ru-RU" dirty="0"/>
              <a:t>Наклонение, обозначающее </a:t>
            </a:r>
            <a:r>
              <a:rPr lang="ru-RU" b="1" dirty="0" smtClean="0">
                <a:solidFill>
                  <a:srgbClr val="FF0000"/>
                </a:solidFill>
              </a:rPr>
              <a:t>нереальное</a:t>
            </a:r>
            <a:r>
              <a:rPr lang="ru-RU" dirty="0" smtClean="0"/>
              <a:t> действие</a:t>
            </a:r>
            <a:r>
              <a:rPr lang="ru-RU" dirty="0"/>
              <a:t>, которое желаемо или возможно при определенных условиях </a:t>
            </a:r>
            <a:r>
              <a:rPr lang="ru-RU" dirty="0" smtClean="0"/>
              <a:t>называется </a:t>
            </a:r>
            <a:r>
              <a:rPr lang="ru-RU" b="1" dirty="0" smtClean="0">
                <a:solidFill>
                  <a:srgbClr val="FF0000"/>
                </a:solidFill>
              </a:rPr>
              <a:t>условным</a:t>
            </a:r>
            <a:r>
              <a:rPr lang="ru-RU" dirty="0" smtClean="0"/>
              <a:t> </a:t>
            </a:r>
            <a:r>
              <a:rPr lang="ru-RU" dirty="0"/>
              <a:t>наклонением.</a:t>
            </a:r>
          </a:p>
          <a:p>
            <a:r>
              <a:rPr lang="ru-RU" dirty="0"/>
              <a:t>Наклонение, обозначающее </a:t>
            </a:r>
            <a:r>
              <a:rPr lang="ru-RU" b="1" dirty="0" smtClean="0">
                <a:solidFill>
                  <a:srgbClr val="FF0000"/>
                </a:solidFill>
              </a:rPr>
              <a:t>нереальное</a:t>
            </a:r>
            <a:r>
              <a:rPr lang="ru-RU" dirty="0" smtClean="0"/>
              <a:t> </a:t>
            </a:r>
            <a:r>
              <a:rPr lang="ru-RU" dirty="0"/>
              <a:t>действие, которое кто-то просит или требует выполнить, </a:t>
            </a:r>
            <a:r>
              <a:rPr lang="ru-RU" dirty="0" smtClean="0"/>
              <a:t>называется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повелительным</a:t>
            </a:r>
            <a:r>
              <a:rPr lang="ru-RU" dirty="0" smtClean="0"/>
              <a:t> </a:t>
            </a:r>
            <a:r>
              <a:rPr lang="ru-RU" dirty="0"/>
              <a:t>наклонением.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140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59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17" y="415585"/>
            <a:ext cx="10746377" cy="61381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62116" y="1000251"/>
            <a:ext cx="24933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Глава 1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1863" y="1000251"/>
            <a:ext cx="45545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Изъявительное наклонение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7703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1867791"/>
              </p:ext>
            </p:extLst>
          </p:nvPr>
        </p:nvGraphicFramePr>
        <p:xfrm>
          <a:off x="1863633" y="2586446"/>
          <a:ext cx="8194766" cy="3074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2895">
                  <a:extLst>
                    <a:ext uri="{9D8B030D-6E8A-4147-A177-3AD203B41FA5}">
                      <a16:colId xmlns:a16="http://schemas.microsoft.com/office/drawing/2014/main" xmlns="" val="2617822922"/>
                    </a:ext>
                  </a:extLst>
                </a:gridCol>
                <a:gridCol w="3140071">
                  <a:extLst>
                    <a:ext uri="{9D8B030D-6E8A-4147-A177-3AD203B41FA5}">
                      <a16:colId xmlns:a16="http://schemas.microsoft.com/office/drawing/2014/main" xmlns="" val="2575016421"/>
                    </a:ext>
                  </a:extLst>
                </a:gridCol>
                <a:gridCol w="941800">
                  <a:extLst>
                    <a:ext uri="{9D8B030D-6E8A-4147-A177-3AD203B41FA5}">
                      <a16:colId xmlns:a16="http://schemas.microsoft.com/office/drawing/2014/main" xmlns="" val="2495124344"/>
                    </a:ext>
                  </a:extLst>
                </a:gridCol>
              </a:tblGrid>
              <a:tr h="10088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</a:rPr>
                        <a:t>Читаю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</a:rPr>
                        <a:t>Н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</a:rPr>
                        <a:t>t</a:t>
                      </a:r>
                      <a:endParaRPr lang="ru-RU" sz="4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00396986"/>
                  </a:ext>
                </a:extLst>
              </a:tr>
              <a:tr h="9898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</a:rPr>
                        <a:t>Читал</a:t>
                      </a:r>
                      <a:endParaRPr lang="ru-RU" sz="4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</a:rPr>
                        <a:t>П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4521401"/>
                  </a:ext>
                </a:extLst>
              </a:tr>
              <a:tr h="1075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>
                          <a:effectLst/>
                        </a:rPr>
                        <a:t>Буду читать</a:t>
                      </a:r>
                      <a:endParaRPr lang="ru-RU" sz="4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</a:rPr>
                        <a:t>Б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56163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10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144" y="705393"/>
            <a:ext cx="10885714" cy="5442857"/>
          </a:xfrm>
        </p:spPr>
        <p:txBody>
          <a:bodyPr>
            <a:normAutofit/>
          </a:bodyPr>
          <a:lstStyle/>
          <a:p>
            <a:r>
              <a:rPr lang="ru-RU" sz="4000" b="1" dirty="0"/>
              <a:t>Одна книга тысячи людей </a:t>
            </a:r>
            <a:r>
              <a:rPr lang="ru-RU" sz="4000" b="1" dirty="0" err="1"/>
              <a:t>уч</a:t>
            </a:r>
            <a:r>
              <a:rPr lang="ru-RU" sz="4000" b="1" dirty="0"/>
              <a:t>..т .</a:t>
            </a:r>
          </a:p>
          <a:p>
            <a:r>
              <a:rPr lang="ru-RU" sz="4000" b="1" dirty="0"/>
              <a:t>Слово </a:t>
            </a:r>
            <a:r>
              <a:rPr lang="ru-RU" sz="4000" b="1" dirty="0" err="1"/>
              <a:t>выпуст</a:t>
            </a:r>
            <a:r>
              <a:rPr lang="ru-RU" sz="4000" b="1" dirty="0"/>
              <a:t>..ш.., так и вилами (не) </a:t>
            </a:r>
            <a:r>
              <a:rPr lang="ru-RU" sz="4000" b="1" dirty="0" err="1"/>
              <a:t>втащ</a:t>
            </a:r>
            <a:r>
              <a:rPr lang="ru-RU" sz="4000" b="1" dirty="0"/>
              <a:t>..ш.. .</a:t>
            </a:r>
          </a:p>
          <a:p>
            <a:r>
              <a:rPr lang="ru-RU" sz="4000" b="1" dirty="0"/>
              <a:t>Хорошая книга ярче </a:t>
            </a:r>
            <a:r>
              <a:rPr lang="ru-RU" sz="4000" b="1" dirty="0" err="1"/>
              <a:t>звёздоч</a:t>
            </a:r>
            <a:r>
              <a:rPr lang="ru-RU" sz="4000" b="1" dirty="0"/>
              <a:t>(?)</a:t>
            </a:r>
            <a:r>
              <a:rPr lang="ru-RU" sz="4000" b="1" dirty="0" err="1"/>
              <a:t>ки</a:t>
            </a:r>
            <a:r>
              <a:rPr lang="ru-RU" sz="4000" b="1" dirty="0"/>
              <a:t> сия…т.</a:t>
            </a:r>
          </a:p>
          <a:p>
            <a:r>
              <a:rPr lang="ru-RU" sz="4000" b="1" dirty="0" err="1"/>
              <a:t>Скаж</a:t>
            </a:r>
            <a:r>
              <a:rPr lang="ru-RU" sz="4000" b="1" dirty="0"/>
              <a:t>..</a:t>
            </a:r>
            <a:r>
              <a:rPr lang="ru-RU" sz="4000" b="1" dirty="0" err="1"/>
              <a:t>шь</a:t>
            </a:r>
            <a:r>
              <a:rPr lang="ru-RU" sz="4000" b="1" dirty="0"/>
              <a:t> – не ворот..</a:t>
            </a:r>
            <a:r>
              <a:rPr lang="ru-RU" sz="4000" b="1" dirty="0" err="1"/>
              <a:t>шь</a:t>
            </a:r>
            <a:r>
              <a:rPr lang="ru-RU" sz="4000" b="1" dirty="0"/>
              <a:t>, </a:t>
            </a:r>
            <a:r>
              <a:rPr lang="ru-RU" sz="4000" b="1" dirty="0" err="1"/>
              <a:t>напиш</a:t>
            </a:r>
            <a:r>
              <a:rPr lang="ru-RU" sz="4000" b="1" dirty="0"/>
              <a:t>..</a:t>
            </a:r>
            <a:r>
              <a:rPr lang="ru-RU" sz="4000" b="1" dirty="0" err="1" smtClean="0"/>
              <a:t>шь</a:t>
            </a:r>
            <a:r>
              <a:rPr lang="ru-RU" sz="4000" b="1" dirty="0"/>
              <a:t> </a:t>
            </a:r>
            <a:r>
              <a:rPr lang="ru-RU" sz="4000" b="1" smtClean="0"/>
              <a:t>– не </a:t>
            </a:r>
            <a:r>
              <a:rPr lang="ru-RU" sz="4000" b="1" dirty="0"/>
              <a:t>сотрешь, отруб..</a:t>
            </a:r>
            <a:r>
              <a:rPr lang="ru-RU" sz="4000" b="1" dirty="0" err="1"/>
              <a:t>шь</a:t>
            </a:r>
            <a:r>
              <a:rPr lang="ru-RU" sz="4000" b="1" dirty="0"/>
              <a:t> – (не) пристав..</a:t>
            </a:r>
            <a:r>
              <a:rPr lang="ru-RU" sz="4000" b="1" dirty="0" err="1"/>
              <a:t>шь</a:t>
            </a:r>
            <a:r>
              <a:rPr lang="ru-RU" sz="4000" b="1" dirty="0"/>
              <a:t>.</a:t>
            </a:r>
          </a:p>
          <a:p>
            <a:r>
              <a:rPr lang="ru-RU" sz="4000" b="1" dirty="0"/>
              <a:t>Книга </a:t>
            </a:r>
            <a:r>
              <a:rPr lang="ru-RU" sz="4000" b="1" dirty="0" err="1"/>
              <a:t>помож</a:t>
            </a:r>
            <a:r>
              <a:rPr lang="ru-RU" sz="4000" b="1" dirty="0"/>
              <a:t>..т (в) труде, </a:t>
            </a:r>
            <a:r>
              <a:rPr lang="ru-RU" sz="4000" b="1" dirty="0" err="1"/>
              <a:t>выруч</a:t>
            </a:r>
            <a:r>
              <a:rPr lang="ru-RU" sz="4000" b="1" dirty="0"/>
              <a:t>..т (в) беде.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89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6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722811"/>
            <a:ext cx="9601196" cy="5468983"/>
          </a:xfrm>
        </p:spPr>
        <p:txBody>
          <a:bodyPr numCol="2">
            <a:normAutofit fontScale="32500" lnSpcReduction="20000"/>
          </a:bodyPr>
          <a:lstStyle/>
          <a:p>
            <a:r>
              <a:rPr lang="ru-RU" sz="7000" b="1" dirty="0"/>
              <a:t>Я решил бы...</a:t>
            </a:r>
          </a:p>
          <a:p>
            <a:r>
              <a:rPr lang="ru-RU" sz="7000" b="1" dirty="0"/>
              <a:t>Я сказал бы...</a:t>
            </a:r>
          </a:p>
          <a:p>
            <a:r>
              <a:rPr lang="ru-RU" sz="7000" b="1" dirty="0"/>
              <a:t>Поспешил бы...</a:t>
            </a:r>
          </a:p>
          <a:p>
            <a:r>
              <a:rPr lang="ru-RU" sz="7000" b="1" dirty="0"/>
              <a:t>Написал бы...</a:t>
            </a:r>
          </a:p>
          <a:p>
            <a:r>
              <a:rPr lang="ru-RU" sz="7000" b="1" dirty="0"/>
              <a:t>До чего же замечательное</a:t>
            </a:r>
          </a:p>
          <a:p>
            <a:r>
              <a:rPr lang="ru-RU" sz="7000" b="1" dirty="0"/>
              <a:t>Наклоненье сослагательное!</a:t>
            </a:r>
          </a:p>
          <a:p>
            <a:r>
              <a:rPr lang="ru-RU" sz="7000" b="1" dirty="0"/>
              <a:t>Никогда не чертыхается,</a:t>
            </a:r>
          </a:p>
          <a:p>
            <a:r>
              <a:rPr lang="ru-RU" sz="7000" b="1" dirty="0"/>
              <a:t>Не скандалит, не кричит,</a:t>
            </a:r>
          </a:p>
          <a:p>
            <a:r>
              <a:rPr lang="ru-RU" sz="7000" b="1" dirty="0"/>
              <a:t>В кресло мягкое забьется</a:t>
            </a:r>
          </a:p>
          <a:p>
            <a:r>
              <a:rPr lang="ru-RU" sz="7000" b="1" dirty="0"/>
              <a:t>И мечтательно журчит:</a:t>
            </a:r>
          </a:p>
          <a:p>
            <a:r>
              <a:rPr lang="ru-RU" sz="7000" b="1" dirty="0"/>
              <a:t>Я б турецкий изучил...</a:t>
            </a:r>
          </a:p>
          <a:p>
            <a:r>
              <a:rPr lang="ru-RU" sz="7000" b="1" dirty="0"/>
              <a:t>Я бы радио включил...</a:t>
            </a:r>
          </a:p>
          <a:p>
            <a:r>
              <a:rPr lang="ru-RU" sz="7000" b="1" dirty="0"/>
              <a:t>Нет, постойте-ка!</a:t>
            </a:r>
          </a:p>
          <a:p>
            <a:r>
              <a:rPr lang="ru-RU" sz="7000" b="1" dirty="0"/>
              <a:t>Вначале</a:t>
            </a:r>
          </a:p>
          <a:p>
            <a:r>
              <a:rPr lang="ru-RU" sz="7000" b="1" dirty="0"/>
              <a:t>Я сыграл бы на рояле...</a:t>
            </a:r>
          </a:p>
          <a:p>
            <a:r>
              <a:rPr lang="ru-RU" sz="7000" b="1" dirty="0"/>
              <a:t>Я сыграл бы,</a:t>
            </a:r>
          </a:p>
          <a:p>
            <a:r>
              <a:rPr lang="ru-RU" sz="7000" b="1" dirty="0"/>
              <a:t>Коль умел бы,</a:t>
            </a:r>
          </a:p>
          <a:p>
            <a:r>
              <a:rPr lang="ru-RU" sz="7000" b="1" dirty="0"/>
              <a:t>Если б мог бы,</a:t>
            </a:r>
          </a:p>
          <a:p>
            <a:r>
              <a:rPr lang="ru-RU" sz="7000" b="1" dirty="0"/>
              <a:t>Полетел бы,</a:t>
            </a:r>
          </a:p>
          <a:p>
            <a:r>
              <a:rPr lang="ru-RU" sz="7000" b="1" dirty="0"/>
              <a:t>Я бы съел вагон пирожных,</a:t>
            </a:r>
          </a:p>
          <a:p>
            <a:r>
              <a:rPr lang="ru-RU" sz="7000" b="1" dirty="0"/>
              <a:t>Если только их имел бы!..</a:t>
            </a:r>
          </a:p>
          <a:p>
            <a:endParaRPr lang="ru-RU" sz="5500" b="1" dirty="0" smtClean="0"/>
          </a:p>
          <a:p>
            <a:pPr algn="r"/>
            <a:r>
              <a:rPr lang="ru-RU" sz="5500" b="1" dirty="0" smtClean="0"/>
              <a:t>Д. </a:t>
            </a:r>
            <a:r>
              <a:rPr lang="ru-RU" sz="5500" b="1" dirty="0" err="1" smtClean="0"/>
              <a:t>Родари</a:t>
            </a:r>
            <a:r>
              <a:rPr lang="ru-RU" sz="5500" b="1" dirty="0" smtClean="0"/>
              <a:t>.</a:t>
            </a:r>
            <a:endParaRPr lang="ru-RU" sz="5500" b="1" dirty="0"/>
          </a:p>
        </p:txBody>
      </p:sp>
    </p:spTree>
    <p:extLst>
      <p:ext uri="{BB962C8B-B14F-4D97-AF65-F5344CB8AC3E}">
        <p14:creationId xmlns:p14="http://schemas.microsoft.com/office/powerpoint/2010/main" val="7141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17" y="415585"/>
            <a:ext cx="10746377" cy="61381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62116" y="1000251"/>
            <a:ext cx="24933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Глава 2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1863" y="1000251"/>
            <a:ext cx="45545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Условное наклонение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22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2093" y="2892910"/>
            <a:ext cx="8167139" cy="1515533"/>
          </a:xfrm>
        </p:spPr>
        <p:txBody>
          <a:bodyPr/>
          <a:lstStyle/>
          <a:p>
            <a:r>
              <a:rPr lang="ru-RU" sz="5200" i="1" dirty="0">
                <a:ea typeface="+mj-lt"/>
                <a:cs typeface="+mj-lt"/>
              </a:rPr>
              <a:t>Я смогу выполнить все задания!</a:t>
            </a:r>
            <a:r>
              <a:rPr lang="ru-RU" dirty="0">
                <a:ea typeface="+mj-lt"/>
                <a:cs typeface="+mj-lt"/>
              </a:rPr>
              <a:t> </a:t>
            </a:r>
            <a:endParaRPr lang="ru-RU" dirty="0"/>
          </a:p>
          <a:p>
            <a:r>
              <a:rPr lang="ru-RU" i="1" dirty="0">
                <a:ea typeface="+mj-lt"/>
                <a:cs typeface="+mj-lt"/>
              </a:rPr>
              <a:t>У меня все получится!</a:t>
            </a:r>
            <a:r>
              <a:rPr lang="ru-RU" dirty="0">
                <a:ea typeface="+mj-lt"/>
                <a:cs typeface="+mj-lt"/>
              </a:rPr>
              <a:t> </a:t>
            </a:r>
            <a:endParaRPr lang="ru-RU" dirty="0"/>
          </a:p>
          <a:p>
            <a:r>
              <a:rPr lang="ru-RU" i="1" dirty="0">
                <a:ea typeface="+mj-lt"/>
                <a:cs typeface="+mj-lt"/>
              </a:rPr>
              <a:t>Желаю успехов себе и друзьям!</a:t>
            </a:r>
            <a:r>
              <a:rPr lang="ru-RU" dirty="0">
                <a:ea typeface="+mj-lt"/>
                <a:cs typeface="+mj-lt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1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6372655"/>
              </p:ext>
            </p:extLst>
          </p:nvPr>
        </p:nvGraphicFramePr>
        <p:xfrm>
          <a:off x="3291838" y="1907177"/>
          <a:ext cx="6183087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3188">
                  <a:extLst>
                    <a:ext uri="{9D8B030D-6E8A-4147-A177-3AD203B41FA5}">
                      <a16:colId xmlns:a16="http://schemas.microsoft.com/office/drawing/2014/main" xmlns="" val="2104331235"/>
                    </a:ext>
                  </a:extLst>
                </a:gridCol>
                <a:gridCol w="1750883">
                  <a:extLst>
                    <a:ext uri="{9D8B030D-6E8A-4147-A177-3AD203B41FA5}">
                      <a16:colId xmlns:a16="http://schemas.microsoft.com/office/drawing/2014/main" xmlns="" val="3688512946"/>
                    </a:ext>
                  </a:extLst>
                </a:gridCol>
                <a:gridCol w="2849016">
                  <a:extLst>
                    <a:ext uri="{9D8B030D-6E8A-4147-A177-3AD203B41FA5}">
                      <a16:colId xmlns:a16="http://schemas.microsoft.com/office/drawing/2014/main" xmlns="" val="800930953"/>
                    </a:ext>
                  </a:extLst>
                </a:gridCol>
              </a:tblGrid>
              <a:tr h="28302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200" dirty="0">
                          <a:effectLst/>
                        </a:rPr>
                        <a:t> ^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</a:rPr>
                        <a:t> </a:t>
                      </a:r>
                      <a:r>
                        <a:rPr lang="ru-RU" sz="7200" dirty="0" smtClean="0">
                          <a:effectLst/>
                        </a:rPr>
                        <a:t>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200" dirty="0" err="1" smtClean="0">
                          <a:effectLst/>
                        </a:rPr>
                        <a:t>ть</a:t>
                      </a:r>
                      <a:endParaRPr lang="ru-RU" sz="7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200" dirty="0">
                          <a:effectLst/>
                        </a:rPr>
                        <a:t> </a:t>
                      </a:r>
                      <a:endParaRPr lang="ru-RU" sz="7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200" dirty="0">
                          <a:effectLst/>
                        </a:rPr>
                        <a:t>+</a:t>
                      </a:r>
                      <a:endParaRPr lang="ru-RU" sz="7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200" dirty="0">
                          <a:effectLst/>
                        </a:rPr>
                        <a:t>бы (б)</a:t>
                      </a:r>
                      <a:endParaRPr lang="ru-RU" sz="7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30201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4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748937"/>
            <a:ext cx="9912530" cy="5277394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b="1" dirty="0"/>
              <a:t>Будут у ёлочки ножки, побежит она по дорожке.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/>
              <a:t>Запляшет она вместе с нами, застучит она каблучками.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/>
              <a:t>Закружатся на ёлочке игрушки – разноцветные фонарики, хлопушки.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/>
              <a:t>Завертятся на ёлочке флаги из пунцовой, из серебряной бумаги.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/>
              <a:t>Засмеются на ёлочке матрёшки и захлопают от радости в ладошки.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95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99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17" y="415585"/>
            <a:ext cx="10746377" cy="61381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62116" y="1000251"/>
            <a:ext cx="24933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Глава 3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1863" y="1000251"/>
            <a:ext cx="45545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Повелительное наклонение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9307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070549"/>
              </p:ext>
            </p:extLst>
          </p:nvPr>
        </p:nvGraphicFramePr>
        <p:xfrm>
          <a:off x="1672045" y="2107475"/>
          <a:ext cx="9074332" cy="3987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7166">
                  <a:extLst>
                    <a:ext uri="{9D8B030D-6E8A-4147-A177-3AD203B41FA5}">
                      <a16:colId xmlns:a16="http://schemas.microsoft.com/office/drawing/2014/main" xmlns="" val="1059636251"/>
                    </a:ext>
                  </a:extLst>
                </a:gridCol>
                <a:gridCol w="4537166">
                  <a:extLst>
                    <a:ext uri="{9D8B030D-6E8A-4147-A177-3AD203B41FA5}">
                      <a16:colId xmlns:a16="http://schemas.microsoft.com/office/drawing/2014/main" xmlns="" val="1772612871"/>
                    </a:ext>
                  </a:extLst>
                </a:gridCol>
              </a:tblGrid>
              <a:tr h="72511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2 л.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ед</a:t>
                      </a:r>
                      <a:r>
                        <a:rPr lang="ru-RU" sz="5400" dirty="0" smtClean="0">
                          <a:effectLst/>
                        </a:rPr>
                        <a:t>. ч.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19074169"/>
                  </a:ext>
                </a:extLst>
              </a:tr>
              <a:tr h="696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мн</a:t>
                      </a:r>
                      <a:r>
                        <a:rPr lang="ru-RU" sz="5400" dirty="0" smtClean="0">
                          <a:effectLst/>
                        </a:rPr>
                        <a:t>. ч.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4178540"/>
                  </a:ext>
                </a:extLst>
              </a:tr>
              <a:tr h="69611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73706919"/>
                  </a:ext>
                </a:extLst>
              </a:tr>
              <a:tr h="696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 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56320705"/>
                  </a:ext>
                </a:extLst>
              </a:tr>
              <a:tr h="696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82485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82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8456749"/>
              </p:ext>
            </p:extLst>
          </p:nvPr>
        </p:nvGraphicFramePr>
        <p:xfrm>
          <a:off x="1672045" y="2107475"/>
          <a:ext cx="9074332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7166">
                  <a:extLst>
                    <a:ext uri="{9D8B030D-6E8A-4147-A177-3AD203B41FA5}">
                      <a16:colId xmlns:a16="http://schemas.microsoft.com/office/drawing/2014/main" xmlns="" val="1059636251"/>
                    </a:ext>
                  </a:extLst>
                </a:gridCol>
                <a:gridCol w="4537166">
                  <a:extLst>
                    <a:ext uri="{9D8B030D-6E8A-4147-A177-3AD203B41FA5}">
                      <a16:colId xmlns:a16="http://schemas.microsoft.com/office/drawing/2014/main" xmlns="" val="1772612871"/>
                    </a:ext>
                  </a:extLst>
                </a:gridCol>
              </a:tblGrid>
              <a:tr h="72511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2 л.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ед</a:t>
                      </a:r>
                      <a:r>
                        <a:rPr lang="ru-RU" sz="5400" dirty="0" smtClean="0">
                          <a:effectLst/>
                        </a:rPr>
                        <a:t>. ч.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19074169"/>
                  </a:ext>
                </a:extLst>
              </a:tr>
              <a:tr h="696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мн</a:t>
                      </a:r>
                      <a:r>
                        <a:rPr lang="ru-RU" sz="5400" dirty="0" smtClean="0">
                          <a:effectLst/>
                        </a:rPr>
                        <a:t>. ч.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4178540"/>
                  </a:ext>
                </a:extLst>
              </a:tr>
              <a:tr h="69611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</a:rPr>
                        <a:t>3 л.</a:t>
                      </a:r>
                      <a:endParaRPr lang="ru-RU" sz="5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 </a:t>
                      </a:r>
                      <a:r>
                        <a:rPr lang="ru-RU" sz="4400" dirty="0" smtClean="0">
                          <a:effectLst/>
                        </a:rPr>
                        <a:t>да, пусть,</a:t>
                      </a:r>
                      <a:r>
                        <a:rPr lang="ru-RU" sz="4400" baseline="0" dirty="0" smtClean="0">
                          <a:effectLst/>
                        </a:rPr>
                        <a:t> пускай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73706919"/>
                  </a:ext>
                </a:extLst>
              </a:tr>
              <a:tr h="696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 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56320705"/>
                  </a:ext>
                </a:extLst>
              </a:tr>
              <a:tr h="696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</a:rPr>
                        <a:t>1 л.</a:t>
                      </a:r>
                      <a:endParaRPr lang="ru-RU" sz="5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</a:rPr>
                        <a:t> </a:t>
                      </a:r>
                      <a:r>
                        <a:rPr lang="ru-RU" sz="4000" dirty="0" smtClean="0">
                          <a:effectLst/>
                        </a:rPr>
                        <a:t>давай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82485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31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5733" y="1224521"/>
            <a:ext cx="9601196" cy="3318936"/>
          </a:xfrm>
        </p:spPr>
        <p:txBody>
          <a:bodyPr>
            <a:noAutofit/>
          </a:bodyPr>
          <a:lstStyle/>
          <a:p>
            <a:r>
              <a:rPr lang="ru-RU" sz="5400" b="1" dirty="0"/>
              <a:t>Учиться</a:t>
            </a:r>
          </a:p>
          <a:p>
            <a:r>
              <a:rPr lang="ru-RU" sz="5400" b="1" dirty="0"/>
              <a:t>Читать</a:t>
            </a:r>
          </a:p>
          <a:p>
            <a:r>
              <a:rPr lang="ru-RU" sz="5400" b="1" dirty="0"/>
              <a:t>Познавать</a:t>
            </a:r>
          </a:p>
          <a:p>
            <a:r>
              <a:rPr lang="ru-RU" sz="5400" b="1" dirty="0"/>
              <a:t>Изучать</a:t>
            </a:r>
          </a:p>
          <a:p>
            <a:r>
              <a:rPr lang="ru-RU" sz="5400" b="1" dirty="0"/>
              <a:t>Объяснять </a:t>
            </a:r>
          </a:p>
        </p:txBody>
      </p:sp>
    </p:spTree>
    <p:extLst>
      <p:ext uri="{BB962C8B-B14F-4D97-AF65-F5344CB8AC3E}">
        <p14:creationId xmlns:p14="http://schemas.microsoft.com/office/powerpoint/2010/main" val="426586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17" y="415585"/>
            <a:ext cx="10746377" cy="61381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08616" y="1130880"/>
            <a:ext cx="41626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Заключение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444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Домашнее задание: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Написать «Заключение книги»: </a:t>
            </a:r>
            <a:r>
              <a:rPr lang="ru-RU" sz="2800" b="1" dirty="0"/>
              <a:t>главные признаки каждого наклонения;</a:t>
            </a:r>
          </a:p>
          <a:p>
            <a:r>
              <a:rPr lang="ru-RU" sz="2800" b="1" dirty="0"/>
              <a:t>О</a:t>
            </a:r>
            <a:r>
              <a:rPr lang="ru-RU" sz="2800" b="1" dirty="0" smtClean="0"/>
              <a:t>формить </a:t>
            </a:r>
            <a:r>
              <a:rPr lang="ru-RU" sz="2800" b="1" dirty="0"/>
              <a:t>обложку книги «Наклонение глагола» (по желанию, на дополнительную оценку).</a:t>
            </a:r>
          </a:p>
          <a:p>
            <a:r>
              <a:rPr lang="ru-RU" sz="2800" b="1" dirty="0"/>
              <a:t>На выбор:</a:t>
            </a:r>
          </a:p>
          <a:p>
            <a:pPr lvl="1"/>
            <a:r>
              <a:rPr lang="ru-RU" sz="2800" b="1" dirty="0"/>
              <a:t>Упражнение 608.</a:t>
            </a:r>
          </a:p>
          <a:p>
            <a:pPr lvl="1"/>
            <a:r>
              <a:rPr lang="ru-RU" sz="2800" b="1" dirty="0"/>
              <a:t>Упражнение 609.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68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64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862149"/>
            <a:ext cx="9601196" cy="51774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7200" b="1" dirty="0" smtClean="0"/>
              <a:t>Выводы </a:t>
            </a:r>
            <a:r>
              <a:rPr lang="ru-RU" sz="7200" b="1" dirty="0"/>
              <a:t>по уроку</a:t>
            </a:r>
            <a:r>
              <a:rPr lang="ru-RU" sz="7200" b="1" dirty="0" smtClean="0"/>
              <a:t>:</a:t>
            </a:r>
            <a:endParaRPr lang="ru-RU" sz="7200" b="1" dirty="0"/>
          </a:p>
          <a:p>
            <a:endParaRPr lang="ru-RU" sz="4400" b="1" dirty="0" smtClean="0"/>
          </a:p>
          <a:p>
            <a:r>
              <a:rPr lang="ru-RU" sz="4400" b="1" smtClean="0"/>
              <a:t>- </a:t>
            </a:r>
            <a:r>
              <a:rPr lang="ru-RU" sz="4400" b="1" dirty="0"/>
              <a:t>Чем мы занимались сегодня на уроке?</a:t>
            </a:r>
          </a:p>
          <a:p>
            <a:r>
              <a:rPr lang="ru-RU" sz="4400" b="1" dirty="0"/>
              <a:t>- Какую тему повторяли</a:t>
            </a:r>
            <a:r>
              <a:rPr lang="ru-RU" sz="4400" b="1" dirty="0" smtClean="0"/>
              <a:t>?</a:t>
            </a:r>
          </a:p>
          <a:p>
            <a:r>
              <a:rPr lang="ru-RU" sz="4400" b="1" dirty="0" smtClean="0"/>
              <a:t>- Какие знания и умения закрепляли?</a:t>
            </a:r>
            <a:endParaRPr lang="ru-RU" sz="4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255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022" y="444138"/>
            <a:ext cx="10130243" cy="7634999"/>
          </a:xfrm>
        </p:spPr>
        <p:txBody>
          <a:bodyPr/>
          <a:lstStyle/>
          <a:p>
            <a:r>
              <a:rPr lang="ru-RU" sz="3600" b="1" dirty="0"/>
              <a:t>«От чтения к нам знания идут, и голова становится светилом». </a:t>
            </a:r>
            <a:endParaRPr lang="ru-RU" sz="3600" b="1" dirty="0" smtClean="0"/>
          </a:p>
          <a:p>
            <a:pPr algn="r"/>
            <a:r>
              <a:rPr lang="ru-RU" b="1" dirty="0" smtClean="0"/>
              <a:t>Г.Ф</a:t>
            </a:r>
            <a:r>
              <a:rPr lang="ru-RU" b="1" dirty="0"/>
              <a:t>. Александров.</a:t>
            </a:r>
          </a:p>
          <a:p>
            <a:r>
              <a:rPr lang="ru-RU" sz="3600" b="1" dirty="0"/>
              <a:t>«Если бы к моим ногам положили короны всех королевств мира взамен моих книг и моей любви к чтению, я отверг бы их все». </a:t>
            </a:r>
            <a:endParaRPr lang="ru-RU" sz="3600" b="1" dirty="0" smtClean="0"/>
          </a:p>
          <a:p>
            <a:pPr algn="r"/>
            <a:r>
              <a:rPr lang="ru-RU" b="1" dirty="0" smtClean="0"/>
              <a:t>Франсуа </a:t>
            </a:r>
            <a:r>
              <a:rPr lang="ru-RU" b="1" dirty="0" err="1"/>
              <a:t>Фенелон</a:t>
            </a:r>
            <a:r>
              <a:rPr lang="ru-RU" b="1" dirty="0"/>
              <a:t>.</a:t>
            </a:r>
          </a:p>
          <a:p>
            <a:r>
              <a:rPr lang="ru-RU" sz="3600" b="1" dirty="0"/>
              <a:t>«Учитесь и читайте. Читайте книги серьёзные. Жизнь сделает остальное». </a:t>
            </a:r>
            <a:endParaRPr lang="ru-RU" sz="3600" b="1" dirty="0" smtClean="0"/>
          </a:p>
          <a:p>
            <a:pPr algn="r"/>
            <a:r>
              <a:rPr lang="ru-RU" b="1" dirty="0" smtClean="0"/>
              <a:t>Ф.М</a:t>
            </a:r>
            <a:r>
              <a:rPr lang="ru-RU" b="1" dirty="0"/>
              <a:t>. Достоевский.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0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6996" y="184330"/>
            <a:ext cx="7665312" cy="61476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1735465">
            <a:off x="4399736" y="1238490"/>
            <a:ext cx="40666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Наклонение глагола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9033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2093" y="2892910"/>
            <a:ext cx="8167139" cy="1515533"/>
          </a:xfrm>
        </p:spPr>
        <p:txBody>
          <a:bodyPr/>
          <a:lstStyle/>
          <a:p>
            <a:r>
              <a:rPr lang="ru-RU" b="1" dirty="0" smtClean="0">
                <a:ea typeface="+mj-lt"/>
                <a:cs typeface="+mj-lt"/>
              </a:rPr>
              <a:t>Наклонение глагола. Закрепление.</a:t>
            </a:r>
            <a:r>
              <a:rPr lang="ru-RU" b="1" dirty="0">
                <a:ea typeface="+mj-lt"/>
                <a:cs typeface="+mj-lt"/>
              </a:rPr>
              <a:t> 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3934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Цели урока: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Вспомнить</a:t>
            </a:r>
            <a:r>
              <a:rPr lang="ru-RU" sz="4000" dirty="0" smtClean="0"/>
              <a:t>…</a:t>
            </a:r>
          </a:p>
          <a:p>
            <a:r>
              <a:rPr lang="ru-RU" sz="4000" dirty="0" smtClean="0"/>
              <a:t>Повторить…</a:t>
            </a:r>
          </a:p>
          <a:p>
            <a:r>
              <a:rPr lang="ru-RU" sz="4000" dirty="0" smtClean="0"/>
              <a:t>Закрепить…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419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34" y="380751"/>
            <a:ext cx="10746377" cy="61381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3359" y="973072"/>
            <a:ext cx="33826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Вступление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79796" y="2820072"/>
            <a:ext cx="29033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Основная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часть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69268" y="3449818"/>
            <a:ext cx="35894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Заключ</a:t>
            </a:r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ение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981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34" y="380751"/>
            <a:ext cx="10746377" cy="61381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53359" y="973072"/>
            <a:ext cx="33826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Вступление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152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640</Words>
  <Application>Microsoft Office PowerPoint</Application>
  <PresentationFormat>Произвольный</PresentationFormat>
  <Paragraphs>118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Organic</vt:lpstr>
      <vt:lpstr>Презентация PowerPoint</vt:lpstr>
      <vt:lpstr>Я смогу выполнить все задания!  У меня все получится!  Желаю успехов себе и друзьям! </vt:lpstr>
      <vt:lpstr>Презентация PowerPoint</vt:lpstr>
      <vt:lpstr>Презентация PowerPoint</vt:lpstr>
      <vt:lpstr>Презентация PowerPoint</vt:lpstr>
      <vt:lpstr>Наклонение глагола. Закрепление. 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Алсу Фархатовна</dc:creator>
  <cp:lastModifiedBy>Teacher</cp:lastModifiedBy>
  <cp:revision>40</cp:revision>
  <dcterms:created xsi:type="dcterms:W3CDTF">2021-04-20T11:00:20Z</dcterms:created>
  <dcterms:modified xsi:type="dcterms:W3CDTF">2021-04-22T07:14:19Z</dcterms:modified>
</cp:coreProperties>
</file>