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7" r:id="rId2"/>
    <p:sldId id="260" r:id="rId3"/>
    <p:sldId id="258" r:id="rId4"/>
    <p:sldId id="259" r:id="rId5"/>
    <p:sldId id="272" r:id="rId6"/>
    <p:sldId id="261" r:id="rId7"/>
    <p:sldId id="262" r:id="rId8"/>
    <p:sldId id="263" r:id="rId9"/>
    <p:sldId id="273" r:id="rId10"/>
    <p:sldId id="274" r:id="rId11"/>
    <p:sldId id="275" r:id="rId12"/>
    <p:sldId id="277" r:id="rId13"/>
    <p:sldId id="278" r:id="rId14"/>
    <p:sldId id="276" r:id="rId15"/>
    <p:sldId id="264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45;&#1044;&#1057;&#1054;&#1042;&#1045;&#1058;\04-Dmitry_Krasnouhov-Detskaya_ulybka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5;&#1045;&#1044;&#1057;&#1054;&#1042;&#1045;&#1058;\3%20&#1089;&#1083;&#1072;&#1081;&#1076;.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microsoft.com/office/2007/relationships/media" Target="../media/media2.mp3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908720"/>
            <a:ext cx="891606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Педагогический совет</a:t>
            </a: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«Формирование 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социально – коммуникативной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компетентности у дошкольников»</a:t>
            </a:r>
          </a:p>
          <a:p>
            <a:pPr algn="r"/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Подготовила старший воспитатель</a:t>
            </a: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МБДОУ детский сад </a:t>
            </a:r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№3 «Малышок»</a:t>
            </a: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города Красный Холм</a:t>
            </a:r>
          </a:p>
          <a:p>
            <a:pPr algn="r"/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Архипова Екатерина Александровна</a:t>
            </a:r>
          </a:p>
          <a:p>
            <a:pPr algn="ctr"/>
            <a:endParaRPr lang="ru-RU" sz="1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евраль 2020 г. </a:t>
            </a:r>
          </a:p>
        </p:txBody>
      </p:sp>
      <p:pic>
        <p:nvPicPr>
          <p:cNvPr id="5" name="04-Dmitry_Krasnouhov-Detskaya_ulyb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2865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1520" y="-315416"/>
            <a:ext cx="8568952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u="sng" dirty="0" smtClean="0"/>
          </a:p>
          <a:p>
            <a:endParaRPr lang="ru-RU" u="sng" dirty="0"/>
          </a:p>
          <a:p>
            <a:r>
              <a:rPr lang="ru-RU" sz="1600" b="1" u="sng" dirty="0" smtClean="0"/>
              <a:t>- </a:t>
            </a:r>
            <a:r>
              <a:rPr lang="ru-RU" sz="1600" b="1" u="sng" dirty="0"/>
              <a:t>Кому принадлежит ведущая роль в  воспитании ребенка-дошкольника?</a:t>
            </a:r>
            <a:endParaRPr lang="ru-RU" sz="1600" b="1" dirty="0"/>
          </a:p>
          <a:p>
            <a:r>
              <a:rPr lang="ru-RU" u="sng" dirty="0"/>
              <a:t>(семье)</a:t>
            </a:r>
            <a:endParaRPr lang="ru-RU" dirty="0"/>
          </a:p>
          <a:p>
            <a:r>
              <a:rPr lang="ru-RU" sz="1600" b="1" u="sng" dirty="0"/>
              <a:t>- Назовите законодательные документы, в которых обозначена приоритетная роль семьи в воспитании ребенка.</a:t>
            </a:r>
            <a:endParaRPr lang="ru-RU" sz="1600" b="1" dirty="0"/>
          </a:p>
          <a:p>
            <a:r>
              <a:rPr lang="ru-RU" dirty="0"/>
              <a:t>( Конституция РФ,  Закон  об образовании в Российской Федерации, </a:t>
            </a:r>
          </a:p>
          <a:p>
            <a:r>
              <a:rPr lang="ru-RU" dirty="0"/>
              <a:t>Конвенция о правах ребенка,  Семейный кодекс)</a:t>
            </a:r>
          </a:p>
          <a:p>
            <a:r>
              <a:rPr lang="ru-RU" b="1" u="sng" dirty="0"/>
              <a:t>- </a:t>
            </a:r>
            <a:r>
              <a:rPr lang="ru-RU" sz="1600" b="1" u="sng" dirty="0"/>
              <a:t>В каких областях знаний должен быть компетентен педагог для полноценной работы  по   реализации  образовательной  области «Социально-коммуникативной   развитие»  в условиях введения ФГОС</a:t>
            </a:r>
            <a:endParaRPr lang="ru-RU" sz="1600" b="1" dirty="0"/>
          </a:p>
          <a:p>
            <a:r>
              <a:rPr lang="ru-RU" dirty="0"/>
              <a:t>(медицина, </a:t>
            </a:r>
            <a:r>
              <a:rPr lang="ru-RU" dirty="0" smtClean="0"/>
              <a:t> </a:t>
            </a:r>
            <a:r>
              <a:rPr lang="ru-RU" dirty="0"/>
              <a:t>физиология, психология, педагогика, риторика, …)</a:t>
            </a:r>
          </a:p>
          <a:p>
            <a:r>
              <a:rPr lang="ru-RU" sz="1600" b="1" u="sng" dirty="0"/>
              <a:t>- Назовите формы работы с детьми, направленные на формирование у детей коммуникативных качеств и эмоциональной отзывчивости?</a:t>
            </a:r>
            <a:endParaRPr lang="ru-RU" sz="1600" b="1" dirty="0"/>
          </a:p>
          <a:p>
            <a:r>
              <a:rPr lang="ru-RU" dirty="0"/>
              <a:t>( НОД,  сюжетно-ролевые игры, игры на развитие  коммуникативных качеств, дидактические игры на развитие эмоциональной сферы, драматизация сказок, беседы воспитателя и ребенка, наблюдения, труд, чтение художественной литературы,   пословицы, поговорки, игры подвижные, игры - драматизации; словесные; строительные;  игры  настольно-печатные; театрализованные,  режиссерские,  …)</a:t>
            </a:r>
          </a:p>
          <a:p>
            <a:r>
              <a:rPr lang="ru-RU" sz="1600" b="1" u="sng" dirty="0"/>
              <a:t>- Назовите формы работы с семьей по данному направлению. Приведите примеры из практики.</a:t>
            </a:r>
            <a:endParaRPr lang="ru-RU" sz="1600" b="1" dirty="0"/>
          </a:p>
          <a:p>
            <a:r>
              <a:rPr lang="ru-RU" dirty="0"/>
              <a:t>(собрания, анкетирование, консультации, беседы, деловые игры, тренинги, дни открытых дверей, родительская почта, оформление стендов, выпуск семейных стенгазет, фотовыставок,   проведение совместных праздников, досугов с приглашением родителей, участие родителей в акциях)</a:t>
            </a:r>
          </a:p>
        </p:txBody>
      </p:sp>
    </p:spTree>
    <p:extLst>
      <p:ext uri="{BB962C8B-B14F-4D97-AF65-F5344CB8AC3E}">
        <p14:creationId xmlns:p14="http://schemas.microsoft.com/office/powerpoint/2010/main" xmlns="" val="401273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764" y="120639"/>
            <a:ext cx="8820472" cy="661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51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43608" y="908720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«</a:t>
            </a:r>
            <a:r>
              <a:rPr lang="ru-RU" sz="2800" b="1" dirty="0"/>
              <a:t>Представьте себе, что Вы в группе чем-то  заняты. К вам подходит ребенок и говорит одну из следующих фраз:  «Они не  принимают меня играть!» </a:t>
            </a:r>
          </a:p>
          <a:p>
            <a:r>
              <a:rPr lang="ru-RU" sz="2800" b="1" dirty="0"/>
              <a:t>Вы должны ответить «ребенку</a:t>
            </a:r>
            <a:r>
              <a:rPr lang="ru-RU" sz="2800" b="1" dirty="0" smtClean="0"/>
              <a:t>»….</a:t>
            </a:r>
            <a:endParaRPr lang="ru-RU" sz="2800" b="1" dirty="0"/>
          </a:p>
        </p:txBody>
      </p:sp>
      <p:pic>
        <p:nvPicPr>
          <p:cNvPr id="1026" name="Picture 2" descr="C:\Documents and Settings\User\Рабочий стол\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2558" y="3284984"/>
            <a:ext cx="4400104" cy="2952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876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836712"/>
            <a:ext cx="6840760" cy="830997"/>
          </a:xfrm>
          <a:prstGeom prst="rect">
            <a:avLst/>
          </a:prstGeom>
        </p:spPr>
        <p:txBody>
          <a:bodyPr wrap="square">
            <a:prstTxWarp prst="textInflate">
              <a:avLst>
                <a:gd name="adj" fmla="val 7318"/>
              </a:avLst>
            </a:prstTxWarp>
            <a:spAutoFit/>
          </a:bodyPr>
          <a:lstStyle/>
          <a:p>
            <a:pPr algn="ctr"/>
            <a:r>
              <a:rPr lang="ru-RU" sz="2400" b="1" dirty="0"/>
              <a:t>«Аукцион дидактических игр на развитие эмоций и коммуникативных качеств детей »</a:t>
            </a:r>
            <a:endParaRPr lang="ru-RU" sz="2400" dirty="0"/>
          </a:p>
        </p:txBody>
      </p:sp>
      <p:pic>
        <p:nvPicPr>
          <p:cNvPr id="5" name="Picture 2" descr="C:\Documents and Settings\User\Рабочий стол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7925" y="1724025"/>
            <a:ext cx="4248150" cy="340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User\Рабочий стол\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4054" y="5121910"/>
            <a:ext cx="2096058" cy="1500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486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193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7246" y="2492896"/>
            <a:ext cx="8424936" cy="3566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b="1" i="1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«</a:t>
            </a:r>
            <a:r>
              <a:rPr lang="ru-RU" sz="2400" b="1" i="1" dirty="0" err="1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Синквейн</a:t>
            </a:r>
            <a:r>
              <a:rPr lang="ru-RU" sz="2400" b="1" i="1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»-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это 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не рифмованное  </a:t>
            </a:r>
            <a:r>
              <a:rPr lang="ru-RU" sz="2400" dirty="0" err="1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пятистрочие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dirty="0">
              <a:ln>
                <a:solidFill>
                  <a:schemeClr val="tx1"/>
                </a:solidFill>
              </a:ln>
              <a:effectLst/>
              <a:latin typeface="Franklin Gothic Medium Cond" pitchFamily="34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1 строка – тема или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предмет  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(</a:t>
            </a:r>
            <a:r>
              <a:rPr lang="ru-RU" sz="2400" u="sng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одно существительное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);</a:t>
            </a:r>
            <a:b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</a:b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2 строка – описание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предмета  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(</a:t>
            </a:r>
            <a:r>
              <a:rPr lang="ru-RU" sz="2400" u="sng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два прилагательных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);</a:t>
            </a:r>
            <a:b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</a:b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3 строка – описание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действия  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(</a:t>
            </a:r>
            <a:r>
              <a:rPr lang="ru-RU" sz="2400" u="sng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три глагола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);</a:t>
            </a:r>
            <a:b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</a:b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4 строка – </a:t>
            </a:r>
            <a:r>
              <a:rPr lang="ru-RU" sz="2400" u="sng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фраза из четырех слов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, выражающая отношение к предмету;</a:t>
            </a:r>
            <a:b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</a:b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5 строка – синоним, обобщающий или расширяющий смысл темы или </a:t>
            </a:r>
            <a:r>
              <a:rPr lang="ru-RU" sz="2400" dirty="0" smtClean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предмета  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(</a:t>
            </a:r>
            <a:r>
              <a:rPr lang="ru-RU" sz="2400" u="sng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одно слово</a:t>
            </a:r>
            <a:r>
              <a:rPr lang="ru-RU" sz="2400" dirty="0">
                <a:ln>
                  <a:solidFill>
                    <a:schemeClr val="tx1"/>
                  </a:solidFill>
                </a:ln>
                <a:effectLst/>
                <a:latin typeface="Franklin Gothic Medium Cond" pitchFamily="34" charset="0"/>
                <a:ea typeface="Calibri"/>
                <a:cs typeface="Times New Roman"/>
              </a:rPr>
              <a:t>). </a:t>
            </a:r>
            <a:endParaRPr lang="ru-RU" sz="1600" dirty="0">
              <a:ln>
                <a:solidFill>
                  <a:schemeClr val="tx1"/>
                </a:solidFill>
              </a:ln>
              <a:effectLst/>
              <a:latin typeface="Franklin Gothic Medium Cond" pitchFamily="34" charset="0"/>
              <a:ea typeface="Calibri"/>
              <a:cs typeface="Times New Roman"/>
            </a:endParaRPr>
          </a:p>
        </p:txBody>
      </p:sp>
      <p:pic>
        <p:nvPicPr>
          <p:cNvPr id="6" name="Picture 2" descr="http://900igr.net/up/datas/148999/01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56" t="21783" r="54319" b="34682"/>
          <a:stretch/>
        </p:blipFill>
        <p:spPr bwMode="auto">
          <a:xfrm>
            <a:off x="-27938" y="89200"/>
            <a:ext cx="2182552" cy="1708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3788" y="95430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icrosoft Sans Serif" pitchFamily="34" charset="0"/>
                <a:cs typeface="Microsoft Sans Serif" pitchFamily="34" charset="0"/>
              </a:rPr>
              <a:t>РЕФЛЕКСЯ</a:t>
            </a:r>
            <a:endParaRPr lang="ru-RU" sz="2800" b="1" dirty="0">
              <a:latin typeface="Microsoft Sans Serif" pitchFamily="34" charset="0"/>
              <a:cs typeface="Microsoft Sans Serif" pitchFamily="34" charset="0"/>
            </a:endParaRPr>
          </a:p>
        </p:txBody>
      </p:sp>
      <p:pic>
        <p:nvPicPr>
          <p:cNvPr id="7" name="3 слайд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28596" y="6286520"/>
            <a:ext cx="244475" cy="24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315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4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6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028541"/>
            <a:ext cx="828092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Проект решения педсовета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dirty="0"/>
              <a:t>1.Совершенствовать  работу по созданию благоприятных условий  пространственно-развивающей среды, способствующих    формированию у детей коммуникативных качеств и эмоциональной отзывчивости. 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2.Пополнить картотеку дидактическими играми по развитию коммуникативных качеств и  эмоциональной сферы детей.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3.  Активизировать индивидуальную  работу с детьми, </a:t>
            </a:r>
            <a:r>
              <a:rPr lang="ru-RU" dirty="0" smtClean="0"/>
              <a:t>имеющими </a:t>
            </a:r>
            <a:r>
              <a:rPr lang="ru-RU" dirty="0"/>
              <a:t>проблемы речевого нарушения,  общения.           </a:t>
            </a:r>
          </a:p>
          <a:p>
            <a:pPr algn="ctr"/>
            <a:r>
              <a:rPr lang="ru-RU" dirty="0"/>
              <a:t>                                                                </a:t>
            </a:r>
          </a:p>
          <a:p>
            <a:pPr algn="ctr"/>
            <a:r>
              <a:rPr lang="ru-RU" dirty="0"/>
              <a:t>4. Оформить папки-передвижки, ширмы  с рекомендациями для родителей по развитию социально-коммуникативных навыков, развитию эмоциональной сферы  дошкольников. </a:t>
            </a:r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/>
              <a:t>5. Пополнить  предметно-развивающую среду   дидактическими играми  на развитие эмоций и коммуникативных качеств детей.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2276872"/>
            <a:ext cx="45400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77281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«Коммуникативная  компетентность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совокупность навыков и умений, необходимых для эффективного общения.»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Петровская Л.А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404663"/>
            <a:ext cx="853244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Согласно ФГОС ДО: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«Социально-коммуникативное развитие» направлено на: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усвоение норм и ценностей, принятых в обществе, включая моральные и нравственные ценности;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развитие общения и взаимодействия ребенка со взрослым и сверстниками;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становление самостоятельности, целенаправленности 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собственных действий;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развитие социального и эмоционального интеллекта, эмоциональной отзывчивости, сопереживания, формирование готовности к совместной деятельности со сверстниками, </a:t>
            </a:r>
          </a:p>
          <a:p>
            <a:pPr>
              <a:buFont typeface="Arial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формирование уважительного отношения и чувства принадлежности к своей семье и к сообществу детей и взрослых в Организации; </a:t>
            </a:r>
          </a:p>
          <a:p>
            <a:pPr>
              <a:buFont typeface="Arial" pitchFamily="34" charset="0"/>
              <a:buChar char="•"/>
            </a:pP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формирование основ безопасного поведения в быту, социуме, природе.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683568" y="-97650"/>
            <a:ext cx="828092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освоения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образовательной программы ДОО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(целевые ориентиры)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обладать установкой положительного отношения к миру, к разным видам труда, другим людям и самому себе;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обладать чувством собственного достоинства;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активно взаимодействовать со сверстниками и взрослыми, участвовать в совместных играх;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уметь выбирать себе род занятий, участников по совместной деятельности;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уметь договариваться, учитывать интересы и чувства других, сопереживать неудачам и радоваться успехам других, адекватно проявлять свои чувства, в т. ч. чувство веры в себя;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стараться разрешать конфликты.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827584" y="364014"/>
            <a:ext cx="748883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данной темы вызвана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следующими факторами.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У детей наблюдается: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недостаточный опыт общения,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общение заменили информационно – коммуникативные технологии,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 агрессия с экранов телевизоров,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в компьютерных играх,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недостаточно развитое дружеское отношение к сверстникам, уважительное отношение к старшим,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проблемы в речевом развитии,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замкнутость, застенчивость,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несформированность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навыков ведения диалога, умения задавать вопросы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30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30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430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430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430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30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4300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331640" y="852722"/>
            <a:ext cx="655272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детской деятельности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трудовая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продуктивная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проектная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опытно – экспериментальная, исследовательская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чтение и обсуждение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худож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лит-ры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игровая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досуговая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899592" y="908720"/>
            <a:ext cx="727280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и приемы работы 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коллективной деятельности: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метод проектов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поисково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исследовательские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беседа, этическая беседа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рассматривание иллюстраций, репродукций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все виды рассказывания (пересказ, описательный рассказ, рассказ по схеме, по картине, от лица героя)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литературное творчество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115616" y="980728"/>
            <a:ext cx="6984776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и приемы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повседневной деятельности: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сюжетно – ролевые игры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режиссерские игры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игры с правилами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игры – драматизации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словесные игры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коммуникативные игры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игровые  и проблемные ситуации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2.dropdoc.ru/store/data/001193327_1-548020e3d30861a6cb4bb49aba076c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7564" y="404662"/>
            <a:ext cx="7848872" cy="1584178"/>
          </a:xfrm>
          <a:prstGeom prst="rect">
            <a:avLst/>
          </a:prstGeom>
        </p:spPr>
        <p:txBody>
          <a:bodyPr wrap="square">
            <a:prstTxWarp prst="textStop">
              <a:avLst>
                <a:gd name="adj" fmla="val 14286"/>
              </a:avLst>
            </a:prstTxWarp>
            <a:spAutoFit/>
          </a:bodyPr>
          <a:lstStyle/>
          <a:p>
            <a:r>
              <a:rPr lang="ru-RU" sz="2400" b="1" dirty="0" smtClean="0"/>
              <a:t>«</a:t>
            </a:r>
            <a:r>
              <a:rPr lang="ru-RU" sz="2400" b="1" dirty="0"/>
              <a:t>Социально-коммуникативное развитие детей раннего возраста посредством </a:t>
            </a:r>
            <a:r>
              <a:rPr lang="ru-RU" sz="2400" b="1" dirty="0" smtClean="0"/>
              <a:t>игровой деятельности»</a:t>
            </a:r>
          </a:p>
          <a:p>
            <a:r>
              <a:rPr lang="ru-RU" sz="2400" b="1" dirty="0" smtClean="0"/>
              <a:t>                                                        Воспитатель Е.В. Кашинцева</a:t>
            </a:r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80314" y="1844824"/>
            <a:ext cx="55263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Comic Sans MS" pitchFamily="66" charset="0"/>
              </a:rPr>
              <a:t>Деловая игра. </a:t>
            </a:r>
            <a:r>
              <a:rPr lang="ru-RU" sz="3600" b="1" dirty="0" smtClean="0">
                <a:latin typeface="Comic Sans MS" pitchFamily="66" charset="0"/>
              </a:rPr>
              <a:t>(</a:t>
            </a:r>
            <a:r>
              <a:rPr lang="ru-RU" sz="3600" b="1" dirty="0">
                <a:latin typeface="Comic Sans MS" pitchFamily="66" charset="0"/>
              </a:rPr>
              <a:t>практическая </a:t>
            </a:r>
            <a:r>
              <a:rPr lang="ru-RU" sz="3600" b="1" dirty="0" smtClean="0">
                <a:latin typeface="Comic Sans MS" pitchFamily="66" charset="0"/>
              </a:rPr>
              <a:t>часть)</a:t>
            </a:r>
            <a:r>
              <a:rPr lang="ru-RU" sz="3600" dirty="0" smtClean="0">
                <a:latin typeface="Comic Sans MS" pitchFamily="66" charset="0"/>
              </a:rPr>
              <a:t> 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1026" name="Picture 2" descr="https://ds04.infourok.ru/uploads/ex/067f/0002506e-dc8237e2/img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50" t="58898" r="25957" b="948"/>
          <a:stretch/>
        </p:blipFill>
        <p:spPr bwMode="auto">
          <a:xfrm>
            <a:off x="2500066" y="3789040"/>
            <a:ext cx="3886856" cy="2780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 слайд.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113079" y="5877272"/>
            <a:ext cx="465584" cy="4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554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4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675</TotalTime>
  <Words>560</Words>
  <Application>Microsoft Office PowerPoint</Application>
  <PresentationFormat>Экран (4:3)</PresentationFormat>
  <Paragraphs>111</Paragraphs>
  <Slides>16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Педагогический совет   «Формирование  социально – коммуникативной компетентности  у дошкольников»</dc:title>
  <cp:lastModifiedBy>сад</cp:lastModifiedBy>
  <cp:revision>44</cp:revision>
  <dcterms:modified xsi:type="dcterms:W3CDTF">2020-02-25T06:08:48Z</dcterms:modified>
</cp:coreProperties>
</file>