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93" r:id="rId3"/>
    <p:sldId id="294" r:id="rId4"/>
    <p:sldId id="352" r:id="rId5"/>
    <p:sldId id="299" r:id="rId6"/>
    <p:sldId id="353" r:id="rId7"/>
    <p:sldId id="333" r:id="rId8"/>
    <p:sldId id="328" r:id="rId9"/>
    <p:sldId id="335" r:id="rId10"/>
    <p:sldId id="316" r:id="rId11"/>
    <p:sldId id="334" r:id="rId12"/>
    <p:sldId id="339" r:id="rId13"/>
    <p:sldId id="332" r:id="rId14"/>
    <p:sldId id="340" r:id="rId15"/>
    <p:sldId id="349" r:id="rId16"/>
    <p:sldId id="347" r:id="rId17"/>
    <p:sldId id="324" r:id="rId18"/>
    <p:sldId id="35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0000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567" autoAdjust="0"/>
  </p:normalViewPr>
  <p:slideViewPr>
    <p:cSldViewPr>
      <p:cViewPr>
        <p:scale>
          <a:sx n="56" d="100"/>
          <a:sy n="56" d="100"/>
        </p:scale>
        <p:origin x="-1022" y="37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27.10.2020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6.jpeg"/><Relationship Id="rId11" Type="http://schemas.openxmlformats.org/officeDocument/2006/relationships/image" Target="../media/image41.png"/><Relationship Id="rId5" Type="http://schemas.openxmlformats.org/officeDocument/2006/relationships/image" Target="../media/image35.jpeg"/><Relationship Id="rId10" Type="http://schemas.openxmlformats.org/officeDocument/2006/relationships/image" Target="../media/image40.png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8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e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1.jpeg"/><Relationship Id="rId11" Type="http://schemas.openxmlformats.org/officeDocument/2006/relationships/image" Target="../media/image26.jpeg"/><Relationship Id="rId5" Type="http://schemas.openxmlformats.org/officeDocument/2006/relationships/image" Target="../media/image20.jpeg"/><Relationship Id="rId10" Type="http://schemas.openxmlformats.org/officeDocument/2006/relationships/image" Target="../media/image25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-315416"/>
            <a:ext cx="7772400" cy="1470025"/>
          </a:xfrm>
        </p:spPr>
        <p:txBody>
          <a:bodyPr/>
          <a:lstStyle/>
          <a:p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«</a:t>
            </a:r>
            <a:r>
              <a:rPr lang="ru-RU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ПАМЯТЬ</a:t>
            </a:r>
            <a:r>
              <a:rPr lang="ru-RU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  <a:cs typeface="Aharoni" pitchFamily="2" charset="-79"/>
              </a:rPr>
              <a:t>»</a:t>
            </a:r>
            <a:endParaRPr lang="ru-RU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563888" y="5661248"/>
            <a:ext cx="5580112" cy="1196752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</a:rPr>
              <a:t>Авторы: </a:t>
            </a:r>
            <a:r>
              <a:rPr lang="ru-RU" sz="2400" b="1" dirty="0" err="1" smtClean="0">
                <a:solidFill>
                  <a:srgbClr val="002060"/>
                </a:solidFill>
              </a:rPr>
              <a:t>Ковязина</a:t>
            </a:r>
            <a:r>
              <a:rPr lang="ru-RU" sz="2400" b="1" dirty="0" smtClean="0">
                <a:solidFill>
                  <a:srgbClr val="002060"/>
                </a:solidFill>
              </a:rPr>
              <a:t> Елена Петровна, </a:t>
            </a:r>
            <a:r>
              <a:rPr lang="ru-RU" sz="2400" b="1" dirty="0" err="1" smtClean="0">
                <a:solidFill>
                  <a:srgbClr val="002060"/>
                </a:solidFill>
              </a:rPr>
              <a:t>Ковязина</a:t>
            </a:r>
            <a:r>
              <a:rPr lang="ru-RU" sz="2400" b="1" dirty="0" smtClean="0">
                <a:solidFill>
                  <a:srgbClr val="002060"/>
                </a:solidFill>
              </a:rPr>
              <a:t> Светлана Александровна</a:t>
            </a:r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4" name="Рисунок 3" descr="D:\Packard Bell\Desktop\DSC0353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7704" y="1196752"/>
            <a:ext cx="5616624" cy="43924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:\Packard Bell\Desktop\фотки юнармии\DSC08708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7904" y="4149080"/>
            <a:ext cx="2642097" cy="17444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3" descr="P1180545"/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64221" y="4221088"/>
            <a:ext cx="2328259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D:\Packard Bell\Desktop\фотки 2015-2016г\DSC05817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97472" y="1556792"/>
            <a:ext cx="2088232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2" descr="D:\Packard Bell\Desktop\фото Слет поиск-в г.Саранск 09.10.15\Слет поиск ПФО 09.10.15\DSC0446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9746" y="1556792"/>
            <a:ext cx="2304255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2" descr="D:\Packard Bell\Desktop\слет 16 Пенза\DSC07767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274880" y="2594009"/>
            <a:ext cx="2228271" cy="16712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827584" y="332656"/>
            <a:ext cx="7776864" cy="8640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Вовлечение молодежи в общественные организации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539552" y="1628800"/>
            <a:ext cx="2880320" cy="4752528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000FF"/>
                </a:solidFill>
              </a:rPr>
              <a:t>- Общероссийское общественное движение по увековечению памяти погибших при защите Отечества «Поисковое движение России</a:t>
            </a:r>
          </a:p>
          <a:p>
            <a:endParaRPr lang="ru-RU" sz="1400" b="1" dirty="0" smtClean="0">
              <a:solidFill>
                <a:srgbClr val="0000FF"/>
              </a:solidFill>
            </a:endParaRPr>
          </a:p>
          <a:p>
            <a:r>
              <a:rPr lang="ru-RU" sz="1400" b="1" dirty="0" smtClean="0">
                <a:solidFill>
                  <a:srgbClr val="0000FF"/>
                </a:solidFill>
              </a:rPr>
              <a:t>-Всероссийское детско-юношеское военно-патриотическое общественное движение «</a:t>
            </a:r>
            <a:r>
              <a:rPr lang="ru-RU" sz="1400" b="1" dirty="0" err="1" smtClean="0">
                <a:solidFill>
                  <a:srgbClr val="0000FF"/>
                </a:solidFill>
              </a:rPr>
              <a:t>Юнармия</a:t>
            </a:r>
            <a:r>
              <a:rPr lang="ru-RU" sz="1400" b="1" dirty="0" smtClean="0">
                <a:solidFill>
                  <a:srgbClr val="0000FF"/>
                </a:solidFill>
              </a:rPr>
              <a:t>» </a:t>
            </a:r>
          </a:p>
          <a:p>
            <a:endParaRPr lang="ru-RU" sz="1400" b="1" dirty="0" smtClean="0">
              <a:solidFill>
                <a:srgbClr val="0000FF"/>
              </a:solidFill>
            </a:endParaRPr>
          </a:p>
          <a:p>
            <a:pPr lvl="0"/>
            <a:r>
              <a:rPr lang="ru-RU" sz="1400" b="1" dirty="0">
                <a:solidFill>
                  <a:srgbClr val="0000FF"/>
                </a:solidFill>
              </a:rPr>
              <a:t>-Организация и проведение акций «Блокадный хлеб», «Аллея- победы»,  «Бессмертный полк» </a:t>
            </a:r>
          </a:p>
          <a:p>
            <a:endParaRPr lang="ru-RU" sz="1400" b="1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02632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Picture 2" descr="D:\Packard Bell\Desktop\главная5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77013" y="2636912"/>
            <a:ext cx="1483019" cy="24529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619672" y="404664"/>
            <a:ext cx="5688632" cy="9361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Социально-значимая деятельность </a:t>
            </a:r>
            <a:b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сохранению памяти об участниках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Великой Отечественной войны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b="1" dirty="0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323528" y="1340768"/>
            <a:ext cx="2880320" cy="551723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buFontTx/>
              <a:buChar char="-"/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>
              <a:buFontTx/>
              <a:buChar char="-"/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Участие в поисковых экспедициях в рамках Всероссийской акции «Вахта Памяти»</a:t>
            </a:r>
          </a:p>
          <a:p>
            <a:pPr lvl="0">
              <a:buFontTx/>
              <a:buChar char="-"/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Работа на поисковых</a:t>
            </a:r>
            <a:r>
              <a:rPr lang="ru-RU" sz="1400" b="1" dirty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интернет-сайтах</a:t>
            </a:r>
          </a:p>
          <a:p>
            <a:pPr lvl="0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lvl="0"/>
            <a:r>
              <a:rPr lang="ru-RU" sz="1400" b="1" dirty="0">
                <a:solidFill>
                  <a:srgbClr val="0000FF"/>
                </a:solidFill>
              </a:rPr>
              <a:t>-Участие в организации и проведении Парада ретро-техники, автопробегов, реконструкций  событий  времен Великой Отечественной Войны.</a:t>
            </a:r>
          </a:p>
          <a:p>
            <a:pPr lvl="0"/>
            <a:endParaRPr lang="ru-RU" sz="1400" b="1" dirty="0">
              <a:solidFill>
                <a:srgbClr val="0000FF"/>
              </a:solidFill>
            </a:endParaRPr>
          </a:p>
          <a:p>
            <a:pPr lvl="0">
              <a:buFontTx/>
              <a:buChar char="-"/>
            </a:pPr>
            <a:r>
              <a:rPr lang="ru-RU" sz="1400" b="1" dirty="0">
                <a:solidFill>
                  <a:srgbClr val="0000FF"/>
                </a:solidFill>
              </a:rPr>
              <a:t>Восстановление и передача документов о погибших и пропавших без вести защитниках Отечества их родственникам и в музеи</a:t>
            </a:r>
            <a:r>
              <a:rPr lang="ru-RU" sz="1400" b="1" dirty="0" smtClean="0">
                <a:solidFill>
                  <a:srgbClr val="0000FF"/>
                </a:solidFill>
              </a:rPr>
              <a:t>. </a:t>
            </a:r>
            <a:endParaRPr lang="ru-RU" sz="1400" b="1" dirty="0">
              <a:solidFill>
                <a:srgbClr val="0000FF"/>
              </a:solidFill>
            </a:endParaRPr>
          </a:p>
          <a:p>
            <a:pPr lvl="0"/>
            <a:endParaRPr lang="ru-RU" sz="1400" dirty="0">
              <a:solidFill>
                <a:srgbClr val="0000FF"/>
              </a:solidFill>
            </a:endParaRPr>
          </a:p>
          <a:p>
            <a:pPr lvl="0">
              <a:buFontTx/>
              <a:buChar char="-"/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/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endParaRPr lang="ru-RU" sz="1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pic>
        <p:nvPicPr>
          <p:cNvPr id="9" name="Picture 2" descr="D:\Packard Bell\Desktop\фотки 2016 год\DSC062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14740" y="2852936"/>
            <a:ext cx="1632181" cy="12241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4" descr="C:\Users\Admin\Desktop\фото 2016\Вахата Памяти 2016\Вахта\DSCN0011 - копия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1556792"/>
            <a:ext cx="1656184" cy="11521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Users\Admin\Desktop\фото 2016\Вахата Памяти 2016\y5iXhzFgUb4.jpg"/>
          <p:cNvPicPr/>
          <p:nvPr/>
        </p:nvPicPr>
        <p:blipFill>
          <a:blip r:embed="rId5" cstate="print"/>
          <a:srcRect l="7801" t="10879" r="4806" b="18410"/>
          <a:stretch>
            <a:fillRect/>
          </a:stretch>
        </p:blipFill>
        <p:spPr bwMode="auto">
          <a:xfrm>
            <a:off x="3347864" y="1556792"/>
            <a:ext cx="1512168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20130622_115757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92280" y="1556792"/>
            <a:ext cx="158417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4" descr="фото с табличками дедушек"/>
          <p:cNvPicPr>
            <a:picLocks/>
          </p:cNvPicPr>
          <p:nvPr/>
        </p:nvPicPr>
        <p:blipFill>
          <a:blip r:embed="rId7" cstate="print"/>
          <a:stretch>
            <a:fillRect/>
          </a:stretch>
        </p:blipFill>
        <p:spPr bwMode="auto">
          <a:xfrm>
            <a:off x="7073683" y="4161906"/>
            <a:ext cx="1800200" cy="12533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2" descr="D:\Packard Bell\Desktop\фото Ржев, Ниж Новг, Патр\DSC0039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20272" y="2850109"/>
            <a:ext cx="1656184" cy="12426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6019" y="4203117"/>
            <a:ext cx="1735813" cy="116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352" y="5366183"/>
            <a:ext cx="1735253" cy="13074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8192" y="5366183"/>
            <a:ext cx="1788175" cy="1339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674640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259632" y="476672"/>
            <a:ext cx="6912768" cy="8640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и проведение мероприятий в целях профилактической  и просветительской  деятельности</a:t>
            </a:r>
            <a:r>
              <a:rPr lang="ru-RU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36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</a:br>
            <a:endParaRPr lang="ru-RU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539552" y="1628800"/>
            <a:ext cx="2520280" cy="489654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  Торжественные и памятные акции и митинги с возложением цветов,</a:t>
            </a:r>
          </a:p>
          <a:p>
            <a:r>
              <a:rPr lang="ru-RU" sz="1400" b="1" dirty="0" smtClean="0">
                <a:solidFill>
                  <a:srgbClr val="0000FF"/>
                </a:solidFill>
              </a:rPr>
              <a:t>посвященные памятным датам и Дням Воинской Славы России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 Благоустройство памятных мест и захоронений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Участие во Всероссийской социальной акции «Бессмертный полк», «Георгиевская ленточка»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</p:txBody>
      </p:sp>
      <p:pic>
        <p:nvPicPr>
          <p:cNvPr id="9" name="Picture 2" descr="D:\Packard Bell\Desktop\слет 16 Пенза\DSC0778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97124" y="1484784"/>
            <a:ext cx="1944216" cy="1458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:\Packard Bell\Desktop\слет 16 Пенза\DSC0781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2430" y="1548378"/>
            <a:ext cx="1940737" cy="14972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Содержимое 3" descr="C:\Documents and Settings\User\Рабочий стол\Рабочий стол 2016\9 мая 2016\DSC06063.JPG"/>
          <p:cNvPicPr>
            <a:picLocks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82288" y="4797152"/>
            <a:ext cx="2173888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3" descr="C:\Documents and Settings\User\Рабочий стол\Рабочий стол 2016\9 мая 2016\DSC06127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82288" y="3054044"/>
            <a:ext cx="2088232" cy="15841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2" descr="D:\Packard Bell\Desktop\фотки 16-17\DSC09010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537568" y="3054045"/>
            <a:ext cx="2124827" cy="15936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4939" y="4797152"/>
            <a:ext cx="2555721" cy="15121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683568" y="1700808"/>
            <a:ext cx="2602632" cy="4525963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C:\Users\Admin\AppData\Local\Temp\Rar$DI00.582\IMG_20150831_142804_41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35896" y="1340768"/>
            <a:ext cx="3456384" cy="24651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AM_2416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933056"/>
            <a:ext cx="3512591" cy="24482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827584" y="404664"/>
            <a:ext cx="7704856" cy="7920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с двумя вырезанными противолежащими углами 10"/>
          <p:cNvSpPr/>
          <p:nvPr/>
        </p:nvSpPr>
        <p:spPr>
          <a:xfrm>
            <a:off x="467544" y="1412776"/>
            <a:ext cx="2880320" cy="525658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rgbClr val="0000FF"/>
                </a:solidFill>
              </a:rPr>
              <a:t>- Консультация;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Диагностика;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Анкетирование;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Коррекционная работа;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Дистанционная работа;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 Участие в проведении лекций, круглых столов, семинаров, родительских собраний;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Разработка и распространение буклетов, методичек, информационно-просветительских материалов;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Разработка программ, проектов, положений;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</a:t>
            </a:r>
            <a:r>
              <a:rPr lang="ru-RU" sz="1400" b="1" dirty="0" err="1" smtClean="0">
                <a:solidFill>
                  <a:srgbClr val="0000FF"/>
                </a:solidFill>
              </a:rPr>
              <a:t>Профориентационная</a:t>
            </a:r>
            <a:r>
              <a:rPr lang="ru-RU" sz="1400" b="1" dirty="0" smtClean="0">
                <a:solidFill>
                  <a:srgbClr val="0000FF"/>
                </a:solidFill>
              </a:rPr>
              <a:t> работа; </a:t>
            </a:r>
            <a:br>
              <a:rPr lang="ru-RU" sz="1400" b="1" dirty="0" smtClean="0">
                <a:solidFill>
                  <a:srgbClr val="0000FF"/>
                </a:solidFill>
              </a:rPr>
            </a:br>
            <a:r>
              <a:rPr lang="ru-RU" sz="1400" b="1" dirty="0" smtClean="0">
                <a:solidFill>
                  <a:srgbClr val="0000FF"/>
                </a:solidFill>
              </a:rPr>
              <a:t>- Обучение методам релаксации 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059832" y="548680"/>
            <a:ext cx="362201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11175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Психологическое сопровождение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Разработка</a:t>
            </a:r>
            <a:endParaRPr lang="ru-RU" dirty="0"/>
          </a:p>
        </p:txBody>
      </p:sp>
      <p:pic>
        <p:nvPicPr>
          <p:cNvPr id="4" name="Содержимое 3" descr="C:\Users\User4\Desktop\1 - 0001.tif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387390"/>
            <a:ext cx="324036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79512" y="1124744"/>
            <a:ext cx="2736304" cy="547260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Проведение опросов и анкетирования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Распространение </a:t>
            </a:r>
            <a:r>
              <a:rPr lang="ru-RU" sz="1400" b="1" dirty="0">
                <a:solidFill>
                  <a:srgbClr val="0000FF"/>
                </a:solidFill>
              </a:rPr>
              <a:t>среди молодежи, </a:t>
            </a:r>
            <a:r>
              <a:rPr lang="ru-RU" sz="1400" b="1" dirty="0" smtClean="0">
                <a:solidFill>
                  <a:srgbClr val="0000FF"/>
                </a:solidFill>
              </a:rPr>
              <a:t>родителей просветительских буклетов, листовок с телефонами доверия для сообщения о противоправных действиях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Трансляция видеосюжетов 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 Ликбезы врачей о последствиях употребления  ПАВ</a:t>
            </a:r>
          </a:p>
          <a:p>
            <a:pPr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- Разработка программ и проектов для реализации молодежных инициатив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 lvl="0"/>
            <a:endParaRPr lang="ru-RU" sz="1400" b="1" dirty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331640" y="260648"/>
            <a:ext cx="6840760" cy="8640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 Профилактика и просвещение 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0" name="Picture 2" descr="D:\Packard Bell\Desktop\буклеты\DSC09681.JPG"/>
          <p:cNvPicPr>
            <a:picLocks noChangeAspect="1" noChangeArrowheads="1"/>
          </p:cNvPicPr>
          <p:nvPr/>
        </p:nvPicPr>
        <p:blipFill>
          <a:blip r:embed="rId3" cstate="print"/>
          <a:srcRect l="4785" t="17942" r="3289" b="12360"/>
          <a:stretch>
            <a:fillRect/>
          </a:stretch>
        </p:blipFill>
        <p:spPr bwMode="auto">
          <a:xfrm>
            <a:off x="3131840" y="4005064"/>
            <a:ext cx="4211239" cy="23949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81365">
            <a:off x="7242918" y="2089512"/>
            <a:ext cx="1858963" cy="2859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98576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2051720" y="476672"/>
            <a:ext cx="5688632" cy="8640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Информирование населения о деятельности молодежных общественных движений</a:t>
            </a:r>
            <a:endParaRPr lang="ru-RU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395535" y="1628800"/>
            <a:ext cx="2088231" cy="460851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Размещение статей о поисковой деятельности в средствах массовой информации</a:t>
            </a:r>
          </a:p>
          <a:p>
            <a:pPr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  <a:p>
            <a:pPr lvl="0"/>
            <a:r>
              <a:rPr lang="ru-RU" sz="1400" b="1" dirty="0">
                <a:solidFill>
                  <a:srgbClr val="0000FF"/>
                </a:solidFill>
              </a:rPr>
              <a:t>- </a:t>
            </a:r>
            <a:r>
              <a:rPr lang="ru-RU" sz="1400" b="1" dirty="0" smtClean="0">
                <a:solidFill>
                  <a:srgbClr val="0000FF"/>
                </a:solidFill>
              </a:rPr>
              <a:t>Участники </a:t>
            </a:r>
            <a:r>
              <a:rPr lang="ru-RU" sz="1400" b="1" dirty="0">
                <a:solidFill>
                  <a:srgbClr val="0000FF"/>
                </a:solidFill>
              </a:rPr>
              <a:t>сами пишут статьи о событиях в городе и районе</a:t>
            </a:r>
          </a:p>
          <a:p>
            <a:pPr marL="285750" indent="-285750"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</p:txBody>
      </p:sp>
      <p:pic>
        <p:nvPicPr>
          <p:cNvPr id="12" name="Содержимое 5" descr="C:\Users\Admin\Desktop\вырезки из газет 2016\возвращение с ВП.jpg"/>
          <p:cNvPicPr>
            <a:picLocks/>
          </p:cNvPicPr>
          <p:nvPr/>
        </p:nvPicPr>
        <p:blipFill>
          <a:blip r:embed="rId2" cstate="print"/>
          <a:srcRect l="19045" r="17052" b="13780"/>
          <a:stretch>
            <a:fillRect/>
          </a:stretch>
        </p:blipFill>
        <p:spPr bwMode="auto">
          <a:xfrm>
            <a:off x="4572000" y="1556792"/>
            <a:ext cx="2592288" cy="23756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C:\Users\Admin\Desktop\вырезки из газет 2016\Конференция посвященная 75 летию ВОВ.jpg"/>
          <p:cNvPicPr/>
          <p:nvPr/>
        </p:nvPicPr>
        <p:blipFill>
          <a:blip r:embed="rId3" cstate="print"/>
          <a:srcRect l="4208" t="9846" r="13287" b="35692"/>
          <a:stretch>
            <a:fillRect/>
          </a:stretch>
        </p:blipFill>
        <p:spPr bwMode="auto">
          <a:xfrm rot="6163726">
            <a:off x="5771541" y="3176011"/>
            <a:ext cx="4202098" cy="16576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Содержимое 5" descr="C:\Users\Admin\Desktop\вырезки из газет 2016\Вп.jpg"/>
          <p:cNvPicPr>
            <a:picLocks/>
          </p:cNvPicPr>
          <p:nvPr/>
        </p:nvPicPr>
        <p:blipFill>
          <a:blip r:embed="rId4" cstate="print">
            <a:lum bright="-6000" contrast="8000"/>
          </a:blip>
          <a:srcRect l="40029" t="7252" r="13803" b="1036"/>
          <a:stretch>
            <a:fillRect/>
          </a:stretch>
        </p:blipFill>
        <p:spPr bwMode="auto">
          <a:xfrm rot="20772741">
            <a:off x="3019213" y="1556944"/>
            <a:ext cx="1779128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C:\Users\Admin\Desktop\вырезки из газет 2016\патриот.jpg"/>
          <p:cNvPicPr/>
          <p:nvPr/>
        </p:nvPicPr>
        <p:blipFill>
          <a:blip r:embed="rId5" cstate="print"/>
          <a:srcRect l="41245" t="34154" r="12737" b="40529"/>
          <a:stretch>
            <a:fillRect/>
          </a:stretch>
        </p:blipFill>
        <p:spPr bwMode="auto">
          <a:xfrm rot="620294">
            <a:off x="4108457" y="3427209"/>
            <a:ext cx="2305874" cy="1344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C:\Users\Admin\Desktop\вырезки из газет 2016\Конкурс память поколений.jpg"/>
          <p:cNvPicPr>
            <a:picLocks noGrp="1"/>
          </p:cNvPicPr>
          <p:nvPr>
            <p:ph sz="half" idx="2"/>
          </p:nvPr>
        </p:nvPicPr>
        <p:blipFill>
          <a:blip r:embed="rId6" cstate="print"/>
          <a:srcRect l="33661" t="12205" r="22589" b="33465"/>
          <a:stretch>
            <a:fillRect/>
          </a:stretch>
        </p:blipFill>
        <p:spPr bwMode="auto">
          <a:xfrm>
            <a:off x="5292080" y="4581128"/>
            <a:ext cx="273630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3377" y="4462664"/>
            <a:ext cx="25908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в </a:t>
            </a:r>
            <a:endParaRPr lang="ru-RU" dirty="0"/>
          </a:p>
        </p:txBody>
      </p:sp>
      <p:pic>
        <p:nvPicPr>
          <p:cNvPr id="64516" name="Picture 4" descr="D:\Packard Bell\Desktop\фотки 2015-2016г\Ф-Золото тюрков 2016\DSC057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3108" y="1336489"/>
            <a:ext cx="3021800" cy="22663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1691680" y="260648"/>
            <a:ext cx="5904656" cy="7920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Изучение национальных культурных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традиций и ремесел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323527" y="1052736"/>
            <a:ext cx="2448273" cy="518457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400" b="1" dirty="0" smtClean="0">
                <a:solidFill>
                  <a:srgbClr val="0000FF"/>
                </a:solidFill>
              </a:rPr>
              <a:t>-Изучение </a:t>
            </a:r>
            <a:r>
              <a:rPr lang="ru-RU" sz="1400" b="1" dirty="0">
                <a:solidFill>
                  <a:srgbClr val="0000FF"/>
                </a:solidFill>
              </a:rPr>
              <a:t>народных ремесел и промыслов.</a:t>
            </a:r>
            <a:br>
              <a:rPr lang="ru-RU" sz="1400" b="1" dirty="0">
                <a:solidFill>
                  <a:srgbClr val="0000FF"/>
                </a:solidFill>
              </a:rPr>
            </a:br>
            <a:endParaRPr lang="ru-RU" sz="1400" b="1" dirty="0">
              <a:solidFill>
                <a:srgbClr val="0000FF"/>
              </a:solidFill>
            </a:endParaRPr>
          </a:p>
          <a:p>
            <a:pPr lvl="0">
              <a:buFontTx/>
              <a:buChar char="-"/>
            </a:pPr>
            <a:r>
              <a:rPr lang="ru-RU" sz="1400" b="1" dirty="0">
                <a:solidFill>
                  <a:srgbClr val="0000FF"/>
                </a:solidFill>
              </a:rPr>
              <a:t>Проведение </a:t>
            </a:r>
            <a:r>
              <a:rPr lang="ru-RU" sz="1400" b="1" dirty="0" smtClean="0">
                <a:solidFill>
                  <a:srgbClr val="0000FF"/>
                </a:solidFill>
              </a:rPr>
              <a:t>мастер-классов, выставок, </a:t>
            </a:r>
            <a:endParaRPr lang="ru-RU" sz="1400" b="1" dirty="0">
              <a:solidFill>
                <a:srgbClr val="0000FF"/>
              </a:solidFill>
            </a:endParaRPr>
          </a:p>
          <a:p>
            <a:pPr lvl="0"/>
            <a:r>
              <a:rPr lang="ru-RU" sz="1400" b="1" dirty="0" smtClean="0">
                <a:solidFill>
                  <a:srgbClr val="0000FF"/>
                </a:solidFill>
              </a:rPr>
              <a:t>ярмарок</a:t>
            </a:r>
          </a:p>
          <a:p>
            <a:pPr lvl="0"/>
            <a:endParaRPr lang="ru-RU" sz="1400" b="1" dirty="0">
              <a:solidFill>
                <a:srgbClr val="0000FF"/>
              </a:solidFill>
            </a:endParaRPr>
          </a:p>
          <a:p>
            <a:pPr lvl="0"/>
            <a:r>
              <a:rPr lang="ru-RU" sz="1400" b="1" dirty="0" smtClean="0">
                <a:solidFill>
                  <a:srgbClr val="0000FF"/>
                </a:solidFill>
              </a:rPr>
              <a:t>-Конкурсы плакатов, стенгазет, рисунков, </a:t>
            </a:r>
            <a:r>
              <a:rPr lang="ru-RU" sz="1400" b="1" smtClean="0">
                <a:solidFill>
                  <a:srgbClr val="0000FF"/>
                </a:solidFill>
              </a:rPr>
              <a:t>творческих работ.</a:t>
            </a:r>
            <a:endParaRPr lang="ru-RU" sz="1400" b="1" dirty="0" smtClean="0">
              <a:solidFill>
                <a:srgbClr val="0000FF"/>
              </a:solidFill>
            </a:endParaRPr>
          </a:p>
          <a:p>
            <a:pPr lvl="0"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  <a:p>
            <a:pPr lvl="0">
              <a:buFontTx/>
              <a:buChar char="-"/>
            </a:pPr>
            <a:endParaRPr lang="ru-RU" sz="1400" b="1" dirty="0">
              <a:solidFill>
                <a:srgbClr val="0000FF"/>
              </a:solidFill>
            </a:endParaRPr>
          </a:p>
          <a:p>
            <a:pPr lvl="0"/>
            <a:endParaRPr lang="ru-RU" sz="1400" b="1" dirty="0">
              <a:solidFill>
                <a:srgbClr val="0000FF"/>
              </a:solidFill>
            </a:endParaRPr>
          </a:p>
        </p:txBody>
      </p:sp>
      <p:pic>
        <p:nvPicPr>
          <p:cNvPr id="15" name="Picture 3" descr="D:\Packard Bell\Desktop\фотки 2015-2016г\Ф-Золото тюрков 2016\DSC0576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99900" y="3980787"/>
            <a:ext cx="3360373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0594" y="2430646"/>
            <a:ext cx="2954150" cy="221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Блок-схема: альтернативный процесс 3"/>
          <p:cNvSpPr/>
          <p:nvPr/>
        </p:nvSpPr>
        <p:spPr>
          <a:xfrm>
            <a:off x="2411760" y="188640"/>
            <a:ext cx="4680520" cy="792088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00FF"/>
                </a:solidFill>
              </a:rPr>
              <a:t>Ожидаемые результаты проекта</a:t>
            </a:r>
            <a:endParaRPr lang="ru-RU" sz="2400" b="1" dirty="0">
              <a:solidFill>
                <a:srgbClr val="0000FF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179512" y="1052736"/>
            <a:ext cx="2952328" cy="3024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Формирование основ здорового образа жизни, положительной установки к предстоящей службе в армии, развитие основ межнациональных отношений.</a:t>
            </a:r>
            <a:endParaRPr lang="ru-RU" sz="1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3203848" y="1052736"/>
            <a:ext cx="2952328" cy="3024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Воспитание нетерпимости к идеям и способам решения проблем путем межнациональных конфликтов, экстремизма, терроризма, вандализма.</a:t>
            </a:r>
            <a:endParaRPr lang="ru-RU" sz="1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4" name="Овал 13"/>
          <p:cNvSpPr/>
          <p:nvPr/>
        </p:nvSpPr>
        <p:spPr>
          <a:xfrm>
            <a:off x="6228184" y="1052736"/>
            <a:ext cx="2915816" cy="3024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35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Рост количества  подростков и молодежи, вовлеченных в программы и проекты направленные на развитие поисковой  добровольческой  деятельности </a:t>
            </a:r>
            <a:endParaRPr lang="ru-RU" sz="1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1619672" y="3833664"/>
            <a:ext cx="3024336" cy="3024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Межведомственное взаимодействие по  благоустройству памятных мест и захоронений, сохранению памяти о погибших и</a:t>
            </a:r>
            <a:endParaRPr lang="ru-RU" sz="1400" b="1" dirty="0" smtClean="0"/>
          </a:p>
          <a:p>
            <a:pPr lvl="0"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без вести пропавших</a:t>
            </a:r>
            <a:endParaRPr lang="ru-RU" sz="1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защитниках Отечества</a:t>
            </a:r>
            <a:endParaRPr lang="ru-RU" sz="1400" b="1" dirty="0"/>
          </a:p>
        </p:txBody>
      </p:sp>
      <p:sp>
        <p:nvSpPr>
          <p:cNvPr id="17" name="Овал 16"/>
          <p:cNvSpPr/>
          <p:nvPr/>
        </p:nvSpPr>
        <p:spPr>
          <a:xfrm>
            <a:off x="4860032" y="3833664"/>
            <a:ext cx="3024336" cy="30243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sz="1600" dirty="0" smtClean="0">
              <a:solidFill>
                <a:srgbClr val="00206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Издание книг и методических пособий , пополнение банка данных и фонда музеев по итогам поисковой и краеведческой работы, посвященной историческому прошлому родного края.</a:t>
            </a:r>
            <a:endParaRPr lang="ru-RU" sz="1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611560" y="1556792"/>
            <a:ext cx="3096344" cy="460851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 Реализация проекта способствует решению проблемы в подростковой среде, проявляющейся в виде конфликтных межнациональных, алкогольно-наркотических и других правонарушений</a:t>
            </a:r>
            <a:r>
              <a:rPr lang="ru-RU" b="1" dirty="0" smtClean="0">
                <a:solidFill>
                  <a:srgbClr val="0000FF"/>
                </a:solidFill>
              </a:rPr>
              <a:t>. </a:t>
            </a:r>
            <a:endParaRPr lang="ru-RU" dirty="0"/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508104" y="1556792"/>
            <a:ext cx="3024336" cy="460851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 </a:t>
            </a:r>
            <a:r>
              <a:rPr lang="ru-RU" sz="1400" b="1" dirty="0" smtClean="0">
                <a:solidFill>
                  <a:srgbClr val="0000FF"/>
                </a:solidFill>
              </a:rPr>
              <a:t>Привлечение молодежи к работе по сохранению и благоустройству исторических памятников  и захоронений, по поиску останков погибших защитников Отечества и родственников, пропавших без вести, сохранению памяти о них, дает возможность осознания подростками важности и значимости своей работы, исключающей фальсификацию исторических фактов, противоправных действий, агрессии, вандализма.</a:t>
            </a:r>
            <a:endParaRPr lang="ru-RU" sz="1400" b="1" dirty="0"/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2411760" y="476672"/>
            <a:ext cx="4176464" cy="9361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Итоги деятельности</a:t>
            </a:r>
            <a:endParaRPr lang="ru-RU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2123728" y="332656"/>
            <a:ext cx="5328592" cy="115212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solidFill>
                  <a:srgbClr val="0000FF"/>
                </a:solidFill>
              </a:rPr>
              <a:t>Цель проекта </a:t>
            </a:r>
            <a:endParaRPr lang="ru-RU" sz="4400" b="1" dirty="0">
              <a:solidFill>
                <a:srgbClr val="0000FF"/>
              </a:solidFill>
            </a:endParaRPr>
          </a:p>
        </p:txBody>
      </p:sp>
      <p:sp>
        <p:nvSpPr>
          <p:cNvPr id="10" name="Прямоугольник с двумя вырезанными противолежащими углами 9"/>
          <p:cNvSpPr/>
          <p:nvPr/>
        </p:nvSpPr>
        <p:spPr>
          <a:xfrm>
            <a:off x="611560" y="1844824"/>
            <a:ext cx="7992888" cy="446449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создание условий для вовлечения молодежи в патриотическую социально-значимую деятельность, направленную на развитие межнациональных отношений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 через поисковую деятельность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 на основе воспитания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 гражданской сознательности,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 социальной активности, </a:t>
            </a:r>
          </a:p>
          <a:p>
            <a:pPr algn="ctr"/>
            <a:r>
              <a:rPr lang="ru-RU" sz="2800" b="1" dirty="0" smtClean="0">
                <a:solidFill>
                  <a:srgbClr val="0000FF"/>
                </a:solidFill>
              </a:rPr>
              <a:t>патриотического самосознания.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95536" y="1412776"/>
            <a:ext cx="8568952" cy="122413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rgbClr val="000000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00FF"/>
                </a:solidFill>
              </a:rPr>
              <a:t>Развитие и поддержка инициатив молодежных и общественных объединений в деле повышения престижа поисковой и краеведческой деятельности в молодежной среде и социально-значимой работы по увековечиванию памяти героев, защитников Отечества</a:t>
            </a:r>
          </a:p>
          <a:p>
            <a:pPr algn="ctr"/>
            <a:r>
              <a:rPr lang="ru-RU" dirty="0" smtClean="0">
                <a:solidFill>
                  <a:srgbClr val="000000"/>
                </a:solidFill>
              </a:rPr>
              <a:t> 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67544" y="2924944"/>
            <a:ext cx="8496944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</a:rPr>
              <a:t>Развитие лидерских качеств, организационной и социальной культуры, гражданской активности, межнациональных отношений для решения актуальных проблем подростков и молодежи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7544" y="4149080"/>
            <a:ext cx="8424936" cy="100811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ru-RU" dirty="0" smtClean="0">
              <a:solidFill>
                <a:srgbClr val="000000"/>
              </a:solidFill>
            </a:endParaRPr>
          </a:p>
          <a:p>
            <a:pPr lvl="0" algn="ctr"/>
            <a:endParaRPr lang="ru-RU" b="1" dirty="0" smtClean="0">
              <a:solidFill>
                <a:srgbClr val="000000"/>
              </a:solidFill>
            </a:endParaRPr>
          </a:p>
          <a:p>
            <a:pPr lvl="0" algn="ctr"/>
            <a:r>
              <a:rPr lang="ru-RU" b="1" dirty="0" smtClean="0">
                <a:solidFill>
                  <a:srgbClr val="0000FF"/>
                </a:solidFill>
              </a:rPr>
              <a:t>Профилактика межнациональных конфликтов, экстремистских и террористических проявлений, вандализма в молодежной среде.</a:t>
            </a:r>
          </a:p>
          <a:p>
            <a:pPr algn="ctr"/>
            <a:endParaRPr lang="ru-RU" dirty="0" smtClean="0">
              <a:solidFill>
                <a:srgbClr val="000000"/>
              </a:solidFill>
            </a:endParaRPr>
          </a:p>
          <a:p>
            <a:pPr algn="ctr"/>
            <a:endParaRPr lang="ru-RU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39552" y="5445224"/>
            <a:ext cx="8208912" cy="9807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Реализация социально-значимых интересов подростков и молодежи средствами краеведения, поисковой и археологической деятельности</a:t>
            </a:r>
            <a:endParaRPr lang="ru-RU" sz="2400" b="1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23" name="Прямоугольник с двумя вырезанными противолежащими углами 22"/>
          <p:cNvSpPr/>
          <p:nvPr/>
        </p:nvSpPr>
        <p:spPr>
          <a:xfrm>
            <a:off x="3059832" y="260648"/>
            <a:ext cx="3456384" cy="792088"/>
          </a:xfrm>
          <a:prstGeom prst="snip2DiagRect">
            <a:avLst>
              <a:gd name="adj1" fmla="val 0"/>
              <a:gd name="adj2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50850" algn="ctr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endParaRPr lang="ru-RU" b="1" dirty="0" smtClean="0">
              <a:solidFill>
                <a:srgbClr val="002060"/>
              </a:solidFill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lvl="0" indent="450850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0000FF"/>
                </a:solidFill>
                <a:latin typeface="Arial" pitchFamily="34" charset="0"/>
                <a:ea typeface="Times New Roman" pitchFamily="18" charset="0"/>
                <a:cs typeface="Arial" pitchFamily="34" charset="0"/>
              </a:rPr>
              <a:t>Задачи проекта </a:t>
            </a:r>
          </a:p>
          <a:p>
            <a:pPr lvl="0" indent="45085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400" dirty="0" smtClean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64807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980728"/>
            <a:ext cx="8568952" cy="561662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Прямоугольник с двумя вырезанными противолежащими углами 3"/>
          <p:cNvSpPr/>
          <p:nvPr/>
        </p:nvSpPr>
        <p:spPr>
          <a:xfrm>
            <a:off x="2699792" y="404664"/>
            <a:ext cx="3888432" cy="50405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Рабочая группа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619672" y="1196752"/>
            <a:ext cx="1738464" cy="144016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РО ООД «Поисковое движение России в Республике Башкортостан»</a:t>
            </a:r>
          </a:p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3635896" y="1196752"/>
            <a:ext cx="1944216" cy="136815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МАОУ гимназия № 1 </a:t>
            </a:r>
            <a:r>
              <a:rPr lang="ru-RU" b="1" dirty="0" err="1" smtClean="0">
                <a:solidFill>
                  <a:srgbClr val="0000FF"/>
                </a:solidFill>
              </a:rPr>
              <a:t>г.Туймазы</a:t>
            </a:r>
            <a:endParaRPr lang="ru-RU" b="1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796136" y="1268760"/>
            <a:ext cx="1728192" cy="136815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МОО «Поисковый отряд им. </a:t>
            </a:r>
            <a:r>
              <a:rPr lang="ru-RU" sz="1400" dirty="0" err="1" smtClean="0">
                <a:solidFill>
                  <a:srgbClr val="0000FF"/>
                </a:solidFill>
              </a:rPr>
              <a:t>Х.А.Султанова</a:t>
            </a:r>
            <a:r>
              <a:rPr lang="ru-RU" sz="1400" dirty="0" smtClean="0">
                <a:solidFill>
                  <a:srgbClr val="0000FF"/>
                </a:solidFill>
              </a:rPr>
              <a:t>»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2" name="Прямоугольник с двумя вырезанными противолежащими углами 11"/>
          <p:cNvSpPr/>
          <p:nvPr/>
        </p:nvSpPr>
        <p:spPr>
          <a:xfrm>
            <a:off x="323528" y="3356992"/>
            <a:ext cx="1656184" cy="158417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solidFill>
                  <a:srgbClr val="0000FF"/>
                </a:solidFill>
              </a:rPr>
              <a:t>Общественная организация ветеранов боевых действий «Серпантин»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3" name="Прямоугольник с двумя вырезанными противолежащими углами 12"/>
          <p:cNvSpPr/>
          <p:nvPr/>
        </p:nvSpPr>
        <p:spPr>
          <a:xfrm>
            <a:off x="2051720" y="2852936"/>
            <a:ext cx="1656184" cy="151216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Местное отделение</a:t>
            </a:r>
            <a:endParaRPr lang="ru-RU" sz="10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FF"/>
                </a:solidFill>
                <a:latin typeface="Calibri"/>
                <a:ea typeface="Calibri" pitchFamily="34" charset="0"/>
                <a:cs typeface="Times New Roman" pitchFamily="18" charset="0"/>
              </a:rPr>
              <a:t>«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Российского Военно-исторического общества</a:t>
            </a:r>
            <a:r>
              <a:rPr lang="ru-RU" sz="1400" dirty="0" smtClean="0">
                <a:solidFill>
                  <a:srgbClr val="0000FF"/>
                </a:solidFill>
                <a:latin typeface="Calibri"/>
                <a:ea typeface="Calibri" pitchFamily="34" charset="0"/>
                <a:cs typeface="Times New Roman" pitchFamily="18" charset="0"/>
              </a:rPr>
              <a:t>»</a:t>
            </a:r>
            <a:endParaRPr lang="ru-RU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4" name="Прямоугольник с двумя вырезанными противолежащими углами 13"/>
          <p:cNvSpPr/>
          <p:nvPr/>
        </p:nvSpPr>
        <p:spPr>
          <a:xfrm>
            <a:off x="3779912" y="2708920"/>
            <a:ext cx="1584176" cy="100811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Военный комиссариат по г.Туймазы</a:t>
            </a:r>
            <a:endParaRPr lang="ru-RU" sz="1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5" name="Прямоугольник с двумя вырезанными противолежащими углами 14"/>
          <p:cNvSpPr/>
          <p:nvPr/>
        </p:nvSpPr>
        <p:spPr>
          <a:xfrm>
            <a:off x="5436096" y="2924944"/>
            <a:ext cx="1656184" cy="144016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Военно-исторический клуб «Рейд»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г.Туймазы</a:t>
            </a:r>
            <a:endParaRPr lang="ru-RU" sz="1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7236296" y="3429000"/>
            <a:ext cx="1691680" cy="1584176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endParaRPr lang="ru-RU" sz="1400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 ветеранов войны, труда, вооруженных сил  и </a:t>
            </a: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правоохраните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err="1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льных</a:t>
            </a:r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органов </a:t>
            </a:r>
            <a:endParaRPr lang="ru-RU" sz="2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19" name="Прямоугольник с двумя вырезанными противолежащими углами 18"/>
          <p:cNvSpPr/>
          <p:nvPr/>
        </p:nvSpPr>
        <p:spPr>
          <a:xfrm>
            <a:off x="395536" y="6093296"/>
            <a:ext cx="8568952" cy="43204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</a:rPr>
              <a:t>Подростки и молодежь</a:t>
            </a:r>
            <a:endParaRPr lang="ru-RU" sz="1400" b="1" dirty="0">
              <a:solidFill>
                <a:srgbClr val="0000FF"/>
              </a:solidFill>
            </a:endParaRPr>
          </a:p>
        </p:txBody>
      </p:sp>
      <p:sp>
        <p:nvSpPr>
          <p:cNvPr id="20" name="Прямоугольник с двумя вырезанными противолежащими углами 19"/>
          <p:cNvSpPr/>
          <p:nvPr/>
        </p:nvSpPr>
        <p:spPr>
          <a:xfrm>
            <a:off x="4968044" y="4645758"/>
            <a:ext cx="1656184" cy="136815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4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МАОУ ДО Дворец детского (юношеского) творчества</a:t>
            </a:r>
            <a:endParaRPr lang="ru-RU" sz="14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algn="ctr"/>
            <a:endParaRPr lang="ru-RU" dirty="0"/>
          </a:p>
        </p:txBody>
      </p:sp>
      <p:sp>
        <p:nvSpPr>
          <p:cNvPr id="32" name="Прямоугольник с двумя вырезанными противолежащими углами 31"/>
          <p:cNvSpPr/>
          <p:nvPr/>
        </p:nvSpPr>
        <p:spPr>
          <a:xfrm>
            <a:off x="2699792" y="4573750"/>
            <a:ext cx="1584176" cy="144016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err="1" smtClean="0">
                <a:solidFill>
                  <a:srgbClr val="0000FF"/>
                </a:solidFill>
              </a:rPr>
              <a:t>Туймазинский</a:t>
            </a:r>
            <a:r>
              <a:rPr lang="ru-RU" sz="1400" dirty="0" smtClean="0">
                <a:solidFill>
                  <a:srgbClr val="0000FF"/>
                </a:solidFill>
              </a:rPr>
              <a:t> межрайонный </a:t>
            </a:r>
            <a:r>
              <a:rPr lang="ru-RU" sz="1400" dirty="0" err="1" smtClean="0">
                <a:solidFill>
                  <a:srgbClr val="0000FF"/>
                </a:solidFill>
              </a:rPr>
              <a:t>ОНДиПР</a:t>
            </a:r>
            <a:r>
              <a:rPr lang="ru-RU" sz="1400" dirty="0" smtClean="0">
                <a:solidFill>
                  <a:srgbClr val="0000FF"/>
                </a:solidFill>
              </a:rPr>
              <a:t> </a:t>
            </a:r>
            <a:r>
              <a:rPr lang="ru-RU" sz="1400" dirty="0" err="1" smtClean="0">
                <a:solidFill>
                  <a:srgbClr val="0000FF"/>
                </a:solidFill>
              </a:rPr>
              <a:t>УНДиПР</a:t>
            </a:r>
            <a:r>
              <a:rPr lang="ru-RU" sz="1400" dirty="0" smtClean="0">
                <a:solidFill>
                  <a:srgbClr val="0000FF"/>
                </a:solidFill>
              </a:rPr>
              <a:t> ГУ МЧС России по Республике Башкортостан</a:t>
            </a:r>
            <a:endParaRPr lang="ru-RU" sz="1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AutoShape 8"/>
          <p:cNvSpPr>
            <a:spLocks noChangeArrowheads="1"/>
          </p:cNvSpPr>
          <p:nvPr/>
        </p:nvSpPr>
        <p:spPr bwMode="auto">
          <a:xfrm>
            <a:off x="467544" y="1628800"/>
            <a:ext cx="2232248" cy="191375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Обучение основам поисковой, археологической, краеведческой деятельности.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9" name="AutoShape 7"/>
          <p:cNvSpPr>
            <a:spLocks noChangeArrowheads="1"/>
          </p:cNvSpPr>
          <p:nvPr/>
        </p:nvSpPr>
        <p:spPr bwMode="auto">
          <a:xfrm>
            <a:off x="2051720" y="4005065"/>
            <a:ext cx="2448272" cy="19442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Содействие в организации содержательного досуга и оздоровительного отдыха. 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6" name="AutoShape 4"/>
          <p:cNvSpPr>
            <a:spLocks noChangeArrowheads="1"/>
          </p:cNvSpPr>
          <p:nvPr/>
        </p:nvSpPr>
        <p:spPr bwMode="auto">
          <a:xfrm>
            <a:off x="5148064" y="4005064"/>
            <a:ext cx="2376264" cy="19442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Социально-значимая деятельность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сохранению памяти об участниках ВОВ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5" name="AutoShape 3"/>
          <p:cNvSpPr>
            <a:spLocks noChangeArrowheads="1"/>
          </p:cNvSpPr>
          <p:nvPr/>
        </p:nvSpPr>
        <p:spPr bwMode="auto">
          <a:xfrm>
            <a:off x="6516216" y="1628800"/>
            <a:ext cx="2209279" cy="1976239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Организация профилактической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 просветительской  деятельности</a:t>
            </a:r>
            <a:endParaRPr kumimoji="0" lang="ru-RU" sz="16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78" name="AutoShape 6"/>
          <p:cNvSpPr>
            <a:spLocks noChangeShapeType="1"/>
          </p:cNvSpPr>
          <p:nvPr/>
        </p:nvSpPr>
        <p:spPr bwMode="auto">
          <a:xfrm flipH="1">
            <a:off x="2699792" y="1412776"/>
            <a:ext cx="1008112" cy="360040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7" name="AutoShape 5"/>
          <p:cNvSpPr>
            <a:spLocks noChangeShapeType="1"/>
          </p:cNvSpPr>
          <p:nvPr/>
        </p:nvSpPr>
        <p:spPr bwMode="auto">
          <a:xfrm flipH="1">
            <a:off x="3059831" y="1556792"/>
            <a:ext cx="1296144" cy="2410371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4" name="AutoShape 2"/>
          <p:cNvSpPr>
            <a:spLocks noChangeShapeType="1"/>
          </p:cNvSpPr>
          <p:nvPr/>
        </p:nvSpPr>
        <p:spPr bwMode="auto">
          <a:xfrm>
            <a:off x="5076057" y="1556793"/>
            <a:ext cx="1224136" cy="2376264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73" name="AutoShape 1"/>
          <p:cNvSpPr>
            <a:spLocks noChangeShapeType="1"/>
          </p:cNvSpPr>
          <p:nvPr/>
        </p:nvSpPr>
        <p:spPr bwMode="auto">
          <a:xfrm>
            <a:off x="5436096" y="1412776"/>
            <a:ext cx="1101279" cy="537145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-90488" y="457200"/>
            <a:ext cx="9144001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7" name="Oval 15"/>
          <p:cNvSpPr>
            <a:spLocks noChangeArrowheads="1"/>
          </p:cNvSpPr>
          <p:nvPr/>
        </p:nvSpPr>
        <p:spPr bwMode="auto">
          <a:xfrm>
            <a:off x="3203848" y="332656"/>
            <a:ext cx="3024336" cy="1148705"/>
          </a:xfrm>
          <a:prstGeom prst="ellipse">
            <a:avLst/>
          </a:prstGeom>
          <a:solidFill>
            <a:schemeClr val="accent2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cs typeface="Arial" pitchFamily="34" charset="0"/>
              </a:rPr>
              <a:t>Направления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467544" y="332656"/>
            <a:ext cx="8352928" cy="9361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FF"/>
                </a:solidFill>
              </a:rPr>
              <a:t>Целевая аудитория</a:t>
            </a:r>
            <a:r>
              <a:rPr lang="ru-RU" sz="1400" dirty="0" smtClean="0">
                <a:solidFill>
                  <a:srgbClr val="0000FF"/>
                </a:solidFill>
              </a:rPr>
              <a:t>:  подростки и молодежь в возрасте 12-17 лет , в том числе дети, попавшие в трудную  жизненную ситуацию</a:t>
            </a:r>
            <a:endParaRPr lang="ru-RU" sz="1400" dirty="0">
              <a:solidFill>
                <a:srgbClr val="0000FF"/>
              </a:solidFill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539552" y="1412776"/>
            <a:ext cx="8208912" cy="648072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FF"/>
                </a:solidFill>
              </a:rPr>
              <a:t>Срок реализации</a:t>
            </a:r>
            <a:r>
              <a:rPr lang="ru-RU" dirty="0" smtClean="0">
                <a:solidFill>
                  <a:srgbClr val="0000FF"/>
                </a:solidFill>
              </a:rPr>
              <a:t>: 2018-2022 годы.</a:t>
            </a:r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539552" y="2276872"/>
            <a:ext cx="8280920" cy="417646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b="1" dirty="0" smtClean="0">
                <a:solidFill>
                  <a:srgbClr val="0000FF"/>
                </a:solidFill>
              </a:rPr>
              <a:t>Ресурсное обеспечение</a:t>
            </a:r>
            <a:r>
              <a:rPr lang="ru-RU" sz="1600" b="1" dirty="0" smtClean="0">
                <a:solidFill>
                  <a:srgbClr val="0000FF"/>
                </a:solidFill>
              </a:rPr>
              <a:t>:</a:t>
            </a:r>
          </a:p>
          <a:p>
            <a:endParaRPr lang="ru-RU" sz="1600" b="1" dirty="0" smtClean="0">
              <a:solidFill>
                <a:srgbClr val="0000FF"/>
              </a:solidFill>
            </a:endParaRPr>
          </a:p>
          <a:p>
            <a:r>
              <a:rPr lang="ru-RU" sz="1600" b="1" dirty="0" smtClean="0">
                <a:solidFill>
                  <a:srgbClr val="0000FF"/>
                </a:solidFill>
              </a:rPr>
              <a:t>     - материально-техническое </a:t>
            </a:r>
            <a:r>
              <a:rPr lang="ru-RU" sz="1600" dirty="0" smtClean="0">
                <a:solidFill>
                  <a:srgbClr val="0000FF"/>
                </a:solidFill>
              </a:rPr>
              <a:t>(</a:t>
            </a:r>
            <a:r>
              <a:rPr lang="ru-RU" sz="1400" dirty="0" smtClean="0">
                <a:solidFill>
                  <a:srgbClr val="0000FF"/>
                </a:solidFill>
              </a:rPr>
              <a:t>палатки, навигаторы, металлоискатели, щупы, спальные    </a:t>
            </a:r>
          </a:p>
          <a:p>
            <a:r>
              <a:rPr lang="ru-RU" sz="1400" dirty="0" smtClean="0">
                <a:solidFill>
                  <a:srgbClr val="0000FF"/>
                </a:solidFill>
              </a:rPr>
              <a:t>                                      мешки, лопаты спец. поисковые, нивелир, линейка трехметровая линейка,     </a:t>
            </a:r>
          </a:p>
          <a:p>
            <a:r>
              <a:rPr lang="ru-RU" sz="1400" dirty="0">
                <a:solidFill>
                  <a:srgbClr val="0000FF"/>
                </a:solidFill>
              </a:rPr>
              <a:t> </a:t>
            </a:r>
            <a:r>
              <a:rPr lang="ru-RU" sz="1400" dirty="0" smtClean="0">
                <a:solidFill>
                  <a:srgbClr val="0000FF"/>
                </a:solidFill>
              </a:rPr>
              <a:t>                                     планшет)</a:t>
            </a:r>
          </a:p>
          <a:p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400" b="1" dirty="0" smtClean="0">
                <a:solidFill>
                  <a:srgbClr val="0000FF"/>
                </a:solidFill>
              </a:rPr>
              <a:t>      </a:t>
            </a:r>
            <a:r>
              <a:rPr lang="ru-RU" sz="1600" b="1" dirty="0" smtClean="0">
                <a:solidFill>
                  <a:srgbClr val="0000FF"/>
                </a:solidFill>
              </a:rPr>
              <a:t>- методическое </a:t>
            </a:r>
            <a:r>
              <a:rPr lang="ru-RU" sz="1400" dirty="0" smtClean="0">
                <a:solidFill>
                  <a:srgbClr val="0000FF"/>
                </a:solidFill>
              </a:rPr>
              <a:t>(сайты , </a:t>
            </a:r>
            <a:r>
              <a:rPr lang="ru-RU" sz="1400" dirty="0" err="1" smtClean="0">
                <a:solidFill>
                  <a:srgbClr val="0000FF"/>
                </a:solidFill>
              </a:rPr>
              <a:t>соц</a:t>
            </a:r>
            <a:r>
              <a:rPr lang="ru-RU" sz="1400" dirty="0" smtClean="0">
                <a:solidFill>
                  <a:srgbClr val="0000FF"/>
                </a:solidFill>
              </a:rPr>
              <a:t> сети ВК, периодическая печать, методические   пособия,  </a:t>
            </a:r>
          </a:p>
          <a:p>
            <a:r>
              <a:rPr lang="ru-RU" sz="1400" dirty="0">
                <a:solidFill>
                  <a:srgbClr val="0000FF"/>
                </a:solidFill>
              </a:rPr>
              <a:t> </a:t>
            </a:r>
            <a:r>
              <a:rPr lang="ru-RU" sz="1400" dirty="0" smtClean="0">
                <a:solidFill>
                  <a:srgbClr val="0000FF"/>
                </a:solidFill>
              </a:rPr>
              <a:t>                                       книги и статьи местных краеведов и научных сотрудников</a:t>
            </a:r>
            <a:r>
              <a:rPr lang="ru-RU" sz="1400" b="1" dirty="0" smtClean="0">
                <a:solidFill>
                  <a:srgbClr val="0000FF"/>
                </a:solidFill>
              </a:rPr>
              <a:t>)</a:t>
            </a:r>
          </a:p>
          <a:p>
            <a:endParaRPr lang="ru-RU" sz="1600" b="1" dirty="0" smtClean="0">
              <a:solidFill>
                <a:srgbClr val="0000FF"/>
              </a:solidFill>
            </a:endParaRPr>
          </a:p>
          <a:p>
            <a:r>
              <a:rPr lang="ru-RU" sz="1600" b="1" dirty="0" smtClean="0">
                <a:solidFill>
                  <a:srgbClr val="0000FF"/>
                </a:solidFill>
              </a:rPr>
              <a:t>      - финансовое </a:t>
            </a:r>
            <a:r>
              <a:rPr lang="ru-RU" sz="1400" dirty="0" smtClean="0">
                <a:solidFill>
                  <a:srgbClr val="0000FF"/>
                </a:solidFill>
              </a:rPr>
              <a:t>(туристское снаряжение, транспортные расходы, частичное питание </a:t>
            </a:r>
          </a:p>
          <a:p>
            <a:r>
              <a:rPr lang="ru-RU" sz="1400" dirty="0" smtClean="0">
                <a:solidFill>
                  <a:srgbClr val="0000FF"/>
                </a:solidFill>
              </a:rPr>
              <a:t>                                     участников, медицинское обслуживание, комплектование медицинских </a:t>
            </a:r>
          </a:p>
          <a:p>
            <a:r>
              <a:rPr lang="ru-RU" sz="1400" dirty="0" smtClean="0">
                <a:solidFill>
                  <a:srgbClr val="0000FF"/>
                </a:solidFill>
              </a:rPr>
              <a:t>                                     аптечек, канцелярские расходы, обустройство, приобретение моющих  </a:t>
            </a:r>
          </a:p>
          <a:p>
            <a:r>
              <a:rPr lang="ru-RU" sz="1400" dirty="0" smtClean="0">
                <a:solidFill>
                  <a:srgbClr val="0000FF"/>
                </a:solidFill>
              </a:rPr>
              <a:t>                                     средств)</a:t>
            </a:r>
          </a:p>
          <a:p>
            <a:endParaRPr lang="ru-RU" sz="1600" dirty="0" smtClean="0">
              <a:solidFill>
                <a:srgbClr val="0000FF"/>
              </a:solidFill>
            </a:endParaRPr>
          </a:p>
          <a:p>
            <a:r>
              <a:rPr lang="ru-RU" sz="1600" b="1" dirty="0" smtClean="0">
                <a:solidFill>
                  <a:srgbClr val="0000FF"/>
                </a:solidFill>
              </a:rPr>
              <a:t>      - кадровое </a:t>
            </a:r>
            <a:r>
              <a:rPr lang="ru-RU" sz="1400" b="1" dirty="0" smtClean="0">
                <a:solidFill>
                  <a:srgbClr val="0000FF"/>
                </a:solidFill>
              </a:rPr>
              <a:t>(</a:t>
            </a:r>
            <a:r>
              <a:rPr lang="ru-RU" sz="1400" dirty="0" smtClean="0">
                <a:solidFill>
                  <a:srgbClr val="0000FF"/>
                </a:solidFill>
              </a:rPr>
              <a:t>сотрудники гимназии, учреждений дополнительного образования,       </a:t>
            </a:r>
          </a:p>
          <a:p>
            <a:r>
              <a:rPr lang="ru-RU" sz="1400" dirty="0">
                <a:solidFill>
                  <a:srgbClr val="0000FF"/>
                </a:solidFill>
              </a:rPr>
              <a:t> </a:t>
            </a:r>
            <a:r>
              <a:rPr lang="ru-RU" sz="1400" dirty="0" smtClean="0">
                <a:solidFill>
                  <a:srgbClr val="0000FF"/>
                </a:solidFill>
              </a:rPr>
              <a:t>                                    общественные деятели, представители общественных и ветеранских  </a:t>
            </a:r>
          </a:p>
          <a:p>
            <a:r>
              <a:rPr lang="ru-RU" sz="1400" dirty="0">
                <a:solidFill>
                  <a:srgbClr val="0000FF"/>
                </a:solidFill>
              </a:rPr>
              <a:t> </a:t>
            </a:r>
            <a:r>
              <a:rPr lang="ru-RU" sz="1400" dirty="0" smtClean="0">
                <a:solidFill>
                  <a:srgbClr val="0000FF"/>
                </a:solidFill>
              </a:rPr>
              <a:t>                                    организаций )</a:t>
            </a:r>
            <a:endParaRPr lang="ru-RU" sz="1400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196752"/>
            <a:ext cx="2530624" cy="4929411"/>
          </a:xfrm>
        </p:spPr>
        <p:txBody>
          <a:bodyPr/>
          <a:lstStyle/>
          <a:p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27584" y="188640"/>
            <a:ext cx="7272808" cy="864096"/>
          </a:xfrm>
          <a:prstGeom prst="snip2Diag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90000"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Обучение основам </a:t>
            </a:r>
            <a:b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00FF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поисковой, археологической, краеведческой деятельности.</a:t>
            </a: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8" name="Прямоугольник с двумя вырезанными противолежащими углами 7"/>
          <p:cNvSpPr/>
          <p:nvPr/>
        </p:nvSpPr>
        <p:spPr>
          <a:xfrm>
            <a:off x="395536" y="1196752"/>
            <a:ext cx="2952328" cy="5400600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Школа юного поисковика</a:t>
            </a:r>
          </a:p>
          <a:p>
            <a:pPr algn="ctr"/>
            <a:endParaRPr lang="ru-RU" b="1" dirty="0" smtClean="0">
              <a:solidFill>
                <a:srgbClr val="0000FF"/>
              </a:solidFill>
            </a:endParaRPr>
          </a:p>
          <a:p>
            <a:r>
              <a:rPr lang="ru-RU" sz="1400" b="1" dirty="0" smtClean="0">
                <a:solidFill>
                  <a:srgbClr val="0000FF"/>
                </a:solidFill>
              </a:rPr>
              <a:t> • работа с историко-архивными материалами;</a:t>
            </a:r>
          </a:p>
          <a:p>
            <a:r>
              <a:rPr lang="ru-RU" sz="1400" b="1" dirty="0" smtClean="0">
                <a:solidFill>
                  <a:srgbClr val="0000FF"/>
                </a:solidFill>
              </a:rPr>
              <a:t>• изучение профессиональных методов археологии, краеведения, поискового дела;</a:t>
            </a:r>
          </a:p>
          <a:p>
            <a:r>
              <a:rPr lang="ru-RU" sz="1400" b="1" dirty="0" smtClean="0">
                <a:solidFill>
                  <a:srgbClr val="0000FF"/>
                </a:solidFill>
              </a:rPr>
              <a:t>• обучение оказанию первой медицинской помощи;</a:t>
            </a:r>
          </a:p>
          <a:p>
            <a:r>
              <a:rPr lang="ru-RU" sz="1400" b="1" dirty="0" smtClean="0">
                <a:solidFill>
                  <a:srgbClr val="0000FF"/>
                </a:solidFill>
              </a:rPr>
              <a:t>•  участие в создании экспозиций, выставок, проведении экскурсий,</a:t>
            </a:r>
          </a:p>
          <a:p>
            <a:r>
              <a:rPr lang="ru-RU" sz="1400" b="1" dirty="0" smtClean="0">
                <a:solidFill>
                  <a:srgbClr val="0000FF"/>
                </a:solidFill>
              </a:rPr>
              <a:t>• работа в полевых условиях с использованием профессиональных технических средств;</a:t>
            </a:r>
          </a:p>
          <a:p>
            <a:r>
              <a:rPr lang="ru-RU" sz="1400" b="1" dirty="0" smtClean="0">
                <a:solidFill>
                  <a:srgbClr val="0000FF"/>
                </a:solidFill>
              </a:rPr>
              <a:t>• обучение работе на базе поисковых сайтов «ОБД Мемориал», «Подвиг народа», «Солдат» </a:t>
            </a:r>
          </a:p>
          <a:p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9" name="Содержимое 3" descr="C:\Documents and Settings\User\Рабочий стол\Рабочий стол 2016\Лагеря  2016\Патриот\Отчет о реал Патриота 2016\Реконструкторы\DSC06110.JPG"/>
          <p:cNvPicPr>
            <a:picLocks noGrp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239160"/>
            <a:ext cx="2088232" cy="1664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 descr="D:\Packard Bell\Desktop\слет 16 Пенза\DSC07978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H="1">
            <a:off x="6407676" y="1239160"/>
            <a:ext cx="2160240" cy="1650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C:\Documents and Settings\User\Рабочий стол\Рабочий стол 2016\Лагеря  2016\Патриот\Отчет о реал Патриота 2016\Спорт в лагере Патриот\DSC06201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39952" y="3068960"/>
            <a:ext cx="2160240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Содержимое 3" descr="C:\Documents and Settings\User\Рабочий стол\Отчет о реал Патриота 2016\Патриот 2\Музее г.Туймазы, Октябрьский\DSC06039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44208" y="3140968"/>
            <a:ext cx="2232248" cy="17281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Содержимое 3" descr="j3MSfWcKXTI"/>
          <p:cNvPicPr>
            <a:picLocks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139952" y="5014621"/>
            <a:ext cx="2304256" cy="15827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Содержимое 6" descr="SAM_2033"/>
          <p:cNvPicPr>
            <a:picLocks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52220" y="5014620"/>
            <a:ext cx="2016224" cy="15419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386608" cy="4525963"/>
          </a:xfrm>
        </p:spPr>
        <p:txBody>
          <a:bodyPr>
            <a:normAutofit/>
          </a:bodyPr>
          <a:lstStyle/>
          <a:p>
            <a:pPr>
              <a:buNone/>
            </a:pPr>
            <a:endParaRPr lang="ru-RU" sz="1400" b="1" dirty="0">
              <a:solidFill>
                <a:srgbClr val="0000FF"/>
              </a:solidFill>
            </a:endParaRPr>
          </a:p>
        </p:txBody>
      </p:sp>
      <p:pic>
        <p:nvPicPr>
          <p:cNvPr id="7" name="Содержимое 3" descr="SDC12560"/>
          <p:cNvPicPr>
            <a:picLocks noGrp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291062" y="1412776"/>
            <a:ext cx="1753985" cy="2335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SDC12562"/>
          <p:cNvPicPr/>
          <p:nvPr/>
        </p:nvPicPr>
        <p:blipFill>
          <a:blip r:embed="rId3" cstate="print"/>
          <a:srcRect l="4124" t="10827" r="12373" b="9280"/>
          <a:stretch>
            <a:fillRect/>
          </a:stretch>
        </p:blipFill>
        <p:spPr bwMode="auto">
          <a:xfrm>
            <a:off x="3059832" y="1248334"/>
            <a:ext cx="1512168" cy="1927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2" descr="D:\Packard Bell\Desktop\фото Слет поиск-в г.Саранск 09.10.15\Слет поиск ПФО 09.10.15\DSC044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47656" y="5317393"/>
            <a:ext cx="2016224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6" name="Прямоугольник с двумя вырезанными противолежащими углами 15"/>
          <p:cNvSpPr/>
          <p:nvPr/>
        </p:nvSpPr>
        <p:spPr>
          <a:xfrm>
            <a:off x="1475656" y="260648"/>
            <a:ext cx="6192688" cy="7920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</a:rPr>
              <a:t>Издание книг и методических пособий</a:t>
            </a:r>
            <a:endParaRPr lang="ru-RU" b="1" dirty="0">
              <a:solidFill>
                <a:srgbClr val="0000FF"/>
              </a:solidFill>
            </a:endParaRPr>
          </a:p>
        </p:txBody>
      </p:sp>
      <p:pic>
        <p:nvPicPr>
          <p:cNvPr id="17" name="Содержимое 3" descr="C:\Users\Admin\Downloads\Акт на передачу от 24.06.2016г 001 (1).jpg"/>
          <p:cNvPicPr>
            <a:picLocks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432725" y="3499521"/>
            <a:ext cx="140364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8" name="Прямоугольник с двумя вырезанными противолежащими углами 17"/>
          <p:cNvSpPr/>
          <p:nvPr/>
        </p:nvSpPr>
        <p:spPr>
          <a:xfrm>
            <a:off x="611560" y="1700808"/>
            <a:ext cx="2376264" cy="43924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Издание методических пособий и книг по краеведческой и поисковой деятельности.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Использование баннеров и буклетов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</a:rPr>
              <a:t>Изучение образцов, бланков, способов ведения документации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</a:endParaRPr>
          </a:p>
          <a:p>
            <a:r>
              <a:rPr lang="ru-RU" sz="1400" b="1" dirty="0" smtClean="0">
                <a:solidFill>
                  <a:srgbClr val="0000FF"/>
                </a:solidFill>
              </a:rPr>
              <a:t>-Использование  навигаторов, щупов, металлоискателей</a:t>
            </a:r>
            <a:endParaRPr lang="ru-RU" sz="1400" b="1" dirty="0">
              <a:solidFill>
                <a:srgbClr val="0000FF"/>
              </a:solidFill>
            </a:endParaRPr>
          </a:p>
        </p:txBody>
      </p:sp>
      <p:pic>
        <p:nvPicPr>
          <p:cNvPr id="20" name="Picture 9" descr="D:\Packard Bell\Desktop\буклеты\DSC09678.JPG"/>
          <p:cNvPicPr>
            <a:picLocks noChangeAspect="1" noChangeArrowheads="1"/>
          </p:cNvPicPr>
          <p:nvPr/>
        </p:nvPicPr>
        <p:blipFill>
          <a:blip r:embed="rId6" cstate="print"/>
          <a:srcRect l="897" t="6379" r="1196" b="7177"/>
          <a:stretch>
            <a:fillRect/>
          </a:stretch>
        </p:blipFill>
        <p:spPr bwMode="auto">
          <a:xfrm rot="5400000">
            <a:off x="7249464" y="1740142"/>
            <a:ext cx="2165239" cy="14340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675145"/>
            <a:ext cx="1852613" cy="2365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2902" y="3209058"/>
            <a:ext cx="2030413" cy="2597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6598" y="3554329"/>
            <a:ext cx="2043113" cy="2578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2026568" cy="4525963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323528" y="1772816"/>
            <a:ext cx="2160240" cy="4536504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Реализация программы лагеря:</a:t>
            </a:r>
          </a:p>
          <a:p>
            <a:pPr algn="ctr"/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Летний профильный историко-археологический лагерь «Патриот»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Летний профильный военно-спортивный лагерь «Юнармеец»</a:t>
            </a:r>
          </a:p>
          <a:p>
            <a:pPr>
              <a:buFontTx/>
              <a:buChar char="-"/>
            </a:pPr>
            <a:endParaRPr lang="ru-RU" sz="1400" b="1" dirty="0" smtClean="0">
              <a:solidFill>
                <a:srgbClr val="0000FF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ru-RU" sz="1400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Летний профильный лагерь «Юный турист»</a:t>
            </a:r>
            <a:endParaRPr lang="ru-RU" sz="1400" b="1" dirty="0"/>
          </a:p>
        </p:txBody>
      </p:sp>
      <p:sp>
        <p:nvSpPr>
          <p:cNvPr id="6" name="Прямоугольник с двумя вырезанными противолежащими углами 5"/>
          <p:cNvSpPr/>
          <p:nvPr/>
        </p:nvSpPr>
        <p:spPr>
          <a:xfrm>
            <a:off x="1619672" y="548680"/>
            <a:ext cx="5904656" cy="792088"/>
          </a:xfrm>
          <a:prstGeom prst="snip2Diag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Содействие в организации </a:t>
            </a:r>
          </a:p>
          <a:p>
            <a:pPr algn="ctr"/>
            <a:r>
              <a:rPr lang="ru-RU" b="1" dirty="0" smtClean="0">
                <a:solidFill>
                  <a:srgbClr val="0000FF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содержательного досуга и оздоровительного отдыха. </a:t>
            </a:r>
            <a:endParaRPr lang="ru-RU" b="1" dirty="0"/>
          </a:p>
        </p:txBody>
      </p:sp>
      <p:pic>
        <p:nvPicPr>
          <p:cNvPr id="7" name="Picture 3" descr="D:\Packard Bell\Desktop\ф\DSC0064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2996952"/>
            <a:ext cx="1728192" cy="1294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https://pp.vk.me/c636217/v636217330/1cfb9/B7lvEhsaWEE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776" y="1484784"/>
            <a:ext cx="1440160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https://pp.vk.me/c636217/v636217330/1cfcd/kWJAWaCTP2M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4" y="1484784"/>
            <a:ext cx="1512168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Содержимое 3" descr="D:\Packard Bell\Desktop\фотки 2016\DSC07267.JPG"/>
          <p:cNvPicPr>
            <a:picLocks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5652120" y="1484784"/>
            <a:ext cx="1800200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3" descr="D:\Packard Bell\Desktop\ф\DSC0064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76056" y="4509120"/>
            <a:ext cx="1823962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2" descr="D:\Packard Bell\Desktop\ф\DSC0067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59832" y="4509120"/>
            <a:ext cx="1825140" cy="13690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SAM_2155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52320" y="1556792"/>
            <a:ext cx="1385823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 descr="C:\Documents and Settings\User\Рабочий стол\МБУ ЦДПК 2016\Летн проф ист арх лаг Патр 2016\Патриот 2\SAM_6755.JPG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60032" y="2924944"/>
            <a:ext cx="1584176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P1180649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732240" y="2924944"/>
            <a:ext cx="1800200" cy="129614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 descr="SAM_2113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092280" y="4509120"/>
            <a:ext cx="1656184" cy="13681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Другая 8">
      <a:dk1>
        <a:srgbClr val="99FF99"/>
      </a:dk1>
      <a:lt1>
        <a:srgbClr val="99FF99"/>
      </a:lt1>
      <a:dk2>
        <a:srgbClr val="99FF99"/>
      </a:dk2>
      <a:lt2>
        <a:srgbClr val="99FF99"/>
      </a:lt2>
      <a:accent1>
        <a:srgbClr val="99FF99"/>
      </a:accent1>
      <a:accent2>
        <a:srgbClr val="99FF99"/>
      </a:accent2>
      <a:accent3>
        <a:srgbClr val="99FF99"/>
      </a:accent3>
      <a:accent4>
        <a:srgbClr val="99FF99"/>
      </a:accent4>
      <a:accent5>
        <a:srgbClr val="99FF99"/>
      </a:accent5>
      <a:accent6>
        <a:srgbClr val="99FF99"/>
      </a:accent6>
      <a:hlink>
        <a:srgbClr val="99FF99"/>
      </a:hlink>
      <a:folHlink>
        <a:srgbClr val="99FF99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3514</TotalTime>
  <Words>893</Words>
  <Application>Microsoft Office PowerPoint</Application>
  <PresentationFormat>Экран (4:3)</PresentationFormat>
  <Paragraphs>171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Апекс</vt:lpstr>
      <vt:lpstr>«ПАМЯТЬ»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Обучение основам  поисковой, археологической, краеведческой деятельности.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Разработка</vt:lpstr>
      <vt:lpstr>Презентация PowerPoint</vt:lpstr>
      <vt:lpstr> в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«Общая Память»</dc:title>
  <dc:creator>Packard Bell</dc:creator>
  <cp:lastModifiedBy>началка 9</cp:lastModifiedBy>
  <cp:revision>274</cp:revision>
  <dcterms:created xsi:type="dcterms:W3CDTF">2017-04-24T17:13:24Z</dcterms:created>
  <dcterms:modified xsi:type="dcterms:W3CDTF">2020-10-27T11:14:10Z</dcterms:modified>
</cp:coreProperties>
</file>