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90" r:id="rId5"/>
    <p:sldId id="291" r:id="rId6"/>
    <p:sldId id="260" r:id="rId7"/>
    <p:sldId id="264" r:id="rId8"/>
    <p:sldId id="266" r:id="rId9"/>
    <p:sldId id="259" r:id="rId10"/>
    <p:sldId id="267" r:id="rId11"/>
    <p:sldId id="261" r:id="rId12"/>
    <p:sldId id="269" r:id="rId13"/>
    <p:sldId id="268" r:id="rId14"/>
    <p:sldId id="273" r:id="rId15"/>
    <p:sldId id="274" r:id="rId16"/>
    <p:sldId id="275" r:id="rId17"/>
    <p:sldId id="271" r:id="rId18"/>
    <p:sldId id="272" r:id="rId19"/>
    <p:sldId id="276" r:id="rId20"/>
    <p:sldId id="277" r:id="rId21"/>
    <p:sldId id="289" r:id="rId22"/>
    <p:sldId id="279" r:id="rId23"/>
    <p:sldId id="280" r:id="rId24"/>
    <p:sldId id="282" r:id="rId25"/>
    <p:sldId id="284" r:id="rId26"/>
    <p:sldId id="283" r:id="rId27"/>
    <p:sldId id="288" r:id="rId28"/>
    <p:sldId id="292" r:id="rId29"/>
    <p:sldId id="286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907" autoAdjust="0"/>
    <p:restoredTop sz="94660"/>
  </p:normalViewPr>
  <p:slideViewPr>
    <p:cSldViewPr>
      <p:cViewPr varScale="1">
        <p:scale>
          <a:sx n="38" d="100"/>
          <a:sy n="38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&#1077;-&#1080;\Zvuki_prirody_-_Zvuki_prirody%20(1).mp3" TargetMode="Externa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Начинается урок,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 пойдёт нам только впрок.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Постарайтесь всё понять,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Учитесь тайны открывать,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Ответы полные давать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5 получать!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Рабочий стол\картинки\сы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/>
          </a:solidFill>
        </p:spPr>
        <p:txBody>
          <a:bodyPr/>
          <a:lstStyle/>
          <a:p>
            <a:pPr algn="ctr">
              <a:buFontTx/>
              <a:buNone/>
            </a:pPr>
            <a:r>
              <a:rPr lang="ru-RU" sz="5400" dirty="0" smtClean="0">
                <a:solidFill>
                  <a:srgbClr val="FFFF0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sz="6000" dirty="0" smtClean="0">
                <a:solidFill>
                  <a:srgbClr val="FFFF00"/>
                </a:solidFill>
              </a:rPr>
              <a:t>Разбирать – разбери</a:t>
            </a:r>
          </a:p>
          <a:p>
            <a:pPr algn="ctr">
              <a:buFontTx/>
              <a:buNone/>
            </a:pPr>
            <a:r>
              <a:rPr lang="ru-RU" sz="6000" dirty="0" smtClean="0">
                <a:solidFill>
                  <a:srgbClr val="FFFF00"/>
                </a:solidFill>
              </a:rPr>
              <a:t>Блистать – блестеть</a:t>
            </a:r>
          </a:p>
          <a:p>
            <a:pPr algn="ctr">
              <a:buFontTx/>
              <a:buNone/>
            </a:pPr>
            <a:r>
              <a:rPr lang="ru-RU" sz="6000" dirty="0" smtClean="0">
                <a:solidFill>
                  <a:srgbClr val="FFFF00"/>
                </a:solidFill>
              </a:rPr>
              <a:t>Запирать - запереть</a:t>
            </a:r>
          </a:p>
        </p:txBody>
      </p:sp>
      <p:sp>
        <p:nvSpPr>
          <p:cNvPr id="5" name="AutoShape 53"/>
          <p:cNvSpPr>
            <a:spLocks noChangeArrowheads="1"/>
          </p:cNvSpPr>
          <p:nvPr/>
        </p:nvSpPr>
        <p:spPr bwMode="auto">
          <a:xfrm>
            <a:off x="2267744" y="908720"/>
            <a:ext cx="1152525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53"/>
          <p:cNvSpPr>
            <a:spLocks noChangeArrowheads="1"/>
          </p:cNvSpPr>
          <p:nvPr/>
        </p:nvSpPr>
        <p:spPr bwMode="auto">
          <a:xfrm>
            <a:off x="6300192" y="764704"/>
            <a:ext cx="1152525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3"/>
          <p:cNvSpPr>
            <a:spLocks noChangeArrowheads="1"/>
          </p:cNvSpPr>
          <p:nvPr/>
        </p:nvSpPr>
        <p:spPr bwMode="auto">
          <a:xfrm>
            <a:off x="1619672" y="1916832"/>
            <a:ext cx="1512168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53"/>
          <p:cNvSpPr>
            <a:spLocks noChangeArrowheads="1"/>
          </p:cNvSpPr>
          <p:nvPr/>
        </p:nvSpPr>
        <p:spPr bwMode="auto">
          <a:xfrm>
            <a:off x="5148064" y="1916832"/>
            <a:ext cx="1512168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53"/>
          <p:cNvSpPr>
            <a:spLocks noChangeArrowheads="1"/>
          </p:cNvSpPr>
          <p:nvPr/>
        </p:nvSpPr>
        <p:spPr bwMode="auto">
          <a:xfrm>
            <a:off x="2051720" y="3140968"/>
            <a:ext cx="1296144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53"/>
          <p:cNvSpPr>
            <a:spLocks noChangeArrowheads="1"/>
          </p:cNvSpPr>
          <p:nvPr/>
        </p:nvSpPr>
        <p:spPr bwMode="auto">
          <a:xfrm>
            <a:off x="5436096" y="3068960"/>
            <a:ext cx="1296144" cy="792163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3568" y="5435352"/>
            <a:ext cx="7919864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«Если…, то….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286256"/>
            <a:ext cx="714380" cy="978688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72563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0955 -0.01273 -0.02135 -0.0213 -0.03403 -0.02732 C -0.03976 -0.03472 -0.04462 -0.03889 -0.05226 -0.04236 C -0.05451 -0.04537 -0.05642 -0.04908 -0.05903 -0.05139 C -0.07587 -0.06621 -0.05729 -0.04236 -0.07049 -0.06065 C -0.07413 -0.07547 -0.07014 -0.06528 -0.07951 -0.0757 C -0.08194 -0.07847 -0.08628 -0.08472 -0.08628 -0.0847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86256"/>
            <a:ext cx="714380" cy="978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0955 -0.01273 -0.02135 -0.0213 -0.03403 -0.02732 C -0.03976 -0.03472 -0.04462 -0.03889 -0.05226 -0.04236 C -0.05451 -0.04537 -0.05642 -0.04908 -0.05903 -0.05139 C -0.07587 -0.06621 -0.05729 -0.04236 -0.07049 -0.06065 C -0.07413 -0.07547 -0.07014 -0.06528 -0.07951 -0.0757 C -0.08194 -0.07847 -0.08628 -0.08472 -0.08628 -0.0847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28 -0.08449 C -0.08142 -0.09421 -0.07534 -0.10185 -0.07048 -0.11181 C -0.06805 -0.12477 -0.06336 -0.1331 -0.05902 -0.14514 C -0.05416 -0.18426 -0.04652 -0.27292 -0.06128 -0.30255 C -0.06614 -0.32245 -0.0802 -0.36065 -0.09548 -0.36921 C -0.10868 -0.37662 -0.12482 -0.37685 -0.13854 -0.37847 C -0.17083 -0.38912 -0.15052 -0.38495 -0.2 -0.38148 C -0.21579 -0.37917 -0.22274 -0.37685 -0.23628 -0.36921 C -0.23941 -0.36736 -0.24253 -0.36551 -0.24548 -0.3632 C -0.25017 -0.35949 -0.25902 -0.35116 -0.25902 -0.35116 C -0.26961 -0.33032 -0.26649 -0.33982 -0.27048 -0.32384 C -0.26823 -0.28449 -0.27066 -0.28542 -0.25677 -0.25718 C -0.25538 -0.25486 -0.25607 -0.2507 -0.25451 -0.24815 C -0.25138 -0.24306 -0.24513 -0.24097 -0.24079 -0.23912 C -0.2302 -0.24005 -0.21944 -0.24005 -0.20902 -0.24236 C -0.19809 -0.24468 -0.19166 -0.25301 -0.18177 -0.25718 C -0.17517 -0.2662 -0.17013 -0.27593 -0.16354 -0.28449 C -0.16145 -0.29583 -0.15885 -0.30648 -0.15677 -0.31782 C -0.15833 -0.3669 -0.14861 -0.38032 -0.16823 -0.40556 C -0.171 -0.41667 -0.17465 -0.42546 -0.18177 -0.43287 C -0.18611 -0.43727 -0.19548 -0.44514 -0.19548 -0.44514 C -0.1993 -0.46042 -0.20468 -0.46667 -0.21354 -0.47847 C -0.2151 -0.48056 -0.21823 -0.48449 -0.21823 -0.48449 C -0.22257 -0.50208 -0.23507 -0.50278 -0.24774 -0.50556 C -0.25833 -0.50787 -0.27951 -0.51181 -0.27951 -0.51181 C -0.27795 -0.51482 -0.275 -0.52083 -0.275 -0.52083 " pathEditMode="relative" ptsTypes="ffffffffffffffffff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User\Рабочий стол\картинки\музе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sz="3600" dirty="0" smtClean="0"/>
              <a:t>Вот и </a:t>
            </a:r>
            <a:r>
              <a:rPr lang="ru-RU" sz="3600" b="1" dirty="0" smtClean="0"/>
              <a:t>собирается</a:t>
            </a:r>
            <a:r>
              <a:rPr lang="ru-RU" sz="3600" dirty="0" smtClean="0"/>
              <a:t> тот купец по своим торговым делам за море… </a:t>
            </a:r>
          </a:p>
          <a:p>
            <a:r>
              <a:rPr lang="ru-RU" sz="3600" dirty="0" smtClean="0"/>
              <a:t>Идёт он день от утра до вечера, не слышит реву звериного: ровно около него всё </a:t>
            </a:r>
            <a:r>
              <a:rPr lang="ru-RU" sz="3600" b="1" dirty="0" smtClean="0"/>
              <a:t>повымерло.</a:t>
            </a:r>
          </a:p>
          <a:p>
            <a:r>
              <a:rPr lang="ru-RU" sz="3600" b="1" dirty="0" smtClean="0"/>
              <a:t> </a:t>
            </a:r>
            <a:r>
              <a:rPr lang="ru-RU" sz="3600" dirty="0" smtClean="0"/>
              <a:t>В ту же минуту, безо всяких туч, </a:t>
            </a:r>
            <a:r>
              <a:rPr lang="ru-RU" sz="3600" b="1" dirty="0" smtClean="0"/>
              <a:t>блеснула</a:t>
            </a:r>
            <a:r>
              <a:rPr lang="ru-RU" sz="3600" dirty="0" smtClean="0"/>
              <a:t> молния, и ударил гром». </a:t>
            </a:r>
          </a:p>
          <a:p>
            <a:r>
              <a:rPr lang="ru-RU" sz="3600" dirty="0" smtClean="0"/>
              <a:t>И только таковы слова она вымолвила, как </a:t>
            </a:r>
            <a:r>
              <a:rPr lang="ru-RU" sz="3600" b="1" dirty="0" smtClean="0"/>
              <a:t>заблистали</a:t>
            </a:r>
            <a:r>
              <a:rPr lang="ru-RU" sz="3600" dirty="0" smtClean="0"/>
              <a:t> молнии со всех сторон</a:t>
            </a:r>
            <a:r>
              <a:rPr lang="ru-RU" sz="4400" dirty="0" smtClean="0"/>
              <a:t>…</a:t>
            </a:r>
          </a:p>
          <a:p>
            <a:pPr algn="ctr"/>
            <a:r>
              <a:rPr lang="ru-RU" sz="4400" dirty="0" smtClean="0"/>
              <a:t>Взаимопроверка</a:t>
            </a:r>
            <a:endParaRPr lang="ru-RU" sz="4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764704"/>
            <a:ext cx="714380" cy="827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0955 -0.01273 -0.02135 -0.0213 -0.03403 -0.02732 C -0.03976 -0.03472 -0.04462 -0.03889 -0.05226 -0.04236 C -0.05451 -0.04537 -0.05642 -0.04908 -0.05903 -0.05139 C -0.07587 -0.06621 -0.05729 -0.04236 -0.07049 -0.06065 C -0.07413 -0.07547 -0.07014 -0.06528 -0.07951 -0.0757 C -0.08194 -0.07847 -0.08628 -0.08472 -0.08628 -0.0847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28 -0.08449 C -0.08142 -0.09421 -0.07534 -0.10185 -0.07048 -0.11181 C -0.06805 -0.12477 -0.06336 -0.1331 -0.05902 -0.14514 C -0.05416 -0.18426 -0.04652 -0.27292 -0.06128 -0.30255 C -0.06614 -0.32245 -0.0802 -0.36065 -0.09548 -0.36921 C -0.10868 -0.37662 -0.12482 -0.37685 -0.13854 -0.37847 C -0.17083 -0.38912 -0.15052 -0.38495 -0.2 -0.38148 C -0.21579 -0.37917 -0.22274 -0.37685 -0.23628 -0.36921 C -0.23941 -0.36736 -0.24253 -0.36551 -0.24548 -0.3632 C -0.25017 -0.35949 -0.25902 -0.35116 -0.25902 -0.35116 C -0.26961 -0.33032 -0.26649 -0.33982 -0.27048 -0.32384 C -0.26823 -0.28449 -0.27066 -0.28542 -0.25677 -0.25718 C -0.25538 -0.25486 -0.25607 -0.2507 -0.25451 -0.24815 C -0.25138 -0.24306 -0.24513 -0.24097 -0.24079 -0.23912 C -0.2302 -0.24005 -0.21944 -0.24005 -0.20902 -0.24236 C -0.19809 -0.24468 -0.19166 -0.25301 -0.18177 -0.25718 C -0.17517 -0.2662 -0.17013 -0.27593 -0.16354 -0.28449 C -0.16145 -0.29583 -0.15885 -0.30648 -0.15677 -0.31782 C -0.15833 -0.3669 -0.14861 -0.38032 -0.16823 -0.40556 C -0.171 -0.41667 -0.17465 -0.42546 -0.18177 -0.43287 C -0.18611 -0.43727 -0.19548 -0.44514 -0.19548 -0.44514 C -0.1993 -0.46042 -0.20468 -0.46667 -0.21354 -0.47847 C -0.2151 -0.48056 -0.21823 -0.48449 -0.21823 -0.48449 C -0.22257 -0.50208 -0.23507 -0.50278 -0.24774 -0.50556 C -0.25833 -0.50787 -0.27951 -0.51181 -0.27951 -0.51181 C -0.27795 -0.51482 -0.275 -0.52083 -0.275 -0.52083 " pathEditMode="relative" ptsTypes="fffffffffffffffffffffffff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7 C 0.01077 -0.00486 0.0191 -0.01528 0.02952 -0.0213 C 0.0441 -0.02986 0.05955 -0.03218 0.075 -0.03634 C 0.11233 -0.0331 0.1007 -0.03519 0.125 -0.02431 C 0.12795 -0.0213 0.13056 -0.01713 0.13403 -0.01528 C 0.13976 -0.01204 0.15226 -0.00926 0.15226 -0.00926 C 0.15955 -0.00255 0.16545 0.00556 0.17275 0.01204 C 0.19566 0.05787 0.20035 0.15625 0.15677 0.17569 C 0.13802 0.17268 0.1382 0.1706 0.12275 0.16366 C 0.12118 0.16157 0.11997 0.15926 0.11823 0.15741 C 0.11389 0.15301 0.10452 0.14537 0.10452 0.14537 C 0.10504 0.13079 0.09705 0.09097 0.11354 0.0787 C 0.11771 0.07569 0.12327 0.07616 0.12726 0.07268 C 0.13629 0.06458 0.14636 0.06227 0.15677 0.05741 C 0.16268 0.05463 0.16893 0.05347 0.175 0.05139 C 0.17778 0.05046 0.18403 0.04838 0.18403 0.04838 C 0.19306 0.04931 0.20261 0.04768 0.21129 0.05139 C 0.21754 0.05393 0.22188 0.06157 0.22726 0.06667 C 0.23177 0.07083 0.23716 0.07361 0.24098 0.0787 C 0.24966 0.09028 0.25608 0.10231 0.26598 0.11204 C 0.2757 0.13032 0.28403 0.14838 0.29323 0.16667 C 0.29254 0.1838 0.29236 0.20093 0.29098 0.21806 C 0.29011 0.22824 0.27726 0.24236 0.27726 0.24236 C 0.27049 0.24143 0.2632 0.24236 0.25677 0.23912 C 0.25417 0.23819 0.254 0.2331 0.25226 0.23032 C 0.24705 0.2213 0.24757 0.22662 0.24323 0.21505 C 0.2375 0.19954 0.24532 0.21157 0.23629 0.2 C 0.23698 0.19282 0.23681 0.18542 0.23854 0.1787 C 0.24028 0.17222 0.24636 0.17176 0.25 0.16968 C 0.26476 0.16134 0.27986 0.15393 0.29323 0.14236 C 0.3408 0.14583 0.32205 0.1419 0.35 0.1544 C 0.37344 0.1787 0.36354 0.16875 0.37952 0.18472 C 0.38386 0.18912 0.38559 0.19699 0.38854 0.20301 C 0.38976 0.20532 0.39184 0.20671 0.39323 0.20903 C 0.40087 0.22245 0.40677 0.23657 0.41598 0.24815 C 0.42136 0.26273 0.42639 0.27639 0.43177 0.29074 C 0.43403 0.30324 0.43629 0.30903 0.44306 0.31782 C 0.44896 0.35023 0.44705 0.33403 0.45 0.36667 C 0.44931 0.37986 0.44931 0.39306 0.44757 0.40602 C 0.44705 0.41227 0.44306 0.42407 0.44306 0.42407 C 0.44393 0.44838 0.44532 0.47268 0.44532 0.49699 C 0.44532 0.50718 0.44306 0.5169 0.44306 0.52708 C 0.44306 0.55231 0.44757 0.56852 0.44757 0.59074 " pathEditMode="relative" ptsTypes="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>
              <a:buNone/>
            </a:pPr>
            <a:r>
              <a:rPr lang="ru-RU" sz="3600" b="1" u="sng" dirty="0" err="1" smtClean="0"/>
              <a:t>Физминутка</a:t>
            </a:r>
            <a:endParaRPr lang="ru-RU" sz="3600" b="1" u="sng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Если долго-долго ехать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Можно в Кувандык приехать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Мы весёлые туристы,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Будет ехать быстро-быстро,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Покачаем головой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Улыбнёмся мы с тобой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Птиц задорных мы услышим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об этом мы напишем,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Покатаемся на лыжах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об этом вновь напишем. </a:t>
            </a:r>
          </a:p>
          <a:p>
            <a:endParaRPr lang="ru-RU" b="1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365104"/>
            <a:ext cx="714380" cy="827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0955 -0.01273 -0.02135 -0.0213 -0.03403 -0.02732 C -0.03976 -0.03472 -0.04462 -0.03889 -0.05226 -0.04236 C -0.05451 -0.04537 -0.05642 -0.04908 -0.05903 -0.05139 C -0.07587 -0.06621 -0.05729 -0.04236 -0.07049 -0.06065 C -0.07413 -0.07547 -0.07014 -0.06528 -0.07951 -0.0757 C -0.08194 -0.07847 -0.08628 -0.08472 -0.08628 -0.0847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28 -0.08449 C -0.08142 -0.09421 -0.07534 -0.10185 -0.07048 -0.11181 C -0.06805 -0.12477 -0.06336 -0.1331 -0.05902 -0.14514 C -0.05416 -0.18426 -0.04652 -0.27292 -0.06128 -0.30255 C -0.06614 -0.32245 -0.0802 -0.36065 -0.09548 -0.36921 C -0.10868 -0.37662 -0.12482 -0.37685 -0.13854 -0.37847 C -0.17083 -0.38912 -0.15052 -0.38495 -0.2 -0.38148 C -0.21579 -0.37917 -0.22274 -0.37685 -0.23628 -0.36921 C -0.23941 -0.36736 -0.24253 -0.36551 -0.24548 -0.3632 C -0.25017 -0.35949 -0.25902 -0.35116 -0.25902 -0.35116 C -0.26961 -0.33032 -0.26649 -0.33982 -0.27048 -0.32384 C -0.26823 -0.28449 -0.27066 -0.28542 -0.25677 -0.25718 C -0.25538 -0.25486 -0.25607 -0.2507 -0.25451 -0.24815 C -0.25138 -0.24306 -0.24513 -0.24097 -0.24079 -0.23912 C -0.2302 -0.24005 -0.21944 -0.24005 -0.20902 -0.24236 C -0.19809 -0.24468 -0.19166 -0.25301 -0.18177 -0.25718 C -0.17517 -0.2662 -0.17013 -0.27593 -0.16354 -0.28449 C -0.16145 -0.29583 -0.15885 -0.30648 -0.15677 -0.31782 C -0.15833 -0.3669 -0.14861 -0.38032 -0.16823 -0.40556 C -0.171 -0.41667 -0.17465 -0.42546 -0.18177 -0.43287 C -0.18611 -0.43727 -0.19548 -0.44514 -0.19548 -0.44514 C -0.1993 -0.46042 -0.20468 -0.46667 -0.21354 -0.47847 C -0.2151 -0.48056 -0.21823 -0.48449 -0.21823 -0.48449 C -0.22257 -0.50208 -0.23507 -0.50278 -0.24774 -0.50556 C -0.25833 -0.50787 -0.27951 -0.51181 -0.27951 -0.51181 C -0.27795 -0.51482 -0.275 -0.52083 -0.275 -0.52083 " pathEditMode="relative" ptsTypes="fffffffffffffffffffffffff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1.48148E-6 C 0.0085 -0.00857 0.01562 -0.01181 0.02499 -0.01806 C 0.02899 -0.03403 0.02551 -0.03496 0.02048 -0.04838 C 0.01458 -0.06412 0.02274 -0.05139 0.01353 -0.06366 C 0.00919 -0.08125 0.00208 -0.09306 -0.00903 -0.10301 C -0.06285 -0.10093 -0.07327 -0.10417 -0.11147 -0.09074 C -0.11372 -0.08773 -0.11667 -0.08542 -0.11824 -0.08172 C -0.12275 -0.07107 -0.12726 -0.04861 -0.12726 -0.03634 " pathEditMode="relative" ptsTypes="fffffff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86256"/>
            <a:ext cx="714380" cy="978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User\Рабочий стол\картинки\крепо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Самооценка</a:t>
            </a:r>
          </a:p>
          <a:p>
            <a:pPr>
              <a:buNone/>
            </a:pPr>
            <a:r>
              <a:rPr lang="ru-RU" b="1" dirty="0" smtClean="0"/>
              <a:t>1) На девичник, </a:t>
            </a:r>
            <a:r>
              <a:rPr lang="ru-RU" b="1" u="sng" dirty="0" smtClean="0"/>
              <a:t>собираясь</a:t>
            </a:r>
            <a:r>
              <a:rPr lang="ru-RU" b="1" dirty="0" smtClean="0"/>
              <a:t>, вот царица, наряжаясь перед зеркальцем своим, </a:t>
            </a:r>
            <a:r>
              <a:rPr lang="ru-RU" b="1" dirty="0" err="1" smtClean="0"/>
              <a:t>перемолвилася</a:t>
            </a:r>
            <a:r>
              <a:rPr lang="ru-RU" b="1" dirty="0" smtClean="0"/>
              <a:t> с ним.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2) А хозяюшкой она в терему меж тем одна </a:t>
            </a:r>
            <a:r>
              <a:rPr lang="ru-RU" b="1" u="sng" dirty="0" smtClean="0"/>
              <a:t>приберет</a:t>
            </a:r>
            <a:r>
              <a:rPr lang="ru-RU" b="1" dirty="0" smtClean="0"/>
              <a:t> и приготовит.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3) Месяц под косой </a:t>
            </a:r>
            <a:r>
              <a:rPr lang="ru-RU" b="1" u="sng" dirty="0" smtClean="0"/>
              <a:t>блестит</a:t>
            </a:r>
            <a:r>
              <a:rPr lang="ru-RU" b="1" dirty="0" smtClean="0"/>
              <a:t>, а во лбу звезда </a:t>
            </a:r>
            <a:r>
              <a:rPr lang="ru-RU" b="1" smtClean="0"/>
              <a:t>горит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4) Но где Людмила? Он один! В нём сердце, вспыхнув, </a:t>
            </a:r>
            <a:r>
              <a:rPr lang="ru-RU" b="1" u="sng" dirty="0" smtClean="0"/>
              <a:t>замирает</a:t>
            </a:r>
            <a:r>
              <a:rPr lang="ru-RU" b="1" dirty="0" smtClean="0"/>
              <a:t>. 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714380" cy="827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C 0.0125 -0.01111 0.00278 0.0007 0.00903 -0.02129 C 0.01007 -0.02477 0.0125 -0.02708 0.01372 -0.03032 C 0.01563 -0.03518 0.01667 -0.04028 0.01823 -0.04537 C 0.02465 -0.08889 0.03229 -0.07546 0.02274 -0.14537 C 0.02205 -0.15046 0.01667 -0.15139 0.01372 -0.15463 C -0.00833 -0.17986 0.03177 -0.13981 -0.01128 -0.18171 C -0.0158 -0.18611 -0.025 -0.19398 -0.025 -0.19398 C -0.03403 -0.2118 -0.02378 -0.19514 -0.04097 -0.20903 C -0.05017 -0.21643 -0.05729 -0.2287 -0.06597 -0.23634 C -0.08264 -0.25092 -0.06007 -0.21643 -0.08628 -0.25139 C -0.09444 -0.26227 -0.1026 -0.27199 -0.11372 -0.27569 C -0.13767 -0.29166 -0.16701 -0.29421 -0.19323 -0.29699 C -0.26337 -0.29537 -0.29601 -0.30949 -0.34774 -0.28472 C -0.34844 -0.28171 -0.34965 -0.27893 -0.35 -0.27569 C -0.35122 -0.26273 -0.34965 -0.24907 -0.35226 -0.23634 C -0.35295 -0.23287 -0.35903 -0.23032 -0.35903 -0.23032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User\Рабочий стол\картинки\бор 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7812360" y="6093296"/>
            <a:ext cx="936104" cy="7647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Zvuki_prirody_-_Zvuki_prirody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165304"/>
            <a:ext cx="692696" cy="69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714380" cy="827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6 -0.22338 C -0.37448 -0.23148 -0.35208 -0.23982 -0.33003 -0.24468 C -0.31371 -0.24028 -0.32274 -0.24352 -0.30503 -0.23542 C -0.30277 -0.23449 -0.29826 -0.23241 -0.29826 -0.23241 C -0.2901 -0.22153 -0.28194 -0.21319 -0.271 -0.20833 C -0.26371 -0.19352 -0.26753 -0.20301 -0.26198 -0.18102 C -0.26111 -0.17801 -0.25954 -0.17176 -0.25954 -0.17176 C -0.26041 -0.16482 -0.26041 -0.15741 -0.26198 -0.15069 C -0.26579 -0.13426 -0.28003 -0.13009 -0.28003 -0.10833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для семинара и эссе\img_phpfkHYqD_Sorochinsk---zhemchuzhina-Zapadnogo-Orenburzhya_0_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User\Рабочий стол\картинки\одохранилищ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User\Рабочий стол\для семинара и эссе\оренбуржь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068960"/>
            <a:ext cx="714380" cy="827832"/>
          </a:xfrm>
          <a:prstGeom prst="rect">
            <a:avLst/>
          </a:prstGeom>
          <a:noFill/>
        </p:spPr>
      </p:pic>
      <p:pic>
        <p:nvPicPr>
          <p:cNvPr id="30722" name="Picture 2" descr="E:\урок\пригодится\img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C 0.03316 0.00186 0.0632 0.00348 0.09531 0.01204 C 0.10816 0.02315 0.12396 0.02547 0.13854 0.03033 C 0.14323 0.03195 0.14775 0.03426 0.15226 0.03635 C 0.15452 0.03727 0.15903 0.03936 0.15903 0.03936 C 0.17604 0.06204 0.17066 0.04954 0.17726 0.0757 L 0.17726 0.0757 C 0.1816 0.08426 0.18646 0.09144 0.1908 0.1 C 0.19011 0.12223 0.18993 0.14445 0.18854 0.16667 C 0.18802 0.175 0.18403 0.18218 0.18403 0.19098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картинки\оре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sz="4000" b="1" i="1" dirty="0" smtClean="0"/>
              <a:t>Домашнее задание (дифференцированное)</a:t>
            </a:r>
            <a:endParaRPr lang="ru-RU" sz="4000" i="1" dirty="0" smtClean="0"/>
          </a:p>
          <a:p>
            <a:r>
              <a:rPr lang="ru-RU" sz="4000" b="1" dirty="0" smtClean="0"/>
              <a:t>1) упражнение 648 = все виды разборов</a:t>
            </a:r>
          </a:p>
          <a:p>
            <a:r>
              <a:rPr lang="ru-RU" sz="4000" b="1" dirty="0" smtClean="0"/>
              <a:t>2) составить сочинение-миниатюру  «Как я убираю свою комнату» ( 5-7 предложений)</a:t>
            </a:r>
          </a:p>
          <a:p>
            <a:r>
              <a:rPr lang="ru-RU" sz="4000" b="1" dirty="0" smtClean="0"/>
              <a:t>3) подобрать 7 пословиц с чередованием в корне слова.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урок е-и\hello_html_4841846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90" y="0"/>
            <a:ext cx="905000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Выр</a:t>
            </a:r>
            <a:r>
              <a:rPr lang="ru-RU" sz="5400" b="1" u="sng" dirty="0" smtClean="0"/>
              <a:t>о</a:t>
            </a:r>
            <a:r>
              <a:rPr lang="ru-RU" sz="5400" b="1" dirty="0" smtClean="0"/>
              <a:t>сло – подр</a:t>
            </a:r>
            <a:r>
              <a:rPr lang="ru-RU" sz="5400" b="1" u="sng" dirty="0" smtClean="0"/>
              <a:t>аст</a:t>
            </a:r>
            <a:r>
              <a:rPr lang="ru-RU" sz="5400" b="1" dirty="0" smtClean="0"/>
              <a:t>ёшь</a:t>
            </a:r>
          </a:p>
          <a:p>
            <a:pPr algn="ctr"/>
            <a:r>
              <a:rPr lang="ru-RU" sz="5400" b="1" dirty="0" smtClean="0"/>
              <a:t>Предпол</a:t>
            </a:r>
            <a:r>
              <a:rPr lang="ru-RU" sz="5400" b="1" u="sng" dirty="0" smtClean="0"/>
              <a:t>а</a:t>
            </a:r>
            <a:r>
              <a:rPr lang="ru-RU" sz="5400" b="1" dirty="0" smtClean="0"/>
              <a:t>гает- распол</a:t>
            </a:r>
            <a:r>
              <a:rPr lang="ru-RU" sz="5400" b="1" u="sng" dirty="0" smtClean="0"/>
              <a:t>а</a:t>
            </a:r>
            <a:r>
              <a:rPr lang="ru-RU" sz="5400" b="1" dirty="0" smtClean="0"/>
              <a:t>гает</a:t>
            </a:r>
          </a:p>
          <a:p>
            <a:pPr algn="ctr">
              <a:buNone/>
            </a:pPr>
            <a:endParaRPr lang="ru-RU" sz="5400" b="1" dirty="0" smtClean="0"/>
          </a:p>
          <a:p>
            <a:pPr algn="ctr"/>
            <a:r>
              <a:rPr lang="ru-RU" sz="5400" b="1" dirty="0" err="1" smtClean="0"/>
              <a:t>Соб</a:t>
            </a:r>
            <a:r>
              <a:rPr lang="ru-RU" sz="5400" b="1" u="sng" dirty="0" err="1" smtClean="0"/>
              <a:t>е</a:t>
            </a:r>
            <a:r>
              <a:rPr lang="ru-RU" sz="5400" b="1" dirty="0" err="1" smtClean="0"/>
              <a:t>рёшь-выб</a:t>
            </a:r>
            <a:r>
              <a:rPr lang="ru-RU" sz="5400" b="1" u="sng" dirty="0" err="1" smtClean="0"/>
              <a:t>и</a:t>
            </a:r>
            <a:r>
              <a:rPr lang="ru-RU" sz="5400" b="1" dirty="0" err="1" smtClean="0"/>
              <a:t>рает</a:t>
            </a:r>
            <a:endParaRPr lang="ru-RU" sz="5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</a:rPr>
              <a:t>Тема урока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6700" b="1" dirty="0" smtClean="0">
                <a:solidFill>
                  <a:schemeClr val="accent2">
                    <a:lumMod val="75000"/>
                  </a:schemeClr>
                </a:solidFill>
              </a:rPr>
              <a:t>Правописание Е-И</a:t>
            </a:r>
            <a:br>
              <a:rPr lang="ru-RU" sz="67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700" b="1" dirty="0" smtClean="0">
                <a:solidFill>
                  <a:schemeClr val="accent2">
                    <a:lumMod val="75000"/>
                  </a:schemeClr>
                </a:solidFill>
              </a:rPr>
              <a:t> в корнях с чередованием»</a:t>
            </a:r>
            <a:endParaRPr lang="ru-RU" sz="67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урок\пригодится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5400" b="1" u="sng" dirty="0" smtClean="0">
                <a:solidFill>
                  <a:schemeClr val="accent6">
                    <a:lumMod val="50000"/>
                  </a:schemeClr>
                </a:solidFill>
              </a:rPr>
              <a:t>18-19 баллов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 «5»</a:t>
            </a:r>
          </a:p>
          <a:p>
            <a:pPr algn="ctr"/>
            <a:r>
              <a:rPr lang="ru-RU" sz="5400" b="1" u="sng" dirty="0" smtClean="0">
                <a:solidFill>
                  <a:schemeClr val="accent6">
                    <a:lumMod val="50000"/>
                  </a:schemeClr>
                </a:solidFill>
              </a:rPr>
              <a:t>15-17 баллов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 «4»</a:t>
            </a:r>
          </a:p>
          <a:p>
            <a:pPr algn="ctr"/>
            <a:r>
              <a:rPr lang="ru-RU" sz="5400" b="1" u="sng" dirty="0" smtClean="0">
                <a:solidFill>
                  <a:schemeClr val="accent6">
                    <a:lumMod val="50000"/>
                  </a:schemeClr>
                </a:solidFill>
              </a:rPr>
              <a:t>11-14баллов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  «3</a:t>
            </a:r>
          </a:p>
          <a:p>
            <a:pPr algn="ctr"/>
            <a:r>
              <a:rPr lang="ru-RU" sz="5400" b="1" u="sng" dirty="0" smtClean="0">
                <a:solidFill>
                  <a:schemeClr val="accent6">
                    <a:lumMod val="50000"/>
                  </a:schemeClr>
                </a:solidFill>
              </a:rPr>
              <a:t>10 баллов и менее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 «2» 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lipart-library.com/image_gallery/2547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86256"/>
            <a:ext cx="714380" cy="978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-0.00955 -0.01273 -0.02135 -0.0213 -0.03403 -0.02732 C -0.03976 -0.03472 -0.04462 -0.03889 -0.05226 -0.04236 C -0.05451 -0.04537 -0.05642 -0.04908 -0.05903 -0.05139 C -0.07587 -0.06621 -0.05729 -0.04236 -0.07049 -0.06065 C -0.07413 -0.07547 -0.07014 -0.06528 -0.07951 -0.0757 C -0.08194 -0.07847 -0.08628 -0.08472 -0.08628 -0.08472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167</TotalTime>
  <Words>253</Words>
  <Application>Microsoft Office PowerPoint</Application>
  <PresentationFormat>Экран (4:3)</PresentationFormat>
  <Paragraphs>43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Начинается урок,  Он пойдёт нам только впрок. Постарайтесь всё понять, Учитесь тайны открывать, Ответы полные давать И 5 получать! </vt:lpstr>
      <vt:lpstr>Слайд 2</vt:lpstr>
      <vt:lpstr>Слайд 3</vt:lpstr>
      <vt:lpstr>Слайд 4</vt:lpstr>
      <vt:lpstr>Слайд 5</vt:lpstr>
      <vt:lpstr>Тема урока «Правописание Е-И  в корнях с чередованием»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modified xsi:type="dcterms:W3CDTF">2021-03-18T06:06:46Z</dcterms:modified>
</cp:coreProperties>
</file>