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6" r:id="rId9"/>
    <p:sldId id="264" r:id="rId10"/>
    <p:sldId id="265" r:id="rId11"/>
    <p:sldId id="268" r:id="rId12"/>
    <p:sldId id="267" r:id="rId13"/>
    <p:sldId id="269" r:id="rId14"/>
    <p:sldId id="270" r:id="rId15"/>
    <p:sldId id="272" r:id="rId16"/>
    <p:sldId id="263" r:id="rId17"/>
    <p:sldId id="271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8/21/2022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М. Ю. Лермонтов</a:t>
            </a:r>
            <a:br>
              <a:rPr lang="ru-RU" dirty="0" smtClean="0"/>
            </a:br>
            <a:r>
              <a:rPr lang="ru-RU" dirty="0" smtClean="0"/>
              <a:t>«Утес»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9446" y="4508346"/>
            <a:ext cx="9070848" cy="73076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Раскрытие секрета стихотворения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5115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художественные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6687787" cy="3931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/>
              <a:t>Ночева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а тучка зо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отая</a:t>
            </a:r>
            <a:br>
              <a:rPr lang="ru-RU" sz="3200" dirty="0"/>
            </a:br>
            <a:r>
              <a:rPr lang="ru-RU" sz="3200" dirty="0"/>
              <a:t>На г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уди утеса-ве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икана;</a:t>
            </a:r>
            <a:br>
              <a:rPr lang="ru-RU" sz="3200" dirty="0"/>
            </a:br>
            <a:r>
              <a:rPr lang="ru-RU" sz="3200" dirty="0"/>
              <a:t>Ут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ом в путь она умча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ась 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ано,</a:t>
            </a:r>
            <a:br>
              <a:rPr lang="ru-RU" sz="3200" dirty="0"/>
            </a:br>
            <a:r>
              <a:rPr lang="ru-RU" sz="3200" dirty="0"/>
              <a:t>По 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азу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и весе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о иг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ая;</a:t>
            </a:r>
          </a:p>
          <a:p>
            <a:pPr marL="0" indent="0">
              <a:buNone/>
            </a:pPr>
            <a:r>
              <a:rPr lang="ru-RU" sz="3200" dirty="0"/>
              <a:t>Но оста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ся в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ажный с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ед в мо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щине</a:t>
            </a:r>
            <a:br>
              <a:rPr lang="ru-RU" sz="3200" dirty="0"/>
            </a:br>
            <a:r>
              <a:rPr lang="ru-RU" sz="3200" dirty="0"/>
              <a:t>Ста</a:t>
            </a:r>
            <a:r>
              <a:rPr lang="ru-RU" sz="3200" b="1" dirty="0">
                <a:solidFill>
                  <a:srgbClr val="00B050"/>
                </a:solidFill>
              </a:rPr>
              <a:t>р</a:t>
            </a:r>
            <a:r>
              <a:rPr lang="ru-RU" sz="3200" dirty="0"/>
              <a:t>ого утеса. Одиноко</a:t>
            </a:r>
            <a:br>
              <a:rPr lang="ru-RU" sz="3200" dirty="0"/>
            </a:br>
            <a:r>
              <a:rPr lang="ru-RU" sz="3200" dirty="0"/>
              <a:t>Он стоит, задума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ся г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убоко,</a:t>
            </a:r>
            <a:br>
              <a:rPr lang="ru-RU" sz="3200" dirty="0"/>
            </a:br>
            <a:r>
              <a:rPr lang="ru-RU" sz="3200" dirty="0"/>
              <a:t>И тихонько п</a:t>
            </a:r>
            <a:r>
              <a:rPr lang="ru-RU" sz="3200" b="1" dirty="0">
                <a:solidFill>
                  <a:srgbClr val="FF0000"/>
                </a:solidFill>
              </a:rPr>
              <a:t>л</a:t>
            </a:r>
            <a:r>
              <a:rPr lang="ru-RU" sz="3200" dirty="0"/>
              <a:t>ачет он в пустыне.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47709" y="2051008"/>
            <a:ext cx="40494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Аллитерация – повтор согласных звуков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392899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Другие художественные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6687787" cy="3931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/>
              <a:t>Ночевала тучка золотая</a:t>
            </a:r>
            <a:br>
              <a:rPr lang="ru-RU" sz="3200" dirty="0"/>
            </a:br>
            <a:r>
              <a:rPr lang="ru-RU" sz="3200" dirty="0"/>
              <a:t>На груди утеса-великана;</a:t>
            </a:r>
            <a:br>
              <a:rPr lang="ru-RU" sz="3200" dirty="0"/>
            </a:br>
            <a:r>
              <a:rPr lang="ru-RU" sz="3200" dirty="0"/>
              <a:t>Утром в путь она умчалась рано,</a:t>
            </a:r>
            <a:br>
              <a:rPr lang="ru-RU" sz="3200" dirty="0"/>
            </a:br>
            <a:r>
              <a:rPr lang="ru-RU" sz="3200" dirty="0"/>
              <a:t>По лазури весело играя;</a:t>
            </a:r>
          </a:p>
          <a:p>
            <a:pPr marL="0" indent="0">
              <a:buNone/>
            </a:pPr>
            <a:r>
              <a:rPr lang="ru-RU" sz="3200" dirty="0"/>
              <a:t>Но остался влажный след в морщине</a:t>
            </a:r>
            <a:br>
              <a:rPr lang="ru-RU" sz="3200" dirty="0"/>
            </a:br>
            <a:r>
              <a:rPr lang="ru-RU" sz="3200" dirty="0"/>
              <a:t>Старого утеса. Одиноко</a:t>
            </a:r>
            <a:br>
              <a:rPr lang="ru-RU" sz="3200" dirty="0"/>
            </a:br>
            <a:r>
              <a:rPr lang="ru-RU" sz="3200" dirty="0"/>
              <a:t>Он стоит, задумался глубоко,</a:t>
            </a:r>
            <a:br>
              <a:rPr lang="ru-RU" sz="3200" dirty="0"/>
            </a:br>
            <a:r>
              <a:rPr lang="ru-RU" sz="3200" dirty="0"/>
              <a:t>И тихонько плачет он в пустыне.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70816" y="2110384"/>
            <a:ext cx="4616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Переносы, паузы – прием </a:t>
            </a:r>
            <a:r>
              <a:rPr lang="ru-RU" sz="2800" i="1" dirty="0" err="1" smtClean="0"/>
              <a:t>перебива</a:t>
            </a:r>
            <a:endParaRPr lang="ru-RU" sz="2800" i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7338951" y="2826327"/>
            <a:ext cx="2018805" cy="187630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88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Аллитерация, женская рифма, перебив создают МУЗЫКАЛЬНОСТЬ, МИНОРНЫЙ </a:t>
            </a:r>
            <a:r>
              <a:rPr lang="ru-RU" sz="3200" dirty="0" smtClean="0">
                <a:hlinkClick r:id="rId2" action="ppaction://hlinksldjump"/>
              </a:rPr>
              <a:t>тон</a:t>
            </a:r>
            <a:r>
              <a:rPr lang="ru-RU" sz="3200" dirty="0" smtClean="0"/>
              <a:t> стихотворения.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968831" y="3530471"/>
            <a:ext cx="69233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hlinkClick r:id="rId3" action="ppaction://hlinksldjump"/>
              </a:rPr>
              <a:t>Мелодичность, элегичность стихотворения.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4194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Интонации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Ночевала тучка золотая</a:t>
            </a:r>
            <a:br>
              <a:rPr lang="ru-RU" sz="2400" dirty="0"/>
            </a:br>
            <a:r>
              <a:rPr lang="ru-RU" sz="2400" dirty="0"/>
              <a:t>На груди утеса-великана;</a:t>
            </a:r>
            <a:br>
              <a:rPr lang="ru-RU" sz="2400" dirty="0"/>
            </a:br>
            <a:r>
              <a:rPr lang="ru-RU" sz="2400" dirty="0"/>
              <a:t>Утром в путь она умчалась рано,</a:t>
            </a:r>
            <a:br>
              <a:rPr lang="ru-RU" sz="2400" dirty="0"/>
            </a:br>
            <a:r>
              <a:rPr lang="ru-RU" sz="2400" dirty="0"/>
              <a:t>По лазури весело играя</a:t>
            </a:r>
            <a:r>
              <a:rPr lang="ru-RU" sz="2400" dirty="0" smtClean="0"/>
              <a:t>;</a:t>
            </a:r>
          </a:p>
          <a:p>
            <a:endParaRPr lang="ru-RU" sz="2400" dirty="0"/>
          </a:p>
          <a:p>
            <a:r>
              <a:rPr lang="ru-RU" sz="2400" i="1" dirty="0" smtClean="0"/>
              <a:t>Интонация ровная, плавная.</a:t>
            </a:r>
            <a:endParaRPr lang="ru-RU" sz="2400" i="1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5136870" cy="3749040"/>
          </a:xfrm>
        </p:spPr>
        <p:txBody>
          <a:bodyPr/>
          <a:lstStyle/>
          <a:p>
            <a:r>
              <a:rPr lang="ru-RU" sz="2400" dirty="0"/>
              <a:t>Но остался влажный след в морщине</a:t>
            </a:r>
            <a:br>
              <a:rPr lang="ru-RU" sz="2400" dirty="0"/>
            </a:br>
            <a:r>
              <a:rPr lang="ru-RU" sz="2400" dirty="0"/>
              <a:t>Старого утеса. Одиноко</a:t>
            </a:r>
            <a:br>
              <a:rPr lang="ru-RU" sz="2400" dirty="0"/>
            </a:br>
            <a:r>
              <a:rPr lang="ru-RU" sz="2400" dirty="0"/>
              <a:t>Он стоит, задумался глубоко,</a:t>
            </a:r>
            <a:br>
              <a:rPr lang="ru-RU" sz="2400" dirty="0"/>
            </a:br>
            <a:r>
              <a:rPr lang="ru-RU" sz="2400" dirty="0"/>
              <a:t>И тихонько плачет он в пустыне.</a:t>
            </a:r>
          </a:p>
          <a:p>
            <a:endParaRPr lang="ru-RU" dirty="0" smtClean="0"/>
          </a:p>
          <a:p>
            <a:r>
              <a:rPr lang="ru-RU" sz="2400" i="1" dirty="0" smtClean="0"/>
              <a:t>Настроение интонации – горе, тоска, печаль.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71448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Стихотворный размер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/>
              <a:t>Ночевала тучка золотая</a:t>
            </a:r>
            <a:br>
              <a:rPr lang="ru-RU" sz="2800" dirty="0"/>
            </a:br>
            <a:r>
              <a:rPr lang="ru-RU" sz="2800" dirty="0"/>
              <a:t>На груди утеса-великана;</a:t>
            </a:r>
            <a:br>
              <a:rPr lang="ru-RU" sz="2800" dirty="0"/>
            </a:br>
            <a:r>
              <a:rPr lang="ru-RU" sz="2800" dirty="0"/>
              <a:t>Утром в путь она умчалась рано,</a:t>
            </a:r>
            <a:br>
              <a:rPr lang="ru-RU" sz="2800" dirty="0"/>
            </a:br>
            <a:r>
              <a:rPr lang="ru-RU" sz="2800" dirty="0"/>
              <a:t>По лазури весело играя;</a:t>
            </a:r>
          </a:p>
          <a:p>
            <a:pPr marL="0" indent="0">
              <a:buNone/>
            </a:pPr>
            <a:r>
              <a:rPr lang="ru-RU" sz="2800" dirty="0"/>
              <a:t>Но остался влажный след в морщине</a:t>
            </a:r>
            <a:br>
              <a:rPr lang="ru-RU" sz="2800" dirty="0"/>
            </a:br>
            <a:r>
              <a:rPr lang="ru-RU" sz="2800" dirty="0"/>
              <a:t>Старого утеса. Одиноко</a:t>
            </a:r>
            <a:br>
              <a:rPr lang="ru-RU" sz="2800" dirty="0"/>
            </a:br>
            <a:r>
              <a:rPr lang="ru-RU" sz="2800" dirty="0"/>
              <a:t>Он стоит, задумался глубоко,</a:t>
            </a:r>
            <a:br>
              <a:rPr lang="ru-RU" sz="2800" dirty="0"/>
            </a:br>
            <a:r>
              <a:rPr lang="ru-RU" sz="2800" dirty="0"/>
              <a:t>И тихонько плачет он в пустыне.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707086" y="2103120"/>
            <a:ext cx="33250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hlinkClick r:id="rId3" action="ppaction://hlinksldjump"/>
              </a:rPr>
              <a:t>Пятистопный хорей с пиррихием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03388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 smtClean="0"/>
              <a:t>Единство сюжета и формы стихотворения помогают понять главный смысл – трагедию глубокого чувства, счастье и печаль неразделенной любви.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3916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49434"/>
            <a:ext cx="10058400" cy="388560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 err="1">
                <a:hlinkClick r:id="rId2" action="ppaction://hlinksldjump"/>
              </a:rPr>
              <a:t>Эпи́тет</a:t>
            </a:r>
            <a:r>
              <a:rPr lang="ru-RU" sz="4800" dirty="0"/>
              <a:t> — определение при слове, влияющее на его выразительность, красоту произношения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427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Стихотворные размеры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6431" y="2114995"/>
            <a:ext cx="4714504" cy="377516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Пиррихий – пропуск ударения</a:t>
            </a:r>
          </a:p>
          <a:p>
            <a:r>
              <a:rPr lang="ru-RU" sz="2800" dirty="0" smtClean="0"/>
              <a:t>Спондей – лишнее ударение</a:t>
            </a:r>
            <a:endParaRPr lang="ru-RU" sz="2800" dirty="0"/>
          </a:p>
        </p:txBody>
      </p:sp>
      <p:pic>
        <p:nvPicPr>
          <p:cNvPr id="2050" name="Picture 2" descr="Персональный сайт - Поэзия и проз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14194"/>
            <a:ext cx="5316466" cy="370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63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/>
              <a:t>Выучить стихотворение «Утес» и подготовиться к выразительному выступлению у доски;</a:t>
            </a:r>
          </a:p>
          <a:p>
            <a:pPr lvl="0"/>
            <a:r>
              <a:rPr lang="ru-RU" sz="3200" dirty="0"/>
              <a:t>Выбрать и выучить другое понравившееся стихотворение М. Ю. Лермонтова;</a:t>
            </a:r>
          </a:p>
          <a:p>
            <a:pPr lvl="0"/>
            <a:r>
              <a:rPr lang="ru-RU" sz="3200" dirty="0"/>
              <a:t>Подготовить «раскрытие секрета» выученного стихотворения.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146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5779" y="390280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Михаил Юрьевич Лермонтов (1814-1841)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5779" y="1737001"/>
            <a:ext cx="5838497" cy="4297680"/>
          </a:xfrm>
        </p:spPr>
        <p:txBody>
          <a:bodyPr/>
          <a:lstStyle/>
          <a:p>
            <a:pPr algn="just"/>
            <a:r>
              <a:rPr lang="ru-RU" sz="2000" dirty="0"/>
              <a:t>Лермонтов – один из самых крупных российских поэтов, один из первых русских поэтов XIX столетия. Жил он совсем недолго – неполных 27 лет.</a:t>
            </a:r>
          </a:p>
          <a:p>
            <a:pPr algn="just"/>
            <a:r>
              <a:rPr lang="ru-RU" sz="2000" dirty="0"/>
              <a:t>Лермонтов был дворянином. Его родители друг друга страстно любили, но их брак оказался несчастным.</a:t>
            </a:r>
          </a:p>
          <a:p>
            <a:pPr algn="just"/>
            <a:r>
              <a:rPr lang="ru-RU" sz="2000" dirty="0"/>
              <a:t>После смерти матери мальчика воспитывала его бабушка Елизавета Алексеевна Арсеньева. Эта женщина сыграла огромную роль в жизни поэта.</a:t>
            </a:r>
          </a:p>
          <a:p>
            <a:pPr algn="just"/>
            <a:r>
              <a:rPr lang="ru-RU" sz="2000" dirty="0"/>
              <a:t>У него были прескверные отношения с отцом, Лермонтов его почти не знал, почти не видел.</a:t>
            </a:r>
          </a:p>
          <a:p>
            <a:endParaRPr lang="ru-RU" dirty="0"/>
          </a:p>
        </p:txBody>
      </p:sp>
      <p:pic>
        <p:nvPicPr>
          <p:cNvPr id="4" name="Picture 2" descr="Лермонтов, Михаил Юрьевич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180" y="1468012"/>
            <a:ext cx="3657599" cy="488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12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8841" y="369325"/>
            <a:ext cx="10058400" cy="108110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Секрет стихотворения «Утес» (1841 год)</a:t>
            </a:r>
            <a:endParaRPr lang="ru-RU" dirty="0"/>
          </a:p>
        </p:txBody>
      </p:sp>
      <p:pic>
        <p:nvPicPr>
          <p:cNvPr id="4" name="Михаил_Лермонтов._Утес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65434" y="1168280"/>
            <a:ext cx="8654023" cy="4867396"/>
          </a:xfrm>
        </p:spPr>
      </p:pic>
    </p:spTree>
    <p:extLst>
      <p:ext uri="{BB962C8B-B14F-4D97-AF65-F5344CB8AC3E}">
        <p14:creationId xmlns:p14="http://schemas.microsoft.com/office/powerpoint/2010/main" val="409352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4690" y="1604291"/>
            <a:ext cx="5891048" cy="43849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dirty="0"/>
              <a:t>Ночевала </a:t>
            </a:r>
            <a:r>
              <a:rPr lang="ru-RU" sz="2800" u="sng" dirty="0">
                <a:hlinkClick r:id="rId2" action="ppaction://hlinksldjump"/>
              </a:rPr>
              <a:t>тучка</a:t>
            </a:r>
            <a:r>
              <a:rPr lang="ru-RU" sz="2800" dirty="0"/>
              <a:t> золотая</a:t>
            </a:r>
            <a:br>
              <a:rPr lang="ru-RU" sz="2800" dirty="0"/>
            </a:br>
            <a:r>
              <a:rPr lang="ru-RU" sz="2800" dirty="0"/>
              <a:t>На груди </a:t>
            </a:r>
            <a:r>
              <a:rPr lang="ru-RU" sz="2800" dirty="0">
                <a:hlinkClick r:id="rId2" action="ppaction://hlinksldjump"/>
              </a:rPr>
              <a:t>утеса-великана</a:t>
            </a:r>
            <a:r>
              <a:rPr lang="ru-RU" sz="2800" dirty="0"/>
              <a:t>;</a:t>
            </a:r>
            <a:br>
              <a:rPr lang="ru-RU" sz="2800" dirty="0"/>
            </a:br>
            <a:r>
              <a:rPr lang="ru-RU" sz="2800" dirty="0"/>
              <a:t>Утром в путь она умчалась рано,</a:t>
            </a:r>
            <a:br>
              <a:rPr lang="ru-RU" sz="2800" dirty="0"/>
            </a:br>
            <a:r>
              <a:rPr lang="ru-RU" sz="2800" dirty="0"/>
              <a:t>По лазури весело играя</a:t>
            </a:r>
            <a:r>
              <a:rPr lang="ru-RU" sz="2800" dirty="0" smtClean="0"/>
              <a:t>;</a:t>
            </a:r>
            <a:endParaRPr lang="ru-RU" sz="28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>
                <a:hlinkClick r:id="rId3" action="ppaction://hlinksldjump"/>
              </a:rPr>
              <a:t>Но остался влажный след в морщине</a:t>
            </a:r>
            <a:br>
              <a:rPr lang="ru-RU" sz="2800" dirty="0">
                <a:hlinkClick r:id="rId3" action="ppaction://hlinksldjump"/>
              </a:rPr>
            </a:br>
            <a:r>
              <a:rPr lang="ru-RU" sz="2800" dirty="0">
                <a:hlinkClick r:id="rId3" action="ppaction://hlinksldjump"/>
              </a:rPr>
              <a:t>Старого утеса. </a:t>
            </a:r>
            <a:r>
              <a:rPr lang="ru-RU" sz="2800" dirty="0"/>
              <a:t>Одиноко</a:t>
            </a:r>
            <a:br>
              <a:rPr lang="ru-RU" sz="2800" dirty="0"/>
            </a:br>
            <a:r>
              <a:rPr lang="ru-RU" sz="2800" dirty="0"/>
              <a:t>Он стоит, задумался глубоко,</a:t>
            </a:r>
            <a:br>
              <a:rPr lang="ru-RU" sz="2800" dirty="0"/>
            </a:br>
            <a:r>
              <a:rPr lang="ru-RU" sz="2800" dirty="0"/>
              <a:t>И тихонько плачет он в пустыне.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442898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Секрет стихотворения «Утес»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4690" y="1604291"/>
            <a:ext cx="8571186" cy="438491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800" dirty="0"/>
              <a:t>Ночевала </a:t>
            </a:r>
            <a:r>
              <a:rPr lang="ru-RU" sz="2800" b="1" dirty="0"/>
              <a:t>тучка </a:t>
            </a:r>
            <a:r>
              <a:rPr lang="ru-RU" sz="2800" b="1" dirty="0" smtClean="0"/>
              <a:t>золотая </a:t>
            </a:r>
            <a:r>
              <a:rPr lang="ru-RU" sz="2800" dirty="0" smtClean="0">
                <a:solidFill>
                  <a:srgbClr val="FF0000"/>
                </a:solidFill>
              </a:rPr>
              <a:t>(инверсия)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/>
              <a:t>На груди </a:t>
            </a:r>
            <a:r>
              <a:rPr lang="ru-RU" sz="2800" b="1" dirty="0"/>
              <a:t>утеса-великана</a:t>
            </a:r>
            <a:r>
              <a:rPr lang="ru-RU" sz="2800" dirty="0" smtClean="0"/>
              <a:t>; </a:t>
            </a:r>
            <a:r>
              <a:rPr lang="ru-RU" sz="2800" dirty="0" smtClean="0">
                <a:solidFill>
                  <a:srgbClr val="FF0000"/>
                </a:solidFill>
              </a:rPr>
              <a:t>(сильный, величественный)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Утром в путь она умчалась рано,</a:t>
            </a:r>
            <a:br>
              <a:rPr lang="ru-RU" sz="2800" dirty="0"/>
            </a:br>
            <a:r>
              <a:rPr lang="ru-RU" sz="2800" dirty="0"/>
              <a:t>По лазури весело играя</a:t>
            </a:r>
            <a:r>
              <a:rPr lang="ru-RU" sz="2800" dirty="0" smtClean="0"/>
              <a:t>;</a:t>
            </a:r>
            <a:endParaRPr lang="ru-RU" sz="28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800" dirty="0"/>
              <a:t>Но остался влажный след в морщине</a:t>
            </a:r>
            <a:br>
              <a:rPr lang="ru-RU" sz="2800" dirty="0"/>
            </a:br>
            <a:r>
              <a:rPr lang="ru-RU" sz="2800" dirty="0"/>
              <a:t>Старого утеса. Одиноко</a:t>
            </a:r>
            <a:br>
              <a:rPr lang="ru-RU" sz="2800" dirty="0"/>
            </a:br>
            <a:r>
              <a:rPr lang="ru-RU" sz="2800" dirty="0"/>
              <a:t>Он стоит, задумался глубоко,</a:t>
            </a:r>
            <a:br>
              <a:rPr lang="ru-RU" sz="2800" dirty="0"/>
            </a:br>
            <a:r>
              <a:rPr lang="ru-RU" sz="2800" dirty="0"/>
              <a:t>И тихонько плачет он в пустыне.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442898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Секрет стихотворения «Утес»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87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определить настроение, тон и темп стихотворения Ночевала тучка золотая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66" y="898898"/>
            <a:ext cx="11124659" cy="499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466" y="898898"/>
            <a:ext cx="490711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Развязка драматична:</a:t>
            </a:r>
          </a:p>
          <a:p>
            <a:r>
              <a:rPr lang="ru-RU" sz="2800" i="1" dirty="0" smtClean="0"/>
              <a:t>Утром в путь она умчалась рано…</a:t>
            </a:r>
          </a:p>
          <a:p>
            <a:endParaRPr lang="ru-RU" sz="2800" i="1" dirty="0" smtClean="0"/>
          </a:p>
          <a:p>
            <a:r>
              <a:rPr lang="ru-RU" sz="2800" i="1" dirty="0" smtClean="0"/>
              <a:t>НО остался ВЛАЖНЫЙ след </a:t>
            </a:r>
          </a:p>
          <a:p>
            <a:r>
              <a:rPr lang="ru-RU" sz="2800" i="1" dirty="0" smtClean="0"/>
              <a:t>В морщине СТАРОГО УТЕСА…</a:t>
            </a:r>
            <a:endParaRPr lang="ru-RU" sz="28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892706" y="4942196"/>
            <a:ext cx="58849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Вывод:</a:t>
            </a:r>
          </a:p>
          <a:p>
            <a:r>
              <a:rPr lang="ru-RU" sz="2800" dirty="0" smtClean="0"/>
              <a:t>Ведущий мотив – мотив </a:t>
            </a:r>
            <a:r>
              <a:rPr lang="ru-RU" sz="2800" b="1" dirty="0" smtClean="0"/>
              <a:t>одиночества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5795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Эпитеты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1169" y="1853739"/>
            <a:ext cx="5797137" cy="393192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Ночевала тучка золотая</a:t>
            </a:r>
            <a:br>
              <a:rPr lang="ru-RU" sz="2800" dirty="0"/>
            </a:br>
            <a:r>
              <a:rPr lang="ru-RU" sz="2800" dirty="0"/>
              <a:t>На груди утеса-великана;</a:t>
            </a:r>
            <a:br>
              <a:rPr lang="ru-RU" sz="2800" dirty="0"/>
            </a:br>
            <a:r>
              <a:rPr lang="ru-RU" sz="2800" dirty="0"/>
              <a:t>Утром в путь она умчалась рано,</a:t>
            </a:r>
            <a:br>
              <a:rPr lang="ru-RU" sz="2800" dirty="0"/>
            </a:br>
            <a:r>
              <a:rPr lang="ru-RU" sz="2800" dirty="0"/>
              <a:t>По лазури весело играя;</a:t>
            </a:r>
          </a:p>
          <a:p>
            <a:pPr marL="0" indent="0">
              <a:buNone/>
            </a:pPr>
            <a:r>
              <a:rPr lang="ru-RU" sz="2800" dirty="0"/>
              <a:t>Но остался влажный след в морщине</a:t>
            </a:r>
            <a:br>
              <a:rPr lang="ru-RU" sz="2800" dirty="0"/>
            </a:br>
            <a:r>
              <a:rPr lang="ru-RU" sz="2800" dirty="0"/>
              <a:t>Старого утеса. Одиноко</a:t>
            </a:r>
            <a:br>
              <a:rPr lang="ru-RU" sz="2800" dirty="0"/>
            </a:br>
            <a:r>
              <a:rPr lang="ru-RU" sz="2800" dirty="0"/>
              <a:t>Он стоит, задумался глубоко,</a:t>
            </a:r>
            <a:br>
              <a:rPr lang="ru-RU" sz="2800" dirty="0"/>
            </a:br>
            <a:r>
              <a:rPr lang="ru-RU" sz="2800" dirty="0"/>
              <a:t>И тихонько плачет он в пустыне.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4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художественные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6687787" cy="3931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/>
              <a:t>Ночевала тучка золотая</a:t>
            </a:r>
            <a:br>
              <a:rPr lang="ru-RU" sz="3200" dirty="0"/>
            </a:br>
            <a:r>
              <a:rPr lang="ru-RU" sz="3200" dirty="0"/>
              <a:t>На груди утеса-великана;</a:t>
            </a:r>
            <a:br>
              <a:rPr lang="ru-RU" sz="3200" dirty="0"/>
            </a:br>
            <a:r>
              <a:rPr lang="ru-RU" sz="3200" dirty="0"/>
              <a:t>Утром в путь она умчалась рано,</a:t>
            </a:r>
            <a:br>
              <a:rPr lang="ru-RU" sz="3200" dirty="0"/>
            </a:br>
            <a:r>
              <a:rPr lang="ru-RU" sz="3200" dirty="0"/>
              <a:t>По лазури весело играя;</a:t>
            </a:r>
          </a:p>
          <a:p>
            <a:pPr marL="0" indent="0">
              <a:buNone/>
            </a:pPr>
            <a:r>
              <a:rPr lang="ru-RU" sz="3200" dirty="0"/>
              <a:t>Но остался влажный след в морщине</a:t>
            </a:r>
            <a:br>
              <a:rPr lang="ru-RU" sz="3200" dirty="0"/>
            </a:br>
            <a:r>
              <a:rPr lang="ru-RU" sz="3200" dirty="0"/>
              <a:t>Старого утеса. Одиноко</a:t>
            </a:r>
            <a:br>
              <a:rPr lang="ru-RU" sz="3200" dirty="0"/>
            </a:br>
            <a:r>
              <a:rPr lang="ru-RU" sz="3200" dirty="0"/>
              <a:t>Он стоит, задумался глубоко,</a:t>
            </a:r>
            <a:br>
              <a:rPr lang="ru-RU" sz="3200" dirty="0"/>
            </a:br>
            <a:r>
              <a:rPr lang="ru-RU" sz="3200" dirty="0"/>
              <a:t>И тихонько плачет он в пустыне.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6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художественные приемы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6687787" cy="39319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/>
              <a:t>Ночевала тучка золот</a:t>
            </a:r>
            <a:r>
              <a:rPr lang="ru-RU" sz="3200" b="1" u="sng" dirty="0"/>
              <a:t>а</a:t>
            </a:r>
            <a:r>
              <a:rPr lang="ru-RU" sz="3200" dirty="0"/>
              <a:t>я</a:t>
            </a:r>
            <a:br>
              <a:rPr lang="ru-RU" sz="3200" dirty="0"/>
            </a:br>
            <a:r>
              <a:rPr lang="ru-RU" sz="3200" dirty="0"/>
              <a:t>На груди утеса-велик</a:t>
            </a:r>
            <a:r>
              <a:rPr lang="ru-RU" sz="3200" b="1" u="sng" dirty="0"/>
              <a:t>а</a:t>
            </a:r>
            <a:r>
              <a:rPr lang="ru-RU" sz="3200" dirty="0"/>
              <a:t>на;</a:t>
            </a:r>
            <a:br>
              <a:rPr lang="ru-RU" sz="3200" dirty="0"/>
            </a:br>
            <a:r>
              <a:rPr lang="ru-RU" sz="3200" dirty="0"/>
              <a:t>Утром в путь она умчалась р</a:t>
            </a:r>
            <a:r>
              <a:rPr lang="ru-RU" sz="3200" b="1" u="sng" dirty="0"/>
              <a:t>а</a:t>
            </a:r>
            <a:r>
              <a:rPr lang="ru-RU" sz="3200" dirty="0"/>
              <a:t>но,</a:t>
            </a:r>
            <a:br>
              <a:rPr lang="ru-RU" sz="3200" dirty="0"/>
            </a:br>
            <a:r>
              <a:rPr lang="ru-RU" sz="3200" dirty="0"/>
              <a:t>По лазури весело игр</a:t>
            </a:r>
            <a:r>
              <a:rPr lang="ru-RU" sz="3200" b="1" u="sng" dirty="0"/>
              <a:t>а</a:t>
            </a:r>
            <a:r>
              <a:rPr lang="ru-RU" sz="3200" dirty="0"/>
              <a:t>я;</a:t>
            </a:r>
          </a:p>
          <a:p>
            <a:pPr marL="0" indent="0">
              <a:buNone/>
            </a:pPr>
            <a:r>
              <a:rPr lang="ru-RU" sz="3200" dirty="0"/>
              <a:t>Но остался влажный след в морщ</a:t>
            </a:r>
            <a:r>
              <a:rPr lang="ru-RU" sz="3200" b="1" u="sng" dirty="0"/>
              <a:t>и</a:t>
            </a:r>
            <a:r>
              <a:rPr lang="ru-RU" sz="3200" dirty="0"/>
              <a:t>не</a:t>
            </a:r>
            <a:br>
              <a:rPr lang="ru-RU" sz="3200" dirty="0"/>
            </a:br>
            <a:r>
              <a:rPr lang="ru-RU" sz="3200" dirty="0"/>
              <a:t>Старого утеса. Один</a:t>
            </a:r>
            <a:r>
              <a:rPr lang="ru-RU" sz="3200" b="1" u="sng" dirty="0"/>
              <a:t>о</a:t>
            </a:r>
            <a:r>
              <a:rPr lang="ru-RU" sz="3200" dirty="0"/>
              <a:t>ко</a:t>
            </a:r>
            <a:br>
              <a:rPr lang="ru-RU" sz="3200" dirty="0"/>
            </a:br>
            <a:r>
              <a:rPr lang="ru-RU" sz="3200" dirty="0"/>
              <a:t>Он стоит, задумался глуб</a:t>
            </a:r>
            <a:r>
              <a:rPr lang="ru-RU" sz="3200" b="1" u="sng" dirty="0"/>
              <a:t>о</a:t>
            </a:r>
            <a:r>
              <a:rPr lang="ru-RU" sz="3200" dirty="0"/>
              <a:t>ко,</a:t>
            </a:r>
            <a:br>
              <a:rPr lang="ru-RU" sz="3200" dirty="0"/>
            </a:br>
            <a:r>
              <a:rPr lang="ru-RU" sz="3200" dirty="0"/>
              <a:t>И тихонько плачет он в пуст</a:t>
            </a:r>
            <a:r>
              <a:rPr lang="ru-RU" sz="3200" b="1" u="sng" dirty="0"/>
              <a:t>ы</a:t>
            </a:r>
            <a:r>
              <a:rPr lang="ru-RU" sz="3200" dirty="0"/>
              <a:t>не.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182100" y="2116183"/>
            <a:ext cx="31588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Женская рифма – ударение на втором от конца строки слоге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189558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390</TotalTime>
  <Words>315</Words>
  <Application>Microsoft Office PowerPoint</Application>
  <PresentationFormat>Широкоэкранный</PresentationFormat>
  <Paragraphs>62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Garamond</vt:lpstr>
      <vt:lpstr>Савон</vt:lpstr>
      <vt:lpstr>М. Ю. Лермонтов «Утес»</vt:lpstr>
      <vt:lpstr>Михаил Юрьевич Лермонтов (1814-1841)</vt:lpstr>
      <vt:lpstr>Секрет стихотворения «Утес» (1841 год)</vt:lpstr>
      <vt:lpstr>Секрет стихотворения «Утес»</vt:lpstr>
      <vt:lpstr>Секрет стихотворения «Утес»</vt:lpstr>
      <vt:lpstr>Презентация PowerPoint</vt:lpstr>
      <vt:lpstr>Эпитеты</vt:lpstr>
      <vt:lpstr>Другие художественные приемы</vt:lpstr>
      <vt:lpstr>Другие художественные приемы</vt:lpstr>
      <vt:lpstr>Другие художественные приемы</vt:lpstr>
      <vt:lpstr>Другие художественные приемы</vt:lpstr>
      <vt:lpstr>Презентация PowerPoint</vt:lpstr>
      <vt:lpstr>Интонации</vt:lpstr>
      <vt:lpstr>Стихотворный размер</vt:lpstr>
      <vt:lpstr>Вывод</vt:lpstr>
      <vt:lpstr>Презентация PowerPoint</vt:lpstr>
      <vt:lpstr>Стихотворные размеры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М. Ю. Лермонтов «Утес»</dc:title>
  <dc:creator>Пользователь Windows</dc:creator>
  <cp:lastModifiedBy>Пользователь Windows</cp:lastModifiedBy>
  <cp:revision>17</cp:revision>
  <dcterms:created xsi:type="dcterms:W3CDTF">2020-12-28T20:41:50Z</dcterms:created>
  <dcterms:modified xsi:type="dcterms:W3CDTF">2022-08-21T08:57:15Z</dcterms:modified>
</cp:coreProperties>
</file>