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60" r:id="rId4"/>
    <p:sldId id="258" r:id="rId5"/>
    <p:sldId id="259" r:id="rId6"/>
    <p:sldId id="261" r:id="rId7"/>
    <p:sldId id="263" r:id="rId8"/>
    <p:sldId id="264" r:id="rId9"/>
    <p:sldId id="262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33"/>
    <a:srgbClr val="CC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dirty="0"/>
              <a:t>3/29/2024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3/29/2024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3/29/2024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3/29/2024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3/29/2024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3/29/2024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3/29/2024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3/29/2024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3/29/2024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3/29/2024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3/29/2024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3/29/2024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3/29/2024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3/29/2024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3/29/2024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3/29/2024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3/29/2024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AAD347D-5ACD-4C99-B74B-A9C85AD731AF}" type="datetimeFigureOut">
              <a:rPr lang="en-US" dirty="0"/>
              <a:t>3/29/2024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8" r:id="rId9"/>
    <p:sldLayoutId id="2147483667" r:id="rId10"/>
    <p:sldLayoutId id="2147483661" r:id="rId11"/>
    <p:sldLayoutId id="2147483664" r:id="rId12"/>
    <p:sldLayoutId id="2147483662" r:id="rId13"/>
    <p:sldLayoutId id="2147483669" r:id="rId14"/>
    <p:sldLayoutId id="2147483670" r:id="rId15"/>
    <p:sldLayoutId id="2147483658" r:id="rId16"/>
    <p:sldLayoutId id="2147483659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45405" y="400395"/>
            <a:ext cx="8825658" cy="3329581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FFFF00"/>
                </a:solidFill>
              </a:rPr>
              <a:t>Глагол как часть речи.</a:t>
            </a:r>
            <a:endParaRPr lang="ru-RU" b="1" dirty="0">
              <a:solidFill>
                <a:srgbClr val="FFFF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820488" y="4123112"/>
            <a:ext cx="79137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/>
              <a:t>Повторение изученного </a:t>
            </a:r>
          </a:p>
          <a:p>
            <a:pPr algn="ctr"/>
            <a:r>
              <a:rPr lang="ru-RU" sz="3600" dirty="0" smtClean="0"/>
              <a:t>в 5 классе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55532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algn="ctr"/>
            <a:r>
              <a:rPr lang="ru-RU" sz="4400" u="sng" dirty="0">
                <a:solidFill>
                  <a:srgbClr val="FFFF00"/>
                </a:solidFill>
              </a:rPr>
              <a:t>Продолжите </a:t>
            </a:r>
            <a:r>
              <a:rPr lang="ru-RU" sz="4400" u="sng" dirty="0" smtClean="0">
                <a:solidFill>
                  <a:srgbClr val="FFFF00"/>
                </a:solidFill>
              </a:rPr>
              <a:t>высказывания.</a:t>
            </a:r>
            <a:r>
              <a:rPr lang="ru-RU" sz="4400" dirty="0">
                <a:solidFill>
                  <a:srgbClr val="FFFF00"/>
                </a:solidFill>
              </a:rPr>
              <a:t/>
            </a:r>
            <a:br>
              <a:rPr lang="ru-RU" sz="4400" dirty="0">
                <a:solidFill>
                  <a:srgbClr val="FFFF00"/>
                </a:solidFill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04293" y="1745347"/>
            <a:ext cx="8946541" cy="4195481"/>
          </a:xfrm>
        </p:spPr>
        <p:txBody>
          <a:bodyPr/>
          <a:lstStyle/>
          <a:p>
            <a:r>
              <a:rPr lang="ru-RU" sz="3200" dirty="0" smtClean="0"/>
              <a:t>1</a:t>
            </a:r>
            <a:r>
              <a:rPr lang="ru-RU" sz="3200" dirty="0"/>
              <a:t>. Глагол – это часть речи, которая обозначает … и отвечает на вопросы…</a:t>
            </a:r>
          </a:p>
          <a:p>
            <a:r>
              <a:rPr lang="ru-RU" sz="3200" dirty="0"/>
              <a:t>2. Глаголы бывают … и … </a:t>
            </a:r>
            <a:r>
              <a:rPr lang="ru-RU" sz="3200" dirty="0" smtClean="0"/>
              <a:t>вида.</a:t>
            </a:r>
            <a:endParaRPr lang="ru-RU" sz="3200" dirty="0"/>
          </a:p>
          <a:p>
            <a:r>
              <a:rPr lang="ru-RU" sz="3200" dirty="0"/>
              <a:t>3.Глаголы </a:t>
            </a:r>
            <a:r>
              <a:rPr lang="ru-RU" sz="3200" dirty="0" smtClean="0"/>
              <a:t>изменяются по …</a:t>
            </a:r>
            <a:endParaRPr lang="ru-RU" sz="3200" dirty="0"/>
          </a:p>
          <a:p>
            <a:r>
              <a:rPr lang="ru-RU" sz="3200" dirty="0"/>
              <a:t>4. В предложении глаголы чаще всего выступают в роли</a:t>
            </a:r>
            <a:r>
              <a:rPr lang="ru-RU" sz="3200" dirty="0" smtClean="0"/>
              <a:t>…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23738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24034" y="214290"/>
            <a:ext cx="8229600" cy="500066"/>
          </a:xfrm>
        </p:spPr>
        <p:txBody>
          <a:bodyPr>
            <a:normAutofit fontScale="90000"/>
          </a:bodyPr>
          <a:lstStyle/>
          <a:p>
            <a:r>
              <a:rPr lang="ru-RU" sz="3600" b="1" i="1" dirty="0">
                <a:solidFill>
                  <a:srgbClr val="FFFF00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Происхождение термина </a:t>
            </a:r>
            <a:r>
              <a:rPr lang="en-US" sz="3600" b="1" i="1" dirty="0">
                <a:solidFill>
                  <a:srgbClr val="FFFF00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“</a:t>
            </a:r>
            <a:r>
              <a:rPr lang="ru-RU" sz="3600" b="1" i="1" dirty="0">
                <a:solidFill>
                  <a:srgbClr val="FFFF00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глагол</a:t>
            </a:r>
            <a:r>
              <a:rPr lang="en-US" sz="3600" b="1" i="1" dirty="0" smtClean="0">
                <a:solidFill>
                  <a:srgbClr val="FFFF00"/>
                </a:solidFill>
              </a:rPr>
              <a:t>”</a:t>
            </a:r>
            <a:r>
              <a:rPr lang="ru-RU" sz="3600" b="1" i="1" dirty="0" smtClean="0">
                <a:solidFill>
                  <a:srgbClr val="FFFF00"/>
                </a:solidFill>
              </a:rPr>
              <a:t>. </a:t>
            </a:r>
            <a:endParaRPr lang="ru-RU" sz="3600" b="1" i="1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881158" y="785794"/>
            <a:ext cx="8443914" cy="1214446"/>
          </a:xfrm>
        </p:spPr>
        <p:txBody>
          <a:bodyPr>
            <a:noAutofit/>
          </a:bodyPr>
          <a:lstStyle/>
          <a:p>
            <a:pPr marL="0">
              <a:spcBef>
                <a:spcPts val="0"/>
              </a:spcBef>
              <a:buNone/>
            </a:pPr>
            <a:r>
              <a:rPr lang="ru-RU" sz="2400" b="1" dirty="0">
                <a:solidFill>
                  <a:srgbClr val="CCFFCC"/>
                </a:solidFill>
              </a:rPr>
              <a:t>Термин глагол происходит от латинского слова verbum, что переводится как </a:t>
            </a:r>
            <a:r>
              <a:rPr lang="ru-RU" sz="2400" b="1" i="1" dirty="0">
                <a:solidFill>
                  <a:srgbClr val="CCFFCC"/>
                </a:solidFill>
              </a:rPr>
              <a:t>речь, слово. </a:t>
            </a:r>
            <a:r>
              <a:rPr lang="ru-RU" sz="2400" b="1" dirty="0">
                <a:solidFill>
                  <a:srgbClr val="CCFFCC"/>
                </a:solidFill>
              </a:rPr>
              <a:t>В древнерусском языке было слово </a:t>
            </a:r>
            <a:r>
              <a:rPr lang="en-US" sz="2400" b="1" dirty="0">
                <a:solidFill>
                  <a:srgbClr val="CCFFCC"/>
                </a:solidFill>
              </a:rPr>
              <a:t>“</a:t>
            </a:r>
            <a:r>
              <a:rPr lang="ru-RU" sz="2400" b="1" dirty="0">
                <a:solidFill>
                  <a:srgbClr val="CCFFCC"/>
                </a:solidFill>
              </a:rPr>
              <a:t>глаголити</a:t>
            </a:r>
            <a:r>
              <a:rPr lang="en-US" sz="2400" b="1" dirty="0">
                <a:solidFill>
                  <a:srgbClr val="CCFFCC"/>
                </a:solidFill>
              </a:rPr>
              <a:t>”, </a:t>
            </a:r>
            <a:r>
              <a:rPr lang="ru-RU" sz="2400" b="1" dirty="0">
                <a:solidFill>
                  <a:srgbClr val="CCFFCC"/>
                </a:solidFill>
              </a:rPr>
              <a:t>что означало </a:t>
            </a:r>
            <a:r>
              <a:rPr lang="en-US" sz="2400" b="1" dirty="0">
                <a:solidFill>
                  <a:srgbClr val="CCFFCC"/>
                </a:solidFill>
              </a:rPr>
              <a:t>“</a:t>
            </a:r>
            <a:r>
              <a:rPr lang="ru-RU" sz="2400" b="1" dirty="0">
                <a:solidFill>
                  <a:srgbClr val="CCFFCC"/>
                </a:solidFill>
              </a:rPr>
              <a:t>говорить</a:t>
            </a:r>
            <a:r>
              <a:rPr lang="en-US" sz="2400" b="1" dirty="0">
                <a:solidFill>
                  <a:srgbClr val="CCFFCC"/>
                </a:solidFill>
              </a:rPr>
              <a:t>”. </a:t>
            </a:r>
            <a:r>
              <a:rPr lang="ru-RU" sz="2400" b="1" dirty="0">
                <a:solidFill>
                  <a:srgbClr val="CCFFCC"/>
                </a:solidFill>
              </a:rPr>
              <a:t> </a:t>
            </a:r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5238744" y="2000240"/>
            <a:ext cx="5014890" cy="40719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indent="-342900" defTabSz="914400">
              <a:defRPr/>
            </a:pPr>
            <a:endParaRPr lang="ru-RU" sz="2400" dirty="0"/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5107300" y="2691756"/>
            <a:ext cx="5072098" cy="321471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/>
          <a:p>
            <a:pPr indent="-342900" defTabSz="914400">
              <a:defRPr/>
            </a:pPr>
            <a:r>
              <a:rPr lang="ru-RU" sz="2400" b="1" dirty="0"/>
              <a:t>Слово </a:t>
            </a:r>
            <a:r>
              <a:rPr lang="ru-RU" sz="2400" b="1" i="1" dirty="0"/>
              <a:t>глагол </a:t>
            </a:r>
            <a:r>
              <a:rPr lang="ru-RU" sz="2400" b="1" dirty="0"/>
              <a:t>в значении </a:t>
            </a:r>
            <a:r>
              <a:rPr lang="ru-RU" sz="2400" b="1" dirty="0" smtClean="0"/>
              <a:t>«</a:t>
            </a:r>
            <a:r>
              <a:rPr lang="ru-RU" sz="2400" b="1" i="1" dirty="0" smtClean="0"/>
              <a:t>речь» </a:t>
            </a:r>
            <a:r>
              <a:rPr lang="ru-RU" sz="2400" b="1" dirty="0" smtClean="0"/>
              <a:t>встречается  </a:t>
            </a:r>
            <a:r>
              <a:rPr lang="ru-RU" sz="2400" b="1" dirty="0"/>
              <a:t>в стихотворении </a:t>
            </a:r>
          </a:p>
          <a:p>
            <a:pPr indent="-342900" defTabSz="914400">
              <a:defRPr/>
            </a:pPr>
            <a:r>
              <a:rPr lang="ru-RU" sz="2400" b="1" dirty="0"/>
              <a:t>А.С. Пушкина </a:t>
            </a:r>
            <a:r>
              <a:rPr lang="en-US" sz="2400" b="1" dirty="0"/>
              <a:t>“</a:t>
            </a:r>
            <a:r>
              <a:rPr lang="ru-RU" sz="2400" b="1" dirty="0"/>
              <a:t>Пророк</a:t>
            </a:r>
            <a:r>
              <a:rPr lang="en-US" sz="2400" b="1" dirty="0"/>
              <a:t>”:</a:t>
            </a:r>
          </a:p>
          <a:p>
            <a:pPr indent="-342900"/>
            <a:endParaRPr lang="ru-RU" sz="2400" dirty="0" smtClean="0">
              <a:latin typeface="Monotype Corsiva" panose="03010101010201010101" pitchFamily="66" charset="0"/>
            </a:endParaRPr>
          </a:p>
          <a:p>
            <a:pPr indent="-342900"/>
            <a:r>
              <a:rPr lang="ru-RU" sz="2800" dirty="0" smtClean="0">
                <a:latin typeface="Monotype Corsiva" panose="03010101010201010101" pitchFamily="66" charset="0"/>
              </a:rPr>
              <a:t>«</a:t>
            </a:r>
            <a:r>
              <a:rPr lang="ru-RU" sz="2800" dirty="0">
                <a:latin typeface="Monotype Corsiva" panose="03010101010201010101" pitchFamily="66" charset="0"/>
              </a:rPr>
              <a:t>Восстань, пророк, и </a:t>
            </a:r>
            <a:r>
              <a:rPr lang="ru-RU" sz="2800" dirty="0" err="1">
                <a:latin typeface="Monotype Corsiva" panose="03010101010201010101" pitchFamily="66" charset="0"/>
              </a:rPr>
              <a:t>виждь</a:t>
            </a:r>
            <a:r>
              <a:rPr lang="ru-RU" sz="2800" dirty="0">
                <a:latin typeface="Monotype Corsiva" panose="03010101010201010101" pitchFamily="66" charset="0"/>
              </a:rPr>
              <a:t>, и внемли,</a:t>
            </a:r>
            <a:br>
              <a:rPr lang="ru-RU" sz="2800" dirty="0">
                <a:latin typeface="Monotype Corsiva" panose="03010101010201010101" pitchFamily="66" charset="0"/>
              </a:rPr>
            </a:br>
            <a:r>
              <a:rPr lang="ru-RU" sz="2800" dirty="0">
                <a:latin typeface="Monotype Corsiva" panose="03010101010201010101" pitchFamily="66" charset="0"/>
              </a:rPr>
              <a:t>Исполнись волею моей,</a:t>
            </a:r>
            <a:br>
              <a:rPr lang="ru-RU" sz="2800" dirty="0">
                <a:latin typeface="Monotype Corsiva" panose="03010101010201010101" pitchFamily="66" charset="0"/>
              </a:rPr>
            </a:br>
            <a:r>
              <a:rPr lang="ru-RU" sz="2800" dirty="0">
                <a:latin typeface="Monotype Corsiva" panose="03010101010201010101" pitchFamily="66" charset="0"/>
              </a:rPr>
              <a:t>И, обходя моря и земли,</a:t>
            </a:r>
            <a:br>
              <a:rPr lang="ru-RU" sz="2800" dirty="0">
                <a:latin typeface="Monotype Corsiva" panose="03010101010201010101" pitchFamily="66" charset="0"/>
              </a:rPr>
            </a:br>
            <a:r>
              <a:rPr lang="ru-RU" sz="2800" u="sng" dirty="0">
                <a:solidFill>
                  <a:srgbClr val="FFFF00"/>
                </a:solidFill>
                <a:latin typeface="Monotype Corsiva" panose="03010101010201010101" pitchFamily="66" charset="0"/>
              </a:rPr>
              <a:t>Глаголом</a:t>
            </a:r>
            <a:r>
              <a:rPr lang="ru-RU" sz="2800" dirty="0">
                <a:latin typeface="Monotype Corsiva" panose="03010101010201010101" pitchFamily="66" charset="0"/>
              </a:rPr>
              <a:t> жги сердца людей</a:t>
            </a:r>
            <a:r>
              <a:rPr lang="ru-RU" sz="2800" dirty="0" smtClean="0">
                <a:latin typeface="Monotype Corsiva" panose="03010101010201010101" pitchFamily="66" charset="0"/>
              </a:rPr>
              <a:t>».</a:t>
            </a:r>
            <a:endParaRPr lang="en-US" sz="2800" dirty="0">
              <a:latin typeface="Monotype Corsiva" panose="03010101010201010101" pitchFamily="66" charset="0"/>
            </a:endParaRPr>
          </a:p>
          <a:p>
            <a:pPr indent="-342900" defTabSz="914400">
              <a:defRPr/>
            </a:pPr>
            <a:endParaRPr lang="ru-RU" sz="2400" dirty="0"/>
          </a:p>
        </p:txBody>
      </p:sp>
      <p:pic>
        <p:nvPicPr>
          <p:cNvPr id="2052" name="Picture 4" descr="http://900igr.net/datai/literatura/Kostromskie-Pushkiny/0001-002-A.S.-Pushkin-i-Kostromskoj-kraj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60081" y="2691756"/>
            <a:ext cx="2884290" cy="364331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623107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05044" y="1404526"/>
            <a:ext cx="6785466" cy="4195481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800" b="1" dirty="0" err="1"/>
              <a:t>А.Н.Толстой</a:t>
            </a:r>
            <a:r>
              <a:rPr lang="ru-RU" sz="2800" b="1" dirty="0"/>
              <a:t> писал: </a:t>
            </a:r>
            <a:endParaRPr lang="ru-RU" sz="2800" b="1" dirty="0" smtClean="0"/>
          </a:p>
          <a:p>
            <a:pPr marL="0" indent="0" algn="just">
              <a:buNone/>
            </a:pPr>
            <a:endParaRPr lang="ru-RU" sz="2800" b="1" dirty="0"/>
          </a:p>
          <a:p>
            <a:pPr marL="0" indent="0" algn="just">
              <a:buNone/>
            </a:pPr>
            <a:r>
              <a:rPr lang="ru-RU" sz="2800" b="1" dirty="0" smtClean="0"/>
              <a:t>"</a:t>
            </a:r>
            <a:r>
              <a:rPr lang="ru-RU" sz="2800" b="1" dirty="0"/>
              <a:t>По моему глубокому убеждению, вся разительность прозы - в глаголе, ибо глагол - это действенность характера".</a:t>
            </a:r>
          </a:p>
          <a:p>
            <a:pPr algn="just"/>
            <a:endParaRPr lang="ru-RU" dirty="0"/>
          </a:p>
        </p:txBody>
      </p:sp>
      <p:pic>
        <p:nvPicPr>
          <p:cNvPr id="4" name="Рисунок 3" descr="&lt;strong&gt;Толстой&lt;/strong&gt;, &lt;strong&gt;Алексей&lt;/strong&gt; Константинович — Википедия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2192" y="1673071"/>
            <a:ext cx="2657647" cy="37207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217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775" y="140710"/>
            <a:ext cx="9509760" cy="6194693"/>
          </a:xfrm>
        </p:spPr>
      </p:pic>
    </p:spTree>
    <p:extLst>
      <p:ext uri="{BB962C8B-B14F-4D97-AF65-F5344CB8AC3E}">
        <p14:creationId xmlns:p14="http://schemas.microsoft.com/office/powerpoint/2010/main" val="3381467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200" b="1" dirty="0">
                <a:solidFill>
                  <a:srgbClr val="FFFF00"/>
                </a:solidFill>
              </a:rPr>
              <a:t>Вам нужно вспомнить и распределить глаголы по столбикам в зависимости от их спряжения.</a:t>
            </a:r>
            <a:br>
              <a:rPr lang="ru-RU" sz="3200" b="1" dirty="0">
                <a:solidFill>
                  <a:srgbClr val="FFFF00"/>
                </a:solidFill>
              </a:rPr>
            </a:br>
            <a:endParaRPr lang="ru-RU" sz="3200" b="1" dirty="0">
              <a:solidFill>
                <a:srgbClr val="FFFF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4178" y="2576620"/>
            <a:ext cx="8946541" cy="4195481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 smtClean="0"/>
              <a:t>Летаю, ненавидеть, гудят, пасутся, брить, несем, спешат.</a:t>
            </a:r>
            <a:endParaRPr lang="ru-RU" sz="4800" b="1" dirty="0"/>
          </a:p>
        </p:txBody>
      </p:sp>
    </p:spTree>
    <p:extLst>
      <p:ext uri="{BB962C8B-B14F-4D97-AF65-F5344CB8AC3E}">
        <p14:creationId xmlns:p14="http://schemas.microsoft.com/office/powerpoint/2010/main" val="892678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6000" b="1" dirty="0" smtClean="0">
                <a:solidFill>
                  <a:srgbClr val="CCFF33"/>
                </a:solidFill>
              </a:rPr>
              <a:t>Виды глагола.</a:t>
            </a:r>
            <a:endParaRPr lang="ru-RU" sz="6000" b="1" dirty="0">
              <a:solidFill>
                <a:srgbClr val="CCFF33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04293" y="2410365"/>
            <a:ext cx="8946541" cy="4195481"/>
          </a:xfrm>
        </p:spPr>
        <p:txBody>
          <a:bodyPr/>
          <a:lstStyle/>
          <a:p>
            <a:endParaRPr lang="ru-RU" dirty="0"/>
          </a:p>
        </p:txBody>
      </p:sp>
      <p:cxnSp>
        <p:nvCxnSpPr>
          <p:cNvPr id="5" name="Прямая со стрелкой 4"/>
          <p:cNvCxnSpPr/>
          <p:nvPr/>
        </p:nvCxnSpPr>
        <p:spPr>
          <a:xfrm flipH="1">
            <a:off x="1853738" y="1579418"/>
            <a:ext cx="2177935" cy="122197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6650182" y="1537855"/>
            <a:ext cx="1637607" cy="1138843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9" name="Прямоугольник 8"/>
          <p:cNvSpPr/>
          <p:nvPr/>
        </p:nvSpPr>
        <p:spPr>
          <a:xfrm>
            <a:off x="202738" y="3008751"/>
            <a:ext cx="5374825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ru-RU" sz="4800" b="1" cap="none" spc="0" dirty="0" smtClean="0">
                <a:ln/>
                <a:solidFill>
                  <a:schemeClr val="accent3"/>
                </a:solidFill>
                <a:effectLst/>
              </a:rPr>
              <a:t>Совершенный</a:t>
            </a:r>
            <a:endParaRPr lang="ru-RU" sz="48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783831" y="3021056"/>
            <a:ext cx="5445722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ru-RU" sz="4800" b="1" cap="none" spc="0" dirty="0" smtClean="0">
                <a:ln/>
                <a:solidFill>
                  <a:schemeClr val="accent3"/>
                </a:solidFill>
                <a:effectLst/>
              </a:rPr>
              <a:t>Несовершенный</a:t>
            </a:r>
            <a:endParaRPr lang="ru-RU" sz="4800" b="1" cap="none" spc="0" dirty="0">
              <a:ln/>
              <a:solidFill>
                <a:schemeClr val="accent3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681247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289" y="245064"/>
            <a:ext cx="9404723" cy="140053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Времена глагола.</a:t>
            </a: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9869" y="1179800"/>
            <a:ext cx="7245072" cy="5137873"/>
          </a:xfrm>
        </p:spPr>
      </p:pic>
    </p:spTree>
    <p:extLst>
      <p:ext uri="{BB962C8B-B14F-4D97-AF65-F5344CB8AC3E}">
        <p14:creationId xmlns:p14="http://schemas.microsoft.com/office/powerpoint/2010/main" val="26105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16401" y="1853248"/>
            <a:ext cx="8664142" cy="4195481"/>
          </a:xfrm>
        </p:spPr>
        <p:txBody>
          <a:bodyPr/>
          <a:lstStyle/>
          <a:p>
            <a:pPr marL="0" indent="0">
              <a:buNone/>
            </a:pPr>
            <a:r>
              <a:rPr lang="ru-RU" sz="3200" b="1" dirty="0">
                <a:solidFill>
                  <a:srgbClr val="FFFF00"/>
                </a:solidFill>
              </a:rPr>
              <a:t>Домашнее задание</a:t>
            </a:r>
            <a:r>
              <a:rPr lang="ru-RU" sz="3200" b="1" dirty="0" smtClean="0">
                <a:solidFill>
                  <a:srgbClr val="FFFF00"/>
                </a:solidFill>
              </a:rPr>
              <a:t>.</a:t>
            </a:r>
          </a:p>
          <a:p>
            <a:pPr marL="0" indent="0">
              <a:buNone/>
            </a:pPr>
            <a:endParaRPr lang="ru-RU" sz="3200" b="1" dirty="0" smtClean="0"/>
          </a:p>
          <a:p>
            <a:pPr>
              <a:buFont typeface="Wingdings" panose="05000000000000000000" pitchFamily="2" charset="2"/>
              <a:buChar char="q"/>
            </a:pPr>
            <a:r>
              <a:rPr lang="ru-RU" sz="3200" dirty="0" smtClean="0"/>
              <a:t>Повторить способы словообразования.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sz="3200" dirty="0" smtClean="0"/>
              <a:t>Упр</a:t>
            </a:r>
            <a:r>
              <a:rPr lang="ru-RU" sz="3200" dirty="0"/>
              <a:t>. 518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25637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180</TotalTime>
  <Words>179</Words>
  <Application>Microsoft Office PowerPoint</Application>
  <PresentationFormat>Широкоэкранный</PresentationFormat>
  <Paragraphs>27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5" baseType="lpstr">
      <vt:lpstr>Arial</vt:lpstr>
      <vt:lpstr>Century Gothic</vt:lpstr>
      <vt:lpstr>Monotype Corsiva</vt:lpstr>
      <vt:lpstr>Wingdings</vt:lpstr>
      <vt:lpstr>Wingdings 3</vt:lpstr>
      <vt:lpstr>Ион</vt:lpstr>
      <vt:lpstr>Глагол как часть речи.</vt:lpstr>
      <vt:lpstr>Продолжите высказывания. </vt:lpstr>
      <vt:lpstr>Происхождение термина “глагол”. </vt:lpstr>
      <vt:lpstr>Презентация PowerPoint</vt:lpstr>
      <vt:lpstr>Презентация PowerPoint</vt:lpstr>
      <vt:lpstr>Вам нужно вспомнить и распределить глаголы по столбикам в зависимости от их спряжения. </vt:lpstr>
      <vt:lpstr>Виды глагола.</vt:lpstr>
      <vt:lpstr>Времена глагола.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Глагол как часть речи.</dc:title>
  <dc:creator>Admin</dc:creator>
  <cp:lastModifiedBy>Admin</cp:lastModifiedBy>
  <cp:revision>11</cp:revision>
  <dcterms:created xsi:type="dcterms:W3CDTF">2022-04-14T19:35:50Z</dcterms:created>
  <dcterms:modified xsi:type="dcterms:W3CDTF">2024-03-29T09:34:25Z</dcterms:modified>
</cp:coreProperties>
</file>