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67" r:id="rId3"/>
    <p:sldId id="257" r:id="rId4"/>
    <p:sldId id="268" r:id="rId5"/>
    <p:sldId id="269" r:id="rId6"/>
    <p:sldId id="282" r:id="rId7"/>
    <p:sldId id="270" r:id="rId8"/>
    <p:sldId id="271" r:id="rId9"/>
    <p:sldId id="272" r:id="rId10"/>
    <p:sldId id="273" r:id="rId11"/>
    <p:sldId id="274" r:id="rId12"/>
    <p:sldId id="286" r:id="rId13"/>
    <p:sldId id="275" r:id="rId14"/>
    <p:sldId id="285" r:id="rId15"/>
    <p:sldId id="276" r:id="rId16"/>
    <p:sldId id="283" r:id="rId17"/>
    <p:sldId id="284" r:id="rId18"/>
    <p:sldId id="277" r:id="rId19"/>
    <p:sldId id="279" r:id="rId20"/>
    <p:sldId id="280" r:id="rId21"/>
    <p:sldId id="281" r:id="rId22"/>
    <p:sldId id="260" r:id="rId23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695" autoAdjust="0"/>
    <p:restoredTop sz="73690" autoAdjust="0"/>
  </p:normalViewPr>
  <p:slideViewPr>
    <p:cSldViewPr>
      <p:cViewPr varScale="1">
        <p:scale>
          <a:sx n="53" d="100"/>
          <a:sy n="53" d="100"/>
        </p:scale>
        <p:origin x="-190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0" cy="501015"/>
          </a:xfrm>
          <a:prstGeom prst="rect">
            <a:avLst/>
          </a:prstGeom>
        </p:spPr>
        <p:txBody>
          <a:bodyPr vert="horz" lIns="93159" tIns="46580" rIns="93159" bIns="4658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501015"/>
          </a:xfrm>
          <a:prstGeom prst="rect">
            <a:avLst/>
          </a:prstGeom>
        </p:spPr>
        <p:txBody>
          <a:bodyPr vert="horz" lIns="93159" tIns="46580" rIns="93159" bIns="46580" rtlCol="0"/>
          <a:lstStyle>
            <a:lvl1pPr algn="r">
              <a:defRPr sz="1200"/>
            </a:lvl1pPr>
          </a:lstStyle>
          <a:p>
            <a:fld id="{7C43CECC-CC02-413D-9693-CA94DA083768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11737" cy="3759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59" tIns="46580" rIns="93159" bIns="4658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3159" tIns="46580" rIns="93159" bIns="4658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0" cy="501015"/>
          </a:xfrm>
          <a:prstGeom prst="rect">
            <a:avLst/>
          </a:prstGeom>
        </p:spPr>
        <p:txBody>
          <a:bodyPr vert="horz" lIns="93159" tIns="46580" rIns="93159" bIns="4658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9" y="9517546"/>
            <a:ext cx="2984870" cy="501015"/>
          </a:xfrm>
          <a:prstGeom prst="rect">
            <a:avLst/>
          </a:prstGeom>
        </p:spPr>
        <p:txBody>
          <a:bodyPr vert="horz" lIns="93159" tIns="46580" rIns="93159" bIns="46580" rtlCol="0" anchor="b"/>
          <a:lstStyle>
            <a:lvl1pPr algn="r">
              <a:defRPr sz="1200"/>
            </a:lvl1pPr>
          </a:lstStyle>
          <a:p>
            <a:fld id="{30975AC6-C77A-4FC1-BF4F-178DEF644F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8953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75AC6-C77A-4FC1-BF4F-178DEF644FE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5860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75AC6-C77A-4FC1-BF4F-178DEF644FE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75AC6-C77A-4FC1-BF4F-178DEF644FE5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500042"/>
            <a:ext cx="6400800" cy="1643074"/>
          </a:xfrm>
        </p:spPr>
        <p:txBody>
          <a:bodyPr>
            <a:normAutofit fontScale="85000" lnSpcReduction="10000"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«Современные подходы к развитию взаимодействия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 детского сада и семьи в условиях ФГОС ДО» 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из опыта работы МКДОУ «Нижнеусцелемовский детский сад»</a:t>
            </a:r>
          </a:p>
          <a:p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026" name="Picture 2" descr="C:\Users\Рябинка\Desktop\Детки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000240"/>
            <a:ext cx="8382500" cy="307183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857752" y="5500702"/>
            <a:ext cx="38576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+mj-lt"/>
              </a:rPr>
              <a:t>Выполнила: заведующий МКДОУ «Нижнеусцелемовский детский сад»</a:t>
            </a:r>
          </a:p>
          <a:p>
            <a:r>
              <a:rPr lang="ru-RU" dirty="0" smtClean="0">
                <a:solidFill>
                  <a:srgbClr val="FF0000"/>
                </a:solidFill>
                <a:latin typeface="+mj-lt"/>
              </a:rPr>
              <a:t>Соломина М.М.</a:t>
            </a:r>
            <a:endParaRPr lang="ru-RU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ransition spd="slow" advClick="0" advTm="4000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Современные формы работы с родителями:</a:t>
            </a:r>
            <a:b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Информационно- аналитические</a:t>
            </a:r>
            <a:b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Анкетирование, опрос, «Почтовый ящик»</a:t>
            </a:r>
            <a:b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18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1800" dirty="0" smtClean="0">
                <a:solidFill>
                  <a:srgbClr val="FF0000"/>
                </a:solidFill>
                <a:latin typeface="Comic Sans MS" pitchFamily="66" charset="0"/>
              </a:rPr>
            </a:br>
            <a:endParaRPr lang="ru-RU" sz="1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Содержимое 3" descr="IMG_20220207_161052_resized_20220208_0837567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2071678"/>
            <a:ext cx="3340310" cy="4382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143116"/>
            <a:ext cx="4882299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3000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Наглядно – информационные: родительские клубы, общение в сообществе ВК, информационные стенды, нетрадиционные родительские собрания, буклеты.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Содержимое 3" descr="IMG_20220204_133007_resized_20220204_0132523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428734"/>
            <a:ext cx="4191030" cy="3143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sad\Desktop\фото к августу\фото\фотогр 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000372"/>
            <a:ext cx="4191030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Родительское собрание в нетрадиционной форме «Актуальность развития навыков для будущих школьников»</a:t>
            </a:r>
            <a:endParaRPr lang="ru-RU" sz="2400" dirty="0">
              <a:solidFill>
                <a:srgbClr val="FF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Выступление психолога на собрании</a:t>
            </a:r>
            <a:endParaRPr lang="ru-RU" dirty="0"/>
          </a:p>
        </p:txBody>
      </p:sp>
      <p:pic>
        <p:nvPicPr>
          <p:cNvPr id="7" name="Содержимое 6" descr="IMG2023030315040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629507"/>
            <a:ext cx="4040188" cy="3042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7" descr="IMG20230303150413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5025" y="2628909"/>
            <a:ext cx="4041775" cy="30432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4000"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Заседание родительского клуба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026" name="Picture 2" descr="C:\Users\sad\Desktop\фото к августу\фото\IMG_20190423_1115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80184" y="1312629"/>
            <a:ext cx="3892344" cy="5188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Users\sad\Desktop\фото к августу\фото\IMG_20190926_1008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111" y="1214422"/>
            <a:ext cx="4148013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400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rgbClr val="FF0000"/>
                </a:solidFill>
                <a:latin typeface="Comic Sans MS" pitchFamily="66" charset="0"/>
              </a:rPr>
              <a:t>Сайт детского сада и страница в социальной сети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 </a:t>
            </a:r>
            <a:r>
              <a:rPr lang="ru-RU" sz="1800" dirty="0" smtClean="0">
                <a:solidFill>
                  <a:srgbClr val="FF0000"/>
                </a:solidFill>
                <a:latin typeface="Comic Sans MS" pitchFamily="66" charset="0"/>
              </a:rPr>
              <a:t>Родители могут познакомиться с разнообразной информацией об учреждении, фотографиями, работами дошкольников, высказать свои пожелания, написать отзыв о работе ДОУ.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857364"/>
            <a:ext cx="4643470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4143380"/>
            <a:ext cx="5000659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3000"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/>
          </a:bodyPr>
          <a:lstStyle/>
          <a:p>
            <a:pPr algn="l"/>
            <a:r>
              <a:rPr lang="ru-RU" sz="2400" dirty="0" err="1" smtClean="0">
                <a:solidFill>
                  <a:srgbClr val="FF0000"/>
                </a:solidFill>
                <a:latin typeface="Comic Sans MS" pitchFamily="66" charset="0"/>
              </a:rPr>
              <a:t>Досуговые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 формы взаимодействия с родителями</a:t>
            </a:r>
            <a:b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●Праздники, утренники, мероприятия ( концерты, соревнования)</a:t>
            </a:r>
            <a:b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● Выставки работ родителей и детей, семейные вернисажи</a:t>
            </a:r>
            <a:b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● Благотворительные акции</a:t>
            </a:r>
            <a:b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●работа театральной труппы  дети – родители ( совместная постановка спектаклей)</a:t>
            </a:r>
            <a:b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●спортивные праздники «Праздник русской рубахи», «Папа, мама и я спортивная семья» .</a:t>
            </a:r>
            <a:b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●народные праздники «</a:t>
            </a:r>
            <a:r>
              <a:rPr lang="ru-RU" sz="2000" dirty="0" err="1" smtClean="0">
                <a:solidFill>
                  <a:srgbClr val="FF0000"/>
                </a:solidFill>
                <a:latin typeface="Comic Sans MS" pitchFamily="66" charset="0"/>
              </a:rPr>
              <a:t>Масленница</a:t>
            </a: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», «Пасха»,  «Колядки» и т.д.</a:t>
            </a:r>
            <a:endParaRPr lang="ru-RU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 advClick="0" advTm="4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Алгоритм подготовки к праздникам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Выделение цели и задач мероприятий для детей, родителей и педагогов;</a:t>
            </a: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Консультации для родителей;</a:t>
            </a: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-составление плана проведения мероприятия и участия в нем родителей;</a:t>
            </a: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-распределение ролей взрослых;</a:t>
            </a: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Изготовление пригласительных билетов;</a:t>
            </a: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Подготовка отдельных номеров(разучивание стихов, танцев, песен);</a:t>
            </a: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Изготовление атрибутов, пособий.</a:t>
            </a:r>
            <a:endParaRPr lang="ru-RU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 advClick="0" advTm="4000"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Развлечение «Шляпная вечеринка» 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Содержимое 3" descr="IMG_20190306_09163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00628" y="1214422"/>
            <a:ext cx="3680224" cy="4811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sad\Desktop\фото к августу\фото\IMG_20190306_0932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214422"/>
            <a:ext cx="3786214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4000"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Спортивные праздники 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Содержимое 3" descr="IMG_20210601_092638_resized_20210601_1046072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14875" y="857231"/>
            <a:ext cx="4032000" cy="2859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sad\Desktop\фото к августу\фото\P11003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571876"/>
            <a:ext cx="4071966" cy="28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sad\Desktop\фото к августу\фото\IMG_20200221_1049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857231"/>
            <a:ext cx="4071966" cy="5510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4000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народные праздники «</a:t>
            </a:r>
            <a:r>
              <a:rPr lang="ru-RU" sz="2400" dirty="0" err="1" smtClean="0">
                <a:solidFill>
                  <a:srgbClr val="FF0000"/>
                </a:solidFill>
                <a:latin typeface="Comic Sans MS" pitchFamily="66" charset="0"/>
              </a:rPr>
              <a:t>Масленница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», «Пасха»,  «Колядки»</a:t>
            </a:r>
            <a:endParaRPr lang="ru-RU" sz="2400" dirty="0"/>
          </a:p>
        </p:txBody>
      </p:sp>
      <p:pic>
        <p:nvPicPr>
          <p:cNvPr id="4" name="Содержимое 3" descr="IMG_066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09" y="1357296"/>
            <a:ext cx="4104000" cy="307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D:\фото\народные праздники\Новая папка\CIMG17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429000"/>
            <a:ext cx="4095778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571481"/>
            <a:ext cx="707236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 algn="just">
              <a:buNone/>
            </a:pP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Важным направлением деятельности ДОУ на современном этапе, в соответствии с требованиями ФГОС ДО,  является тесное взаимодействие с родителями воспитанников. Работа с семьей должна учитывать современные подходы к проблеме педагогической компетентности родителей, и  направлена на ее повышение.    </a:t>
            </a:r>
          </a:p>
          <a:p>
            <a:pPr marL="45720" indent="0">
              <a:buNone/>
            </a:pPr>
            <a:endParaRPr lang="ru-RU" sz="2000" dirty="0">
              <a:solidFill>
                <a:srgbClr val="FF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6" name="Picture 2" descr="http://51.detirkutsk.ru/upload/iblock/fb9/fb939b7ea32cdb723d8fb1e0d3cab9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717026"/>
            <a:ext cx="7715303" cy="3783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Благотворительные акции</a:t>
            </a:r>
            <a:b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«Посади дерево», « Кормушки для птиц», «Скворечник»</a:t>
            </a:r>
            <a:endParaRPr lang="ru-RU" sz="2400" dirty="0"/>
          </a:p>
        </p:txBody>
      </p:sp>
      <p:pic>
        <p:nvPicPr>
          <p:cNvPr id="4" name="Содержимое 3" descr="IMG_04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285860"/>
            <a:ext cx="4080000" cy="30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https://sun9-35.userapi.com/impg/ZxEiAYjArfTApawRrvuyjSKYFVbmlV9sFaIU3g/VxCeKUfkzGU.jpg?size=1280x960&amp;quality=95&amp;sign=8e07285447dcead83df56b692cb4a378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5" y="3214686"/>
            <a:ext cx="4079250" cy="3059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4000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Подвоз детей в ДОУ из двух населенных пунктов 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Содержимое 3" descr="IMG_20220527_112936_resized_20220630_11265038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9" y="1500174"/>
            <a:ext cx="4175999" cy="313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06" name="Picture 2" descr="C:\Users\sad\Desktop\фото к августу\фото\IMG_20220527_112952_resized_20220630_1126441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429000"/>
            <a:ext cx="4176000" cy="313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2000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ябинка\Desktop\_Hmelnichanam_rozkazhut_yak_buduvati_schaslivi_ta_garmoniyni_stosunki_u_sim_yi_1_2016_08_16_10_19_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306" y="2214554"/>
            <a:ext cx="8536931" cy="464344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2143139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</a:rPr>
              <a:t>Желаю вам творческой и </a:t>
            </a:r>
            <a:r>
              <a:rPr lang="ru-RU" sz="3200" dirty="0" err="1" smtClean="0">
                <a:solidFill>
                  <a:srgbClr val="FF0000"/>
                </a:solidFill>
                <a:latin typeface="Comic Sans MS" pitchFamily="66" charset="0"/>
              </a:rPr>
              <a:t>креативной</a:t>
            </a:r>
            <a:r>
              <a:rPr lang="ru-RU" sz="3200" dirty="0" smtClean="0">
                <a:solidFill>
                  <a:srgbClr val="FF0000"/>
                </a:solidFill>
                <a:latin typeface="Comic Sans MS" pitchFamily="66" charset="0"/>
              </a:rPr>
              <a:t> работы с родителями!</a:t>
            </a:r>
            <a:endParaRPr lang="ru-RU" sz="32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 advClick="0" advTm="4000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4525963"/>
          </a:xfrm>
        </p:spPr>
        <p:txBody>
          <a:bodyPr>
            <a:normAutofit fontScale="47500" lnSpcReduction="20000"/>
          </a:bodyPr>
          <a:lstStyle/>
          <a:p>
            <a:pPr algn="just" fontAlgn="base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Comic Sans MS" pitchFamily="66" charset="0"/>
              </a:rPr>
              <a:t>ЦЕЛЬ</a:t>
            </a:r>
            <a:r>
              <a:rPr lang="ru-RU" sz="3800" b="1" dirty="0" smtClean="0">
                <a:solidFill>
                  <a:srgbClr val="FF0000"/>
                </a:solidFill>
                <a:latin typeface="Comic Sans MS" pitchFamily="66" charset="0"/>
              </a:rPr>
              <a:t>:</a:t>
            </a:r>
            <a:r>
              <a:rPr lang="ru-RU" sz="3800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3800" dirty="0" smtClean="0">
                <a:solidFill>
                  <a:srgbClr val="002060"/>
                </a:solidFill>
                <a:latin typeface="Comic Sans MS" pitchFamily="66" charset="0"/>
              </a:rPr>
              <a:t>Укрепление партнерских отношений семей воспитанников и образовательного учреждения через создание атмосферы общности интересов, направленных на вовлечение родителей в воспитательно - образовательный процесс.</a:t>
            </a:r>
          </a:p>
          <a:p>
            <a:pPr>
              <a:buNone/>
            </a:pPr>
            <a:endParaRPr lang="ru-RU" sz="38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ru-RU" sz="3800" b="1" dirty="0" smtClean="0">
                <a:solidFill>
                  <a:srgbClr val="FF0000"/>
                </a:solidFill>
                <a:latin typeface="Comic Sans MS" pitchFamily="66" charset="0"/>
              </a:rPr>
              <a:t>ЗАДАЧИ:</a:t>
            </a:r>
            <a:r>
              <a:rPr lang="ru-RU" sz="3800" b="1" u="sng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endParaRPr lang="ru-RU" sz="38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742950" indent="-742950" algn="just">
              <a:buFont typeface="+mj-lt"/>
              <a:buAutoNum type="arabicParenR"/>
            </a:pPr>
            <a:r>
              <a:rPr lang="ru-RU" sz="3800" dirty="0" smtClean="0">
                <a:solidFill>
                  <a:srgbClr val="002060"/>
                </a:solidFill>
                <a:latin typeface="Comic Sans MS" pitchFamily="66" charset="0"/>
              </a:rPr>
              <a:t>Создать условия для эффективного взаимодействия с родителями; </a:t>
            </a:r>
            <a:r>
              <a:rPr lang="ru-RU" sz="3800" dirty="0" smtClean="0">
                <a:latin typeface="Comic Sans MS" pitchFamily="66" charset="0"/>
              </a:rPr>
              <a:t> </a:t>
            </a:r>
          </a:p>
          <a:p>
            <a:pPr marL="742950" lvl="0" indent="-742950" algn="just">
              <a:buFont typeface="+mj-lt"/>
              <a:buAutoNum type="arabicParenR"/>
            </a:pPr>
            <a:r>
              <a:rPr lang="ru-RU" sz="3800" dirty="0" smtClean="0">
                <a:solidFill>
                  <a:srgbClr val="002060"/>
                </a:solidFill>
                <a:latin typeface="Comic Sans MS" pitchFamily="66" charset="0"/>
              </a:rPr>
              <a:t>Активизировать и обогащать воспитательные умения родителей во взаимодействии и сотворчестве с детьми дошкольного возраста; </a:t>
            </a:r>
          </a:p>
          <a:p>
            <a:pPr marL="742950" lvl="0" indent="-742950" algn="just">
              <a:buFont typeface="+mj-lt"/>
              <a:buAutoNum type="arabicParenR"/>
            </a:pPr>
            <a:r>
              <a:rPr lang="ru-RU" sz="3800" dirty="0" smtClean="0">
                <a:solidFill>
                  <a:srgbClr val="002060"/>
                </a:solidFill>
                <a:latin typeface="Comic Sans MS" pitchFamily="66" charset="0"/>
              </a:rPr>
              <a:t>Создать атмосферу взаимопонимания, общности интересов, эмоциональной </a:t>
            </a:r>
            <a:r>
              <a:rPr lang="ru-RU" sz="3800" dirty="0" err="1" smtClean="0">
                <a:solidFill>
                  <a:srgbClr val="002060"/>
                </a:solidFill>
                <a:latin typeface="Comic Sans MS" pitchFamily="66" charset="0"/>
              </a:rPr>
              <a:t>взаимоподдержки</a:t>
            </a:r>
            <a:r>
              <a:rPr lang="ru-RU" sz="3800" dirty="0" smtClean="0">
                <a:solidFill>
                  <a:srgbClr val="002060"/>
                </a:solidFill>
                <a:latin typeface="Comic Sans MS" pitchFamily="66" charset="0"/>
              </a:rPr>
              <a:t>;</a:t>
            </a:r>
          </a:p>
          <a:p>
            <a:pPr marL="742950" lvl="0" indent="-742950" algn="just">
              <a:buFont typeface="+mj-lt"/>
              <a:buAutoNum type="arabicParenR"/>
            </a:pPr>
            <a:r>
              <a:rPr lang="ru-RU" sz="3800" dirty="0" smtClean="0">
                <a:solidFill>
                  <a:srgbClr val="002060"/>
                </a:solidFill>
                <a:latin typeface="Comic Sans MS" pitchFamily="66" charset="0"/>
              </a:rPr>
              <a:t>Поддерживать уверенность родителей в собственных педагогических возможностях.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                    </a:t>
            </a:r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4214810" y="4786322"/>
            <a:ext cx="627508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 flipH="1">
            <a:off x="2000232" y="5500702"/>
            <a:ext cx="50720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Близкий контакт с детьми и родителями, стабильная посещаемость детьми детского сада</a:t>
            </a:r>
            <a:endParaRPr lang="ru-RU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 advClick="0" advTm="4000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Основные принципы работы ДОУ с родителями:</a:t>
            </a: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1) Информационная открытость детского сада для семьи.</a:t>
            </a:r>
            <a:b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2) Доброжелательный стиль общения педагогов с родителями.</a:t>
            </a:r>
            <a:b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3) Индивидуальный подход.</a:t>
            </a:r>
            <a:b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4) Сотрудничество, а не наставничество.</a:t>
            </a:r>
            <a:b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5) Динамичность.</a:t>
            </a:r>
            <a:endParaRPr lang="ru-RU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 advTm="4000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3 этапа взаимоотношений с семьями воспитанников</a:t>
            </a:r>
            <a:b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Первый этап – «Давайте познакомимся!»</a:t>
            </a:r>
            <a:b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1800" dirty="0" smtClean="0">
                <a:latin typeface="Comic Sans MS" pitchFamily="66" charset="0"/>
              </a:rPr>
              <a:t>характеристика семей воспитанников по составу:</a:t>
            </a:r>
            <a:endParaRPr lang="ru-RU" sz="1800" dirty="0">
              <a:latin typeface="Comic Sans MS" pitchFamily="66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5" y="2045967"/>
          <a:ext cx="8258205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2735"/>
                <a:gridCol w="2752735"/>
                <a:gridCol w="2752735"/>
              </a:tblGrid>
              <a:tr h="214314"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Состав семьи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семей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Процент от общего количества семей воспитанников</a:t>
                      </a:r>
                      <a:endParaRPr lang="ru-RU" dirty="0"/>
                    </a:p>
                  </a:txBody>
                  <a:tcPr/>
                </a:tc>
              </a:tr>
              <a:tr h="214314">
                <a:tc>
                  <a:txBody>
                    <a:bodyPr/>
                    <a:lstStyle/>
                    <a:p>
                      <a:r>
                        <a:rPr lang="ru-RU" dirty="0" smtClean="0"/>
                        <a:t>Полная семья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72%</a:t>
                      </a:r>
                      <a:endParaRPr lang="ru-RU" dirty="0"/>
                    </a:p>
                  </a:txBody>
                  <a:tcPr/>
                </a:tc>
              </a:tr>
              <a:tr h="214314">
                <a:tc>
                  <a:txBody>
                    <a:bodyPr/>
                    <a:lstStyle/>
                    <a:p>
                      <a:r>
                        <a:rPr lang="ru-RU" dirty="0" smtClean="0"/>
                        <a:t>Неполная с матерью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7 %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 advClick="0" advTm="4000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Характеристика семей воспитанников по количеству детей 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02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детей в семье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семей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Процент от общего количества семей воспитанников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Один ребенок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17 %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Два ребенка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30 %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Три ребенка и более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30 %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 advClick="0" advTm="4000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Второй этап «Давайте подружимся»</a:t>
            </a:r>
            <a:b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(тренинги, круглые столы, игровые семинары)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Содержимое 3" descr="с фотика 5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398570"/>
            <a:ext cx="6786610" cy="5036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3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Третий этап – «Давайте узнавать вместе»</a:t>
            </a:r>
            <a:b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(</a:t>
            </a: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проектная деятельность, организация выставок, совместные праздничные мероприятия)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Содержимое 3" descr="IMG_06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643050"/>
            <a:ext cx="4215984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sad\Desktop\фото к августу\фото\IMG-20210304-WA0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643050"/>
            <a:ext cx="4214842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3000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Формы взаимодействия ДОУ с родителями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Традиционные формы взаимодействия</a:t>
            </a:r>
            <a:endParaRPr lang="ru-RU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1. Посещение семей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2. Беседы (индивидуальные, групповые)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3. Консультации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4. Родительские собрания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5. Пропаганда педагогических знаний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6. Семинары- практикумы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7. Родительские конференции</a:t>
            </a:r>
            <a:endParaRPr lang="ru-RU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Нетрадиционные формы взаимодействия</a:t>
            </a:r>
            <a:endParaRPr lang="ru-RU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1. Сайт ДОУ, сообщество.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2. Круглые столы, мастер классы и др.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3. Родительская почта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4. Дни открытых дверей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5. Проектная деятельность 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6. Акции и конкурсы.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7. </a:t>
            </a:r>
            <a:r>
              <a:rPr lang="ru-RU" sz="2000" smtClean="0">
                <a:solidFill>
                  <a:srgbClr val="FF0000"/>
                </a:solidFill>
                <a:latin typeface="Comic Sans MS" pitchFamily="66" charset="0"/>
              </a:rPr>
              <a:t>Родительский клуб</a:t>
            </a:r>
          </a:p>
          <a:p>
            <a:endParaRPr lang="ru-RU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 advClick="0" advTm="3000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844</TotalTime>
  <Words>426</Words>
  <Application>Microsoft Office PowerPoint</Application>
  <PresentationFormat>Экран (4:3)</PresentationFormat>
  <Paragraphs>83</Paragraphs>
  <Slides>22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 </vt:lpstr>
      <vt:lpstr>Слайд 2</vt:lpstr>
      <vt:lpstr>Слайд 3</vt:lpstr>
      <vt:lpstr>Основные принципы работы ДОУ с родителями:  1) Информационная открытость детского сада для семьи.  2) Доброжелательный стиль общения педагогов с родителями.  3) Индивидуальный подход.  4) Сотрудничество, а не наставничество.  5) Динамичность.</vt:lpstr>
      <vt:lpstr>3 этапа взаимоотношений с семьями воспитанников Первый этап – «Давайте познакомимся!»  характеристика семей воспитанников по составу:</vt:lpstr>
      <vt:lpstr>Характеристика семей воспитанников по количеству детей </vt:lpstr>
      <vt:lpstr>Второй этап «Давайте подружимся» (тренинги, круглые столы, игровые семинары)</vt:lpstr>
      <vt:lpstr>Третий этап – «Давайте узнавать вместе» (проектная деятельность, организация выставок, совместные праздничные мероприятия)</vt:lpstr>
      <vt:lpstr>Формы взаимодействия ДОУ с родителями</vt:lpstr>
      <vt:lpstr>Современные формы работы с родителями: Информационно- аналитические Анкетирование, опрос, «Почтовый ящик»  </vt:lpstr>
      <vt:lpstr>Наглядно – информационные: родительские клубы, общение в сообществе ВК, информационные стенды, нетрадиционные родительские собрания, буклеты.</vt:lpstr>
      <vt:lpstr>Родительское собрание в нетрадиционной форме «Актуальность развития навыков для будущих школьников»</vt:lpstr>
      <vt:lpstr>Заседание родительского клуба</vt:lpstr>
      <vt:lpstr>Сайт детского сада и страница в социальной сети </vt:lpstr>
      <vt:lpstr>Досуговые формы взаимодействия с родителями  ●Праздники, утренники, мероприятия ( концерты, соревнования) ● Выставки работ родителей и детей, семейные вернисажи  ● Благотворительные акции  ●работа театральной труппы  дети – родители ( совместная постановка спектаклей)  ●спортивные праздники «Праздник русской рубахи», «Папа, мама и я спортивная семья» .  ●народные праздники «Масленница», «Пасха»,  «Колядки» и т.д.</vt:lpstr>
      <vt:lpstr>Алгоритм подготовки к праздникам</vt:lpstr>
      <vt:lpstr>Развлечение «Шляпная вечеринка» </vt:lpstr>
      <vt:lpstr>Спортивные праздники </vt:lpstr>
      <vt:lpstr>народные праздники «Масленница», «Пасха»,  «Колядки»</vt:lpstr>
      <vt:lpstr>Благотворительные акции «Посади дерево», « Кормушки для птиц», «Скворечник»</vt:lpstr>
      <vt:lpstr>Подвоз детей в ДОУ из двух населенных пунктов </vt:lpstr>
      <vt:lpstr>Желаю вам творческой и креативной работы с родителями!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самообразования </dc:title>
  <dc:creator>Колосок</dc:creator>
  <cp:lastModifiedBy>sad</cp:lastModifiedBy>
  <cp:revision>104</cp:revision>
  <dcterms:created xsi:type="dcterms:W3CDTF">2018-05-14T04:17:13Z</dcterms:created>
  <dcterms:modified xsi:type="dcterms:W3CDTF">2024-03-18T08:05:33Z</dcterms:modified>
</cp:coreProperties>
</file>