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58" r:id="rId5"/>
    <p:sldId id="262" r:id="rId6"/>
    <p:sldId id="261" r:id="rId7"/>
    <p:sldId id="264" r:id="rId8"/>
    <p:sldId id="269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1211"/>
    <a:srgbClr val="FDDDC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39" autoAdjust="0"/>
    <p:restoredTop sz="86400" autoAdjust="0"/>
  </p:normalViewPr>
  <p:slideViewPr>
    <p:cSldViewPr>
      <p:cViewPr varScale="1">
        <p:scale>
          <a:sx n="100" d="100"/>
          <a:sy n="100" d="100"/>
        </p:scale>
        <p:origin x="-8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-2154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B5B597-F5AD-48AB-8CB5-EB1C278EE91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D3090E-8247-46F3-82C8-61E752B6F247}">
      <dgm:prSet phldrT="[Текст]"/>
      <dgm:spPr/>
      <dgm:t>
        <a:bodyPr/>
        <a:lstStyle/>
        <a:p>
          <a:r>
            <a:rPr lang="ru-RU" dirty="0" smtClean="0"/>
            <a:t>Акционерное общество</a:t>
          </a:r>
          <a:endParaRPr lang="ru-RU" dirty="0"/>
        </a:p>
      </dgm:t>
    </dgm:pt>
    <dgm:pt modelId="{39DAF57C-1066-43F1-9C92-1EFA2BB4CC81}" type="parTrans" cxnId="{ECD8CA3A-4E1A-405A-A0B3-58B260F0C98A}">
      <dgm:prSet/>
      <dgm:spPr/>
      <dgm:t>
        <a:bodyPr/>
        <a:lstStyle/>
        <a:p>
          <a:endParaRPr lang="ru-RU"/>
        </a:p>
      </dgm:t>
    </dgm:pt>
    <dgm:pt modelId="{09C72C45-302A-46D3-A935-F18E8BFF9771}" type="sibTrans" cxnId="{ECD8CA3A-4E1A-405A-A0B3-58B260F0C98A}">
      <dgm:prSet/>
      <dgm:spPr/>
      <dgm:t>
        <a:bodyPr/>
        <a:lstStyle/>
        <a:p>
          <a:endParaRPr lang="ru-RU"/>
        </a:p>
      </dgm:t>
    </dgm:pt>
    <dgm:pt modelId="{CE01F4EF-E19D-467C-96EA-66F8ABF2CFC7}">
      <dgm:prSet phldrT="[Текст]"/>
      <dgm:spPr/>
      <dgm:t>
        <a:bodyPr/>
        <a:lstStyle/>
        <a:p>
          <a:r>
            <a:rPr lang="ru-RU" dirty="0" smtClean="0"/>
            <a:t>От английского – «действие»</a:t>
          </a:r>
          <a:endParaRPr lang="ru-RU" dirty="0"/>
        </a:p>
      </dgm:t>
    </dgm:pt>
    <dgm:pt modelId="{6364BF23-B35B-45FD-9E40-6A12E5110A5E}" type="parTrans" cxnId="{4A9181F8-8329-4424-94D2-27FE674461BE}">
      <dgm:prSet/>
      <dgm:spPr/>
      <dgm:t>
        <a:bodyPr/>
        <a:lstStyle/>
        <a:p>
          <a:endParaRPr lang="ru-RU"/>
        </a:p>
      </dgm:t>
    </dgm:pt>
    <dgm:pt modelId="{17FFFB37-0817-44BA-9F1B-5BCA97D2C079}" type="sibTrans" cxnId="{4A9181F8-8329-4424-94D2-27FE674461BE}">
      <dgm:prSet/>
      <dgm:spPr/>
      <dgm:t>
        <a:bodyPr/>
        <a:lstStyle/>
        <a:p>
          <a:endParaRPr lang="ru-RU"/>
        </a:p>
      </dgm:t>
    </dgm:pt>
    <dgm:pt modelId="{DF5E7ABD-98CA-4E73-BDF5-9279BA833FF0}">
      <dgm:prSet phldrT="[Текст]"/>
      <dgm:spPr/>
      <dgm:t>
        <a:bodyPr/>
        <a:lstStyle/>
        <a:p>
          <a:r>
            <a:rPr lang="ru-RU" dirty="0" smtClean="0"/>
            <a:t>Индивидуальный предприниматель</a:t>
          </a:r>
          <a:endParaRPr lang="ru-RU" dirty="0"/>
        </a:p>
      </dgm:t>
    </dgm:pt>
    <dgm:pt modelId="{82FDD6EC-6EB7-4264-8890-DECC1CAD8419}" type="parTrans" cxnId="{3D6E510B-E992-41B4-964C-D46E355F3F8A}">
      <dgm:prSet/>
      <dgm:spPr/>
      <dgm:t>
        <a:bodyPr/>
        <a:lstStyle/>
        <a:p>
          <a:endParaRPr lang="ru-RU"/>
        </a:p>
      </dgm:t>
    </dgm:pt>
    <dgm:pt modelId="{537E7F59-E784-41D6-8169-CBC0E2F3BB79}" type="sibTrans" cxnId="{3D6E510B-E992-41B4-964C-D46E355F3F8A}">
      <dgm:prSet/>
      <dgm:spPr/>
      <dgm:t>
        <a:bodyPr/>
        <a:lstStyle/>
        <a:p>
          <a:endParaRPr lang="ru-RU"/>
        </a:p>
      </dgm:t>
    </dgm:pt>
    <dgm:pt modelId="{50A455EB-7CAA-45E0-B87A-ABDAA5BC9BC5}">
      <dgm:prSet phldrT="[Текст]"/>
      <dgm:spPr/>
      <dgm:t>
        <a:bodyPr/>
        <a:lstStyle/>
        <a:p>
          <a:r>
            <a:rPr lang="ru-RU" dirty="0" smtClean="0"/>
            <a:t>От латинского – «неделимый»</a:t>
          </a:r>
          <a:endParaRPr lang="ru-RU" dirty="0"/>
        </a:p>
      </dgm:t>
    </dgm:pt>
    <dgm:pt modelId="{834AEA90-04AD-4380-A2EC-EF4ADF2356BA}" type="parTrans" cxnId="{2587333A-52DF-45EF-AD5A-98E373C3CB85}">
      <dgm:prSet/>
      <dgm:spPr/>
      <dgm:t>
        <a:bodyPr/>
        <a:lstStyle/>
        <a:p>
          <a:endParaRPr lang="ru-RU"/>
        </a:p>
      </dgm:t>
    </dgm:pt>
    <dgm:pt modelId="{B41E2255-B47B-4017-85FE-D6EED953999B}" type="sibTrans" cxnId="{2587333A-52DF-45EF-AD5A-98E373C3CB85}">
      <dgm:prSet/>
      <dgm:spPr/>
      <dgm:t>
        <a:bodyPr/>
        <a:lstStyle/>
        <a:p>
          <a:endParaRPr lang="ru-RU"/>
        </a:p>
      </dgm:t>
    </dgm:pt>
    <dgm:pt modelId="{DCEBB939-8961-496D-8D59-93547948549C}">
      <dgm:prSet phldrT="[Текст]"/>
      <dgm:spPr/>
      <dgm:t>
        <a:bodyPr/>
        <a:lstStyle/>
        <a:p>
          <a:r>
            <a:rPr lang="ru-RU" dirty="0" smtClean="0"/>
            <a:t>Товарищество</a:t>
          </a:r>
          <a:endParaRPr lang="ru-RU" dirty="0"/>
        </a:p>
      </dgm:t>
    </dgm:pt>
    <dgm:pt modelId="{F473E7B7-C6C1-4F96-B6B2-3F984FB01BBC}" type="parTrans" cxnId="{DA8FE52F-D85B-42DF-B50F-623FF4CA5196}">
      <dgm:prSet/>
      <dgm:spPr/>
      <dgm:t>
        <a:bodyPr/>
        <a:lstStyle/>
        <a:p>
          <a:endParaRPr lang="ru-RU"/>
        </a:p>
      </dgm:t>
    </dgm:pt>
    <dgm:pt modelId="{44BEC074-C906-4333-84F9-EA2F98B0BC31}" type="sibTrans" cxnId="{DA8FE52F-D85B-42DF-B50F-623FF4CA5196}">
      <dgm:prSet/>
      <dgm:spPr/>
      <dgm:t>
        <a:bodyPr/>
        <a:lstStyle/>
        <a:p>
          <a:endParaRPr lang="ru-RU"/>
        </a:p>
      </dgm:t>
    </dgm:pt>
    <dgm:pt modelId="{79F930C7-8B7B-404F-A2A6-F89F9182C49C}">
      <dgm:prSet phldrT="[Текст]"/>
      <dgm:spPr/>
      <dgm:t>
        <a:bodyPr/>
        <a:lstStyle/>
        <a:p>
          <a:r>
            <a:rPr lang="ru-RU" dirty="0" smtClean="0"/>
            <a:t>Вологодский говор – «подружка», «друг»</a:t>
          </a:r>
          <a:endParaRPr lang="ru-RU" dirty="0"/>
        </a:p>
      </dgm:t>
    </dgm:pt>
    <dgm:pt modelId="{8B3C86A0-F28E-49CA-B41F-7843253734E5}" type="parTrans" cxnId="{9FAC01B1-C448-4547-A721-878733B34E35}">
      <dgm:prSet/>
      <dgm:spPr/>
      <dgm:t>
        <a:bodyPr/>
        <a:lstStyle/>
        <a:p>
          <a:endParaRPr lang="ru-RU"/>
        </a:p>
      </dgm:t>
    </dgm:pt>
    <dgm:pt modelId="{BCC8D0D3-7C27-4164-8758-595801E94F73}" type="sibTrans" cxnId="{9FAC01B1-C448-4547-A721-878733B34E35}">
      <dgm:prSet/>
      <dgm:spPr/>
      <dgm:t>
        <a:bodyPr/>
        <a:lstStyle/>
        <a:p>
          <a:endParaRPr lang="ru-RU"/>
        </a:p>
      </dgm:t>
    </dgm:pt>
    <dgm:pt modelId="{F9859915-E3FF-4161-A8FE-EC665D85DB1B}" type="pres">
      <dgm:prSet presAssocID="{8CB5B597-F5AD-48AB-8CB5-EB1C278EE91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CC0B34-41E0-45B5-9E1C-76EC2D91766E}" type="pres">
      <dgm:prSet presAssocID="{2BD3090E-8247-46F3-82C8-61E752B6F247}" presName="linNode" presStyleCnt="0"/>
      <dgm:spPr/>
    </dgm:pt>
    <dgm:pt modelId="{8387816C-455C-4E8F-9723-A0BB598B01F4}" type="pres">
      <dgm:prSet presAssocID="{2BD3090E-8247-46F3-82C8-61E752B6F247}" presName="parentText" presStyleLbl="node1" presStyleIdx="0" presStyleCnt="3" custLinFactNeighborX="-5687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3AE8C-F85A-46C8-BC1C-D810B44DE946}" type="pres">
      <dgm:prSet presAssocID="{2BD3090E-8247-46F3-82C8-61E752B6F247}" presName="descendantText" presStyleLbl="alignAccFollowNode1" presStyleIdx="0" presStyleCnt="3" custScaleX="88079" custLinFactY="100000" custLinFactNeighborX="10010" custLinFactNeighborY="162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F4D5ED-3B97-4E77-B25A-32C6D6FFD042}" type="pres">
      <dgm:prSet presAssocID="{09C72C45-302A-46D3-A935-F18E8BFF9771}" presName="sp" presStyleCnt="0"/>
      <dgm:spPr/>
    </dgm:pt>
    <dgm:pt modelId="{AB625EAB-E179-4463-9036-CCC0FFF3ACF1}" type="pres">
      <dgm:prSet presAssocID="{DF5E7ABD-98CA-4E73-BDF5-9279BA833FF0}" presName="linNode" presStyleCnt="0"/>
      <dgm:spPr/>
    </dgm:pt>
    <dgm:pt modelId="{EE005811-379E-4987-89C4-95BC979259C4}" type="pres">
      <dgm:prSet presAssocID="{DF5E7ABD-98CA-4E73-BDF5-9279BA833FF0}" presName="parentText" presStyleLbl="node1" presStyleIdx="1" presStyleCnt="3" custLinFactNeighborX="-5687" custLinFactNeighborY="-6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41FC4-EFBE-4BC7-AF82-2466F54F4311}" type="pres">
      <dgm:prSet presAssocID="{DF5E7ABD-98CA-4E73-BDF5-9279BA833FF0}" presName="descendantText" presStyleLbl="alignAccFollowNode1" presStyleIdx="1" presStyleCnt="3" custScaleX="88626" custLinFactY="-37067" custLinFactNeighborX="1001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13921C-52CF-46F4-8688-6E32AFAAC24B}" type="pres">
      <dgm:prSet presAssocID="{537E7F59-E784-41D6-8169-CBC0E2F3BB79}" presName="sp" presStyleCnt="0"/>
      <dgm:spPr/>
    </dgm:pt>
    <dgm:pt modelId="{64F3A53D-6666-4842-BCEB-73A5C5E9823A}" type="pres">
      <dgm:prSet presAssocID="{DCEBB939-8961-496D-8D59-93547948549C}" presName="linNode" presStyleCnt="0"/>
      <dgm:spPr/>
    </dgm:pt>
    <dgm:pt modelId="{AED74883-A677-42D4-B1E3-B79411AD7DFD}" type="pres">
      <dgm:prSet presAssocID="{DCEBB939-8961-496D-8D59-93547948549C}" presName="parentText" presStyleLbl="node1" presStyleIdx="2" presStyleCnt="3" custLinFactNeighborX="-5687" custLinFactNeighborY="42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72A2E4-02B5-4FB2-8B49-39A9E73BCEC4}" type="pres">
      <dgm:prSet presAssocID="{DCEBB939-8961-496D-8D59-93547948549C}" presName="descendantText" presStyleLbl="alignAccFollowNode1" presStyleIdx="2" presStyleCnt="3" custScaleX="88079" custLinFactY="-37737" custLinFactNeighborX="1001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3E407F-1936-40E3-B3A1-45673DAC5654}" type="presOf" srcId="{2BD3090E-8247-46F3-82C8-61E752B6F247}" destId="{8387816C-455C-4E8F-9723-A0BB598B01F4}" srcOrd="0" destOrd="0" presId="urn:microsoft.com/office/officeart/2005/8/layout/vList5"/>
    <dgm:cxn modelId="{017B916F-F844-4049-9A6C-2B146C04272D}" type="presOf" srcId="{79F930C7-8B7B-404F-A2A6-F89F9182C49C}" destId="{6672A2E4-02B5-4FB2-8B49-39A9E73BCEC4}" srcOrd="0" destOrd="0" presId="urn:microsoft.com/office/officeart/2005/8/layout/vList5"/>
    <dgm:cxn modelId="{04EBF43C-8200-4296-B4C8-4811D86EAA90}" type="presOf" srcId="{DF5E7ABD-98CA-4E73-BDF5-9279BA833FF0}" destId="{EE005811-379E-4987-89C4-95BC979259C4}" srcOrd="0" destOrd="0" presId="urn:microsoft.com/office/officeart/2005/8/layout/vList5"/>
    <dgm:cxn modelId="{30E57921-354E-4950-A46B-72B96C5714EA}" type="presOf" srcId="{50A455EB-7CAA-45E0-B87A-ABDAA5BC9BC5}" destId="{69E41FC4-EFBE-4BC7-AF82-2466F54F4311}" srcOrd="0" destOrd="0" presId="urn:microsoft.com/office/officeart/2005/8/layout/vList5"/>
    <dgm:cxn modelId="{4A9181F8-8329-4424-94D2-27FE674461BE}" srcId="{2BD3090E-8247-46F3-82C8-61E752B6F247}" destId="{CE01F4EF-E19D-467C-96EA-66F8ABF2CFC7}" srcOrd="0" destOrd="0" parTransId="{6364BF23-B35B-45FD-9E40-6A12E5110A5E}" sibTransId="{17FFFB37-0817-44BA-9F1B-5BCA97D2C079}"/>
    <dgm:cxn modelId="{D6B894F6-4122-4F1E-AC4B-55064D6FE7D3}" type="presOf" srcId="{DCEBB939-8961-496D-8D59-93547948549C}" destId="{AED74883-A677-42D4-B1E3-B79411AD7DFD}" srcOrd="0" destOrd="0" presId="urn:microsoft.com/office/officeart/2005/8/layout/vList5"/>
    <dgm:cxn modelId="{ECD8CA3A-4E1A-405A-A0B3-58B260F0C98A}" srcId="{8CB5B597-F5AD-48AB-8CB5-EB1C278EE914}" destId="{2BD3090E-8247-46F3-82C8-61E752B6F247}" srcOrd="0" destOrd="0" parTransId="{39DAF57C-1066-43F1-9C92-1EFA2BB4CC81}" sibTransId="{09C72C45-302A-46D3-A935-F18E8BFF9771}"/>
    <dgm:cxn modelId="{2587333A-52DF-45EF-AD5A-98E373C3CB85}" srcId="{DF5E7ABD-98CA-4E73-BDF5-9279BA833FF0}" destId="{50A455EB-7CAA-45E0-B87A-ABDAA5BC9BC5}" srcOrd="0" destOrd="0" parTransId="{834AEA90-04AD-4380-A2EC-EF4ADF2356BA}" sibTransId="{B41E2255-B47B-4017-85FE-D6EED953999B}"/>
    <dgm:cxn modelId="{3D6E510B-E992-41B4-964C-D46E355F3F8A}" srcId="{8CB5B597-F5AD-48AB-8CB5-EB1C278EE914}" destId="{DF5E7ABD-98CA-4E73-BDF5-9279BA833FF0}" srcOrd="1" destOrd="0" parTransId="{82FDD6EC-6EB7-4264-8890-DECC1CAD8419}" sibTransId="{537E7F59-E784-41D6-8169-CBC0E2F3BB79}"/>
    <dgm:cxn modelId="{233908EC-5C1D-4458-B0D3-E0FE815735DD}" type="presOf" srcId="{8CB5B597-F5AD-48AB-8CB5-EB1C278EE914}" destId="{F9859915-E3FF-4161-A8FE-EC665D85DB1B}" srcOrd="0" destOrd="0" presId="urn:microsoft.com/office/officeart/2005/8/layout/vList5"/>
    <dgm:cxn modelId="{DA8FE52F-D85B-42DF-B50F-623FF4CA5196}" srcId="{8CB5B597-F5AD-48AB-8CB5-EB1C278EE914}" destId="{DCEBB939-8961-496D-8D59-93547948549C}" srcOrd="2" destOrd="0" parTransId="{F473E7B7-C6C1-4F96-B6B2-3F984FB01BBC}" sibTransId="{44BEC074-C906-4333-84F9-EA2F98B0BC31}"/>
    <dgm:cxn modelId="{9FAC01B1-C448-4547-A721-878733B34E35}" srcId="{DCEBB939-8961-496D-8D59-93547948549C}" destId="{79F930C7-8B7B-404F-A2A6-F89F9182C49C}" srcOrd="0" destOrd="0" parTransId="{8B3C86A0-F28E-49CA-B41F-7843253734E5}" sibTransId="{BCC8D0D3-7C27-4164-8758-595801E94F73}"/>
    <dgm:cxn modelId="{0920CC1C-8663-4A17-90F3-5CDE885D2BB7}" type="presOf" srcId="{CE01F4EF-E19D-467C-96EA-66F8ABF2CFC7}" destId="{ECA3AE8C-F85A-46C8-BC1C-D810B44DE946}" srcOrd="0" destOrd="0" presId="urn:microsoft.com/office/officeart/2005/8/layout/vList5"/>
    <dgm:cxn modelId="{C9ADC46A-A43A-4991-A60E-6BF018508AFD}" type="presParOf" srcId="{F9859915-E3FF-4161-A8FE-EC665D85DB1B}" destId="{0FCC0B34-41E0-45B5-9E1C-76EC2D91766E}" srcOrd="0" destOrd="0" presId="urn:microsoft.com/office/officeart/2005/8/layout/vList5"/>
    <dgm:cxn modelId="{9DA5014F-33CA-4BB7-B63C-D1D8C7FEFEDA}" type="presParOf" srcId="{0FCC0B34-41E0-45B5-9E1C-76EC2D91766E}" destId="{8387816C-455C-4E8F-9723-A0BB598B01F4}" srcOrd="0" destOrd="0" presId="urn:microsoft.com/office/officeart/2005/8/layout/vList5"/>
    <dgm:cxn modelId="{79BFA3C1-DE89-4970-8059-F1D2182941FD}" type="presParOf" srcId="{0FCC0B34-41E0-45B5-9E1C-76EC2D91766E}" destId="{ECA3AE8C-F85A-46C8-BC1C-D810B44DE946}" srcOrd="1" destOrd="0" presId="urn:microsoft.com/office/officeart/2005/8/layout/vList5"/>
    <dgm:cxn modelId="{6078C424-6D74-4A6D-BC39-6F1679EFEDEA}" type="presParOf" srcId="{F9859915-E3FF-4161-A8FE-EC665D85DB1B}" destId="{ACF4D5ED-3B97-4E77-B25A-32C6D6FFD042}" srcOrd="1" destOrd="0" presId="urn:microsoft.com/office/officeart/2005/8/layout/vList5"/>
    <dgm:cxn modelId="{0B5B91FC-4397-43D8-9993-F5D85FA3FB5F}" type="presParOf" srcId="{F9859915-E3FF-4161-A8FE-EC665D85DB1B}" destId="{AB625EAB-E179-4463-9036-CCC0FFF3ACF1}" srcOrd="2" destOrd="0" presId="urn:microsoft.com/office/officeart/2005/8/layout/vList5"/>
    <dgm:cxn modelId="{FB10B4E2-AFB0-48F0-88F8-EC0C5B291A72}" type="presParOf" srcId="{AB625EAB-E179-4463-9036-CCC0FFF3ACF1}" destId="{EE005811-379E-4987-89C4-95BC979259C4}" srcOrd="0" destOrd="0" presId="urn:microsoft.com/office/officeart/2005/8/layout/vList5"/>
    <dgm:cxn modelId="{6D7FA7A6-5832-4407-BD11-7FEB23CEFF81}" type="presParOf" srcId="{AB625EAB-E179-4463-9036-CCC0FFF3ACF1}" destId="{69E41FC4-EFBE-4BC7-AF82-2466F54F4311}" srcOrd="1" destOrd="0" presId="urn:microsoft.com/office/officeart/2005/8/layout/vList5"/>
    <dgm:cxn modelId="{DE045085-A87F-426C-92AC-022DB19D1697}" type="presParOf" srcId="{F9859915-E3FF-4161-A8FE-EC665D85DB1B}" destId="{9513921C-52CF-46F4-8688-6E32AFAAC24B}" srcOrd="3" destOrd="0" presId="urn:microsoft.com/office/officeart/2005/8/layout/vList5"/>
    <dgm:cxn modelId="{3FB4FE8C-F615-43A5-B4EA-246DC8ED8D9C}" type="presParOf" srcId="{F9859915-E3FF-4161-A8FE-EC665D85DB1B}" destId="{64F3A53D-6666-4842-BCEB-73A5C5E9823A}" srcOrd="4" destOrd="0" presId="urn:microsoft.com/office/officeart/2005/8/layout/vList5"/>
    <dgm:cxn modelId="{5B1241B8-804E-4C59-B92C-AB58A343B732}" type="presParOf" srcId="{64F3A53D-6666-4842-BCEB-73A5C5E9823A}" destId="{AED74883-A677-42D4-B1E3-B79411AD7DFD}" srcOrd="0" destOrd="0" presId="urn:microsoft.com/office/officeart/2005/8/layout/vList5"/>
    <dgm:cxn modelId="{6D378B43-775B-4683-AEBC-81105817B6FC}" type="presParOf" srcId="{64F3A53D-6666-4842-BCEB-73A5C5E9823A}" destId="{6672A2E4-02B5-4FB2-8B49-39A9E73BCEC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A3AE8C-F85A-46C8-BC1C-D810B44DE946}">
      <dsp:nvSpPr>
        <dsp:cNvPr id="0" name=""/>
        <dsp:cNvSpPr/>
      </dsp:nvSpPr>
      <dsp:spPr>
        <a:xfrm rot="5400000">
          <a:off x="5185329" y="1151378"/>
          <a:ext cx="1047750" cy="450563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От английского – «действие»</a:t>
          </a:r>
          <a:endParaRPr lang="ru-RU" sz="2900" kern="1200" dirty="0"/>
        </a:p>
      </dsp:txBody>
      <dsp:txXfrm rot="5400000">
        <a:off x="5185329" y="1151378"/>
        <a:ext cx="1047750" cy="4505635"/>
      </dsp:txXfrm>
    </dsp:sp>
    <dsp:sp modelId="{8387816C-455C-4E8F-9723-A0BB598B01F4}">
      <dsp:nvSpPr>
        <dsp:cNvPr id="0" name=""/>
        <dsp:cNvSpPr/>
      </dsp:nvSpPr>
      <dsp:spPr>
        <a:xfrm>
          <a:off x="0" y="6"/>
          <a:ext cx="2877439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Акционерное общество</a:t>
          </a:r>
          <a:endParaRPr lang="ru-RU" sz="2400" kern="1200" dirty="0"/>
        </a:p>
      </dsp:txBody>
      <dsp:txXfrm>
        <a:off x="0" y="6"/>
        <a:ext cx="2877439" cy="1309687"/>
      </dsp:txXfrm>
    </dsp:sp>
    <dsp:sp modelId="{69E41FC4-EFBE-4BC7-AF82-2466F54F4311}">
      <dsp:nvSpPr>
        <dsp:cNvPr id="0" name=""/>
        <dsp:cNvSpPr/>
      </dsp:nvSpPr>
      <dsp:spPr>
        <a:xfrm rot="5400000">
          <a:off x="5199320" y="-1670928"/>
          <a:ext cx="1047750" cy="453361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От латинского – «неделимый»</a:t>
          </a:r>
          <a:endParaRPr lang="ru-RU" sz="2900" kern="1200" dirty="0"/>
        </a:p>
      </dsp:txBody>
      <dsp:txXfrm rot="5400000">
        <a:off x="5199320" y="-1670928"/>
        <a:ext cx="1047750" cy="4533617"/>
      </dsp:txXfrm>
    </dsp:sp>
    <dsp:sp modelId="{EE005811-379E-4987-89C4-95BC979259C4}">
      <dsp:nvSpPr>
        <dsp:cNvPr id="0" name=""/>
        <dsp:cNvSpPr/>
      </dsp:nvSpPr>
      <dsp:spPr>
        <a:xfrm>
          <a:off x="0" y="1368158"/>
          <a:ext cx="2877439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Индивидуальный предприниматель</a:t>
          </a:r>
          <a:endParaRPr lang="ru-RU" sz="2400" kern="1200" dirty="0"/>
        </a:p>
      </dsp:txBody>
      <dsp:txXfrm>
        <a:off x="0" y="1368158"/>
        <a:ext cx="2877439" cy="1309687"/>
      </dsp:txXfrm>
    </dsp:sp>
    <dsp:sp modelId="{6672A2E4-02B5-4FB2-8B49-39A9E73BCEC4}">
      <dsp:nvSpPr>
        <dsp:cNvPr id="0" name=""/>
        <dsp:cNvSpPr/>
      </dsp:nvSpPr>
      <dsp:spPr>
        <a:xfrm rot="5400000">
          <a:off x="5185329" y="-288785"/>
          <a:ext cx="1047750" cy="450563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Вологодский говор – «подружка», «друг»</a:t>
          </a:r>
          <a:endParaRPr lang="ru-RU" sz="2900" kern="1200" dirty="0"/>
        </a:p>
      </dsp:txBody>
      <dsp:txXfrm rot="5400000">
        <a:off x="5185329" y="-288785"/>
        <a:ext cx="1047750" cy="4505635"/>
      </dsp:txXfrm>
    </dsp:sp>
    <dsp:sp modelId="{AED74883-A677-42D4-B1E3-B79411AD7DFD}">
      <dsp:nvSpPr>
        <dsp:cNvPr id="0" name=""/>
        <dsp:cNvSpPr/>
      </dsp:nvSpPr>
      <dsp:spPr>
        <a:xfrm>
          <a:off x="0" y="2754312"/>
          <a:ext cx="2877439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Товарищество</a:t>
          </a:r>
          <a:endParaRPr lang="ru-RU" sz="2400" kern="1200" dirty="0"/>
        </a:p>
      </dsp:txBody>
      <dsp:txXfrm>
        <a:off x="0" y="2754312"/>
        <a:ext cx="2877439" cy="13096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4FB77-18C7-4558-961C-FC2B000AFE52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A615D7-4AB1-4A46-9F90-9723740493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615D7-4AB1-4A46-9F90-9723740493C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615D7-4AB1-4A46-9F90-9723740493C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B365D-6C58-4FA1-97E0-B67B52BBBB98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D3DBC-CB5D-4CFC-AA9A-A7966A5EE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0000"/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mlconvd-u9CCkx_html_47ce83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548680"/>
            <a:ext cx="7776864" cy="58326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43808" y="620688"/>
            <a:ext cx="3744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Comic Sans MS" pitchFamily="66" charset="0"/>
              </a:rPr>
              <a:t>Гостинец</a:t>
            </a:r>
            <a:endParaRPr lang="ru-RU" sz="4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920880" cy="147002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311211"/>
                </a:solidFill>
                <a:latin typeface="Comic Sans MS" pitchFamily="66" charset="0"/>
              </a:rPr>
              <a:t>Формы предпринимательства</a:t>
            </a:r>
            <a:endParaRPr lang="ru-RU" sz="4000" b="1" dirty="0">
              <a:solidFill>
                <a:srgbClr val="311211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1340768"/>
            <a:ext cx="8892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Цель: </a:t>
            </a:r>
            <a:r>
              <a:rPr lang="ru-RU" sz="3200" dirty="0" smtClean="0">
                <a:latin typeface="Comic Sans MS" pitchFamily="66" charset="0"/>
              </a:rPr>
              <a:t>определить условия выбора формы предпринимательской деятельности  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2333685"/>
            <a:ext cx="9036496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100" dirty="0" smtClean="0">
              <a:latin typeface="Comic Sans MS" pitchFamily="66" charset="0"/>
            </a:endParaRPr>
          </a:p>
          <a:p>
            <a:r>
              <a:rPr lang="ru-RU" sz="3200" b="1" dirty="0" smtClean="0">
                <a:latin typeface="Comic Sans MS" pitchFamily="66" charset="0"/>
              </a:rPr>
              <a:t>Задачи:</a:t>
            </a:r>
          </a:p>
          <a:p>
            <a:endParaRPr lang="ru-RU" sz="3200" dirty="0" smtClean="0">
              <a:latin typeface="Comic Sans MS" pitchFamily="66" charset="0"/>
            </a:endParaRPr>
          </a:p>
          <a:p>
            <a:pPr marL="342900" indent="-342900">
              <a:buAutoNum type="arabicPeriod"/>
            </a:pPr>
            <a:r>
              <a:rPr lang="ru-RU" sz="3200" dirty="0" smtClean="0">
                <a:latin typeface="Comic Sans MS" pitchFamily="66" charset="0"/>
              </a:rPr>
              <a:t>Рассмотреть формы предпринимательства</a:t>
            </a:r>
          </a:p>
          <a:p>
            <a:pPr marL="342900" indent="-342900"/>
            <a:endParaRPr lang="ru-RU" sz="3200" dirty="0" smtClean="0">
              <a:latin typeface="Comic Sans MS" pitchFamily="66" charset="0"/>
            </a:endParaRPr>
          </a:p>
          <a:p>
            <a:pPr marL="342900" indent="-342900"/>
            <a:r>
              <a:rPr lang="ru-RU" sz="3200" dirty="0" smtClean="0">
                <a:latin typeface="Comic Sans MS" pitchFamily="66" charset="0"/>
              </a:rPr>
              <a:t>2.  Изучить признаки каждой формы</a:t>
            </a:r>
          </a:p>
          <a:p>
            <a:pPr marL="342900" indent="-342900"/>
            <a:endParaRPr lang="ru-RU" sz="3200" dirty="0" smtClean="0">
              <a:latin typeface="Comic Sans MS" pitchFamily="66" charset="0"/>
            </a:endParaRPr>
          </a:p>
          <a:p>
            <a:pPr marL="342900" indent="-342900"/>
            <a:r>
              <a:rPr lang="ru-RU" sz="3200" dirty="0" smtClean="0">
                <a:latin typeface="Comic Sans MS" pitchFamily="66" charset="0"/>
              </a:rPr>
              <a:t>3. Определить преимущества форм предпринимательской деятельности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6" name="Управляющая кнопка: в конец 5">
            <a:hlinkClick r:id="rId3" action="ppaction://hlinksldjump" highlightClick="1"/>
          </p:cNvPr>
          <p:cNvSpPr/>
          <p:nvPr/>
        </p:nvSpPr>
        <p:spPr>
          <a:xfrm>
            <a:off x="8460432" y="6309320"/>
            <a:ext cx="683568" cy="548680"/>
          </a:xfrm>
          <a:prstGeom prst="actionButtonE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:\Педагог 2017\урок\англичане-волог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7992888" cy="5904656"/>
          </a:xfrm>
          <a:prstGeom prst="rect">
            <a:avLst/>
          </a:prstGeom>
          <a:noFill/>
          <a:ln w="25400" cmpd="sng">
            <a:solidFill>
              <a:schemeClr val="tx2">
                <a:lumMod val="60000"/>
                <a:lumOff val="40000"/>
              </a:schemeClr>
            </a:solidFill>
            <a:prstDash val="solid"/>
            <a:beve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19000"/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311211"/>
                </a:solidFill>
                <a:latin typeface="Comic Sans MS" pitchFamily="66" charset="0"/>
              </a:rPr>
              <a:t>Формы предпринимательства</a:t>
            </a:r>
            <a:endParaRPr lang="ru-RU" sz="4000" dirty="0">
              <a:solidFill>
                <a:srgbClr val="311211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2420888"/>
            <a:ext cx="4104456" cy="1584176"/>
          </a:xfrm>
          <a:prstGeom prst="roundRect">
            <a:avLst/>
          </a:prstGeom>
          <a:noFill/>
          <a:ln w="349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311211"/>
                </a:solidFill>
                <a:latin typeface="Comic Sans MS" pitchFamily="66" charset="0"/>
              </a:rPr>
              <a:t>Индивидуальная</a:t>
            </a:r>
            <a:endParaRPr lang="ru-RU" sz="3600" dirty="0">
              <a:solidFill>
                <a:srgbClr val="311211"/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83768" y="4481736"/>
            <a:ext cx="4248472" cy="1611560"/>
          </a:xfrm>
          <a:prstGeom prst="roundRect">
            <a:avLst/>
          </a:prstGeom>
          <a:noFill/>
          <a:ln w="349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311211"/>
                </a:solidFill>
                <a:latin typeface="Comic Sans MS" pitchFamily="66" charset="0"/>
              </a:rPr>
              <a:t>Партнёрская (товарищество)</a:t>
            </a:r>
            <a:endParaRPr lang="ru-RU" sz="3600" dirty="0">
              <a:solidFill>
                <a:srgbClr val="311211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32040" y="2420888"/>
            <a:ext cx="4211960" cy="1584176"/>
          </a:xfrm>
          <a:prstGeom prst="roundRect">
            <a:avLst/>
          </a:prstGeom>
          <a:noFill/>
          <a:ln w="349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311211"/>
                </a:solidFill>
                <a:latin typeface="Comic Sans MS" pitchFamily="66" charset="0"/>
              </a:rPr>
              <a:t>Корпоративная (акционерное общество)</a:t>
            </a:r>
            <a:endParaRPr lang="ru-RU" sz="3600" dirty="0">
              <a:solidFill>
                <a:srgbClr val="311211"/>
              </a:solidFill>
              <a:latin typeface="Comic Sans MS" pitchFamily="66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331640" y="1916832"/>
            <a:ext cx="6768752" cy="0"/>
          </a:xfrm>
          <a:prstGeom prst="line">
            <a:avLst/>
          </a:prstGeom>
          <a:ln w="222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331640" y="1916832"/>
            <a:ext cx="0" cy="504056"/>
          </a:xfrm>
          <a:prstGeom prst="straightConnector1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5" idx="0"/>
          </p:cNvCxnSpPr>
          <p:nvPr/>
        </p:nvCxnSpPr>
        <p:spPr>
          <a:xfrm>
            <a:off x="4572000" y="1916832"/>
            <a:ext cx="36004" cy="2564904"/>
          </a:xfrm>
          <a:prstGeom prst="straightConnector1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8100392" y="1916832"/>
            <a:ext cx="0" cy="504056"/>
          </a:xfrm>
          <a:prstGeom prst="straightConnector1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572000" y="1628800"/>
            <a:ext cx="0" cy="360040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539552" y="620688"/>
            <a:ext cx="8064896" cy="1008112"/>
          </a:xfrm>
          <a:prstGeom prst="roundRect">
            <a:avLst/>
          </a:prstGeom>
          <a:noFill/>
          <a:ln w="44450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1\Pictures\GWVE3Lm-4v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7992887" cy="5976664"/>
          </a:xfrm>
          <a:prstGeom prst="rect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Pictures\ВИД\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0"/>
            <a:ext cx="3923928" cy="2581275"/>
          </a:xfrm>
          <a:prstGeom prst="rect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2" name="Picture 2" descr="H:\Педагог 2017\урок\для урока\5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564904"/>
            <a:ext cx="3923928" cy="3240360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026" name="Picture 2" descr="C:\Users\1\Pictures\ВИД\j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256584" cy="5805264"/>
          </a:xfrm>
          <a:prstGeom prst="rect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5" name="Управляющая кнопка: в конец 4">
            <a:hlinkClick r:id="rId6" action="ppaction://hlinksldjump" highlightClick="1"/>
          </p:cNvPr>
          <p:cNvSpPr/>
          <p:nvPr/>
        </p:nvSpPr>
        <p:spPr>
          <a:xfrm>
            <a:off x="8604448" y="6381328"/>
            <a:ext cx="539552" cy="476672"/>
          </a:xfrm>
          <a:prstGeom prst="actionButtonEn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8000"/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640960" cy="954107"/>
          </a:xfrm>
          <a:prstGeom prst="rect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11211"/>
                </a:solidFill>
                <a:latin typeface="Comic Sans MS" pitchFamily="66" charset="0"/>
              </a:rPr>
              <a:t>Выберите подходящую для деятельности форму предпринимательства</a:t>
            </a:r>
            <a:endParaRPr lang="ru-RU" sz="2800" dirty="0">
              <a:solidFill>
                <a:srgbClr val="311211"/>
              </a:solidFill>
              <a:latin typeface="Comic Sans MS" pitchFamily="66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433180" y="90100"/>
            <a:ext cx="2776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3573016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</a:t>
            </a:r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51520" y="1397000"/>
          <a:ext cx="8784975" cy="504642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12456"/>
                <a:gridCol w="5968264"/>
                <a:gridCol w="2304255"/>
              </a:tblGrid>
              <a:tr h="51481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Деятельность </a:t>
                      </a:r>
                      <a:endParaRPr lang="ru-RU" sz="28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Форма</a:t>
                      </a:r>
                      <a:endParaRPr lang="ru-RU" sz="28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93777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Строительство металлургического комбината.</a:t>
                      </a:r>
                      <a:endParaRPr lang="ru-RU" sz="28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АО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87950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Услуги по ремонту обуви.</a:t>
                      </a:r>
                      <a:endParaRPr lang="ru-RU" sz="28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ИП 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87950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Купля-продажа автомобилей.</a:t>
                      </a:r>
                      <a:endParaRPr lang="ru-RU" sz="28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Товарищество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87950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Репетиторская деятельность.</a:t>
                      </a:r>
                    </a:p>
                    <a:p>
                      <a:endParaRPr lang="ru-RU" sz="28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ИП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87950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Добыча природных ресурсов.</a:t>
                      </a:r>
                      <a:endParaRPr lang="ru-RU" sz="28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АО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764704"/>
            <a:ext cx="4055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Домашнее задание: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844824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sz="2800" dirty="0" smtClean="0">
                <a:latin typeface="Comic Sans MS" pitchFamily="66" charset="0"/>
              </a:rPr>
              <a:t>Локоть – читать учебник с.95-96, зад. 2 с. 96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sz="2800" dirty="0" smtClean="0">
                <a:latin typeface="Comic Sans MS" pitchFamily="66" charset="0"/>
              </a:rPr>
              <a:t>Аршин – привести по 5 современных примеров каждой формы деятельности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sz="2800" dirty="0" smtClean="0">
                <a:latin typeface="Comic Sans MS" pitchFamily="66" charset="0"/>
              </a:rPr>
              <a:t>Сажень  - письменно на вопрос «Какие качества личности могут стать условием выбора формы предпринимательства?».   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8676456" y="6309320"/>
            <a:ext cx="467544" cy="548680"/>
          </a:xfrm>
          <a:prstGeom prst="actionButtonE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4000"/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548680"/>
            <a:ext cx="7344816" cy="1200329"/>
          </a:xfrm>
          <a:prstGeom prst="rect">
            <a:avLst/>
          </a:prstGeom>
          <a:noFill/>
          <a:ln w="25400" cap="sq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311211"/>
                </a:solidFill>
                <a:latin typeface="Comic Sans MS" pitchFamily="66" charset="0"/>
              </a:rPr>
              <a:t>Определите, к какой форме предпринимательства относятся значения слов в переводе </a:t>
            </a:r>
            <a:endParaRPr lang="ru-RU" sz="2400" dirty="0">
              <a:solidFill>
                <a:srgbClr val="311211"/>
              </a:solidFill>
              <a:latin typeface="Comic Sans MS" pitchFamily="66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683568" y="2276872"/>
          <a:ext cx="79928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7988679</TotalTime>
  <Words>161</Words>
  <Application>Microsoft Office PowerPoint</Application>
  <PresentationFormat>Экран (4:3)</PresentationFormat>
  <Paragraphs>48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Формы предпринимательства</vt:lpstr>
      <vt:lpstr>Слайд 3</vt:lpstr>
      <vt:lpstr>Формы предпринимательства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54</cp:revision>
  <dcterms:created xsi:type="dcterms:W3CDTF">2017-03-08T10:16:38Z</dcterms:created>
  <dcterms:modified xsi:type="dcterms:W3CDTF">2017-03-13T17:31:04Z</dcterms:modified>
</cp:coreProperties>
</file>