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80" r:id="rId4"/>
    <p:sldId id="259" r:id="rId5"/>
    <p:sldId id="258" r:id="rId6"/>
    <p:sldId id="260" r:id="rId7"/>
    <p:sldId id="277" r:id="rId8"/>
    <p:sldId id="262" r:id="rId9"/>
    <p:sldId id="263" r:id="rId10"/>
    <p:sldId id="264" r:id="rId11"/>
    <p:sldId id="265" r:id="rId12"/>
    <p:sldId id="267" r:id="rId13"/>
    <p:sldId id="268" r:id="rId14"/>
    <p:sldId id="266" r:id="rId15"/>
    <p:sldId id="278" r:id="rId16"/>
    <p:sldId id="282" r:id="rId17"/>
    <p:sldId id="283" r:id="rId18"/>
    <p:sldId id="284" r:id="rId19"/>
    <p:sldId id="285" r:id="rId20"/>
    <p:sldId id="279" r:id="rId21"/>
    <p:sldId id="269" r:id="rId22"/>
    <p:sldId id="270" r:id="rId23"/>
    <p:sldId id="271" r:id="rId24"/>
    <p:sldId id="281" r:id="rId25"/>
    <p:sldId id="272" r:id="rId26"/>
    <p:sldId id="275" r:id="rId27"/>
    <p:sldId id="276" r:id="rId28"/>
    <p:sldId id="273" r:id="rId29"/>
    <p:sldId id="27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A7B0F-542F-413B-90BB-09624C901776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F7D8A35-8278-4B99-A080-21E35244E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8C889-E54F-4BE2-9020-10A0C69B0976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1EA22-DA24-407E-8E6E-168EE2E51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6D26C-4BE8-4E53-9EDB-6B45F42A2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AE630-D65D-4C17-8248-E85E68391408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D42C2-62CA-4886-A6CB-137ED15AD3B8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7BFD2-2C7E-4908-86DB-42E6EA7F1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9" name="Прямоугольник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1826C-C8C6-4303-A6C0-24971DF2C28D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EF2FF62-4F76-435A-AD02-954FE09BA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5757B-5675-4311-841D-B0313786F1E2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5EDF9-E867-479D-8144-BBEE0D2B4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1" name="Прямоугольник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F4B33-2D44-4947-BA3E-A5F59DEEFF54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65D0E61-D4FD-4125-B3F9-B47D8A314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F8871-4BE6-48F5-A0A2-0F3E7906183A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BC4F9-10A6-426F-99C6-B31EDDE91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4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5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BD7A3-F228-4B18-B5DB-C95B8598C5D7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BD51BBD-2163-460C-AF6A-605A81CB8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E955147-33EB-401E-955A-84F32E444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F4028-4E86-4BD8-A81D-AA729A97E467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DE98E-FD3A-4498-88AE-AB79E6BC1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9694F-0F2E-49A6-95FA-E45073895B16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2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2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102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6A78ED-F61A-4F00-B3DF-F5DD4B6886B1}" type="datetimeFigureOut">
              <a:rPr lang="ru-RU"/>
              <a:pPr>
                <a:defRPr/>
              </a:pPr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526374-FAFF-415C-A75D-CAB179EA1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sova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695825"/>
            <a:ext cx="165576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25550" y="1412875"/>
            <a:ext cx="7200900" cy="21605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Основы духовно–нравственной 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  <a:p>
            <a:pPr algn="ctr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культуры народов России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      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 </a:t>
            </a:r>
          </a:p>
          <a:p>
            <a:r>
              <a:rPr lang="ru-RU" sz="28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               </a:t>
            </a:r>
            <a:r>
              <a:rPr lang="en-US" sz="28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 </a:t>
            </a:r>
            <a:r>
              <a:rPr lang="ru-RU" sz="28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cs typeface="Arial" charset="0"/>
            </a:endParaRPr>
          </a:p>
          <a:p>
            <a:r>
              <a:rPr lang="ru-RU" sz="28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               </a:t>
            </a:r>
            <a:r>
              <a:rPr lang="en-US" sz="28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 </a:t>
            </a:r>
            <a:r>
              <a:rPr lang="ru-RU" sz="28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Arial" charset="0"/>
              </a:rPr>
              <a:t>Светская этика</a:t>
            </a:r>
          </a:p>
        </p:txBody>
      </p:sp>
      <p:pic>
        <p:nvPicPr>
          <p:cNvPr id="13315" name="Picture 2" descr="C:\Users\User\Desktop\Ира\Duhov_kultura_5kl_obl_2011  учеб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83009">
            <a:off x="2151063" y="3749675"/>
            <a:ext cx="2465387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900113" y="333375"/>
            <a:ext cx="741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EE1D24"/>
                </a:solidFill>
                <a:latin typeface="EuropeDemi"/>
                <a:cs typeface="Arial" pitchFamily="34" charset="0"/>
              </a:rPr>
              <a:t>         </a:t>
            </a:r>
            <a:r>
              <a:rPr lang="ru-RU" sz="3200" b="1" dirty="0">
                <a:solidFill>
                  <a:srgbClr val="EE1D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Demi"/>
                <a:cs typeface="Arial" pitchFamily="34" charset="0"/>
              </a:rPr>
              <a:t>СТРОИТЕЛЬ СВОЕЙ ДУШИ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563" y="4579938"/>
            <a:ext cx="3097212" cy="1825625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06763" y="4549775"/>
            <a:ext cx="3095625" cy="1843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15088" y="4549775"/>
            <a:ext cx="2728912" cy="1843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4579938"/>
            <a:ext cx="1479550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4573588"/>
            <a:ext cx="1574800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5463" y="4675188"/>
            <a:ext cx="15176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00038" y="1835150"/>
            <a:ext cx="4344987" cy="2714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50913" y="2844800"/>
            <a:ext cx="3694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Заметь свои недостатки и пойми, что именно надо изменить в себе.</a:t>
            </a:r>
            <a:endParaRPr lang="ru-RU" sz="24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32325" y="1836738"/>
            <a:ext cx="4319588" cy="277653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824413" y="1835150"/>
            <a:ext cx="4140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Придумай, что надо делать, чтобы этого добиться.</a:t>
            </a:r>
            <a:endParaRPr lang="ru-RU" sz="24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4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Придумай, как не забывать это делать: повесь памятку на холодильнике, попроси о помощи близких, посоветуйся с друзьями.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0038" y="196850"/>
            <a:ext cx="8664575" cy="16319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66775" y="196850"/>
            <a:ext cx="69119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Главное и самое сложное – строго следуй принятому решению: каждый раз выполняй по памятке запланированные дела, слушай напоминания окружающих.</a:t>
            </a:r>
            <a:endParaRPr lang="ru-RU" sz="24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350" y="1196975"/>
            <a:ext cx="6840538" cy="65722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1584325" y="1208088"/>
            <a:ext cx="6264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ПРАВИЛА  «ЧЕТЫРЁХ   </a:t>
            </a:r>
            <a:r>
              <a:rPr lang="ru-RU" sz="3600" b="1" u="sng"/>
              <a:t>П</a:t>
            </a:r>
            <a:r>
              <a:rPr lang="ru-RU" sz="3600"/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4438" y="5589588"/>
            <a:ext cx="4824412" cy="7191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84438" y="4724400"/>
            <a:ext cx="4824412" cy="86518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84438" y="3933825"/>
            <a:ext cx="4824412" cy="7905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84438" y="2997200"/>
            <a:ext cx="4824412" cy="9366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03575" y="5662613"/>
            <a:ext cx="3816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8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1 – полезно</a:t>
            </a:r>
            <a:endParaRPr lang="ru-RU" sz="3600" b="1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03575" y="4833938"/>
            <a:ext cx="3671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8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2 – постепенно</a:t>
            </a:r>
            <a:endParaRPr lang="ru-RU" sz="3600" b="1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89238" y="4076700"/>
            <a:ext cx="4537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8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3 – последовательно</a:t>
            </a:r>
            <a:endParaRPr lang="ru-RU" sz="3600" b="1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87675" y="3213100"/>
            <a:ext cx="4537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– постоянно</a:t>
            </a:r>
            <a:endParaRPr lang="ru-RU" sz="36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39" name="Picture 13" descr="C:\Users\User\Desktop\лестница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060575"/>
            <a:ext cx="20605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450" y="188913"/>
            <a:ext cx="6985000" cy="9366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1943100" y="260350"/>
            <a:ext cx="7200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D0D0D"/>
                </a:solidFill>
              </a:rPr>
              <a:t>ВРАЧ    и    СКУЛЬПТОР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075" y="1268413"/>
            <a:ext cx="2800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268413"/>
            <a:ext cx="5256213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331913" y="5589588"/>
            <a:ext cx="4824412" cy="6477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Что общего?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971550" y="981075"/>
            <a:ext cx="7704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ВРАЧ                         СКУЛЬПТОР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1412875"/>
            <a:ext cx="38163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</a:rPr>
              <a:t>– </a:t>
            </a:r>
            <a:r>
              <a:rPr lang="ru-RU" sz="280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это человек, посвящающий свои знания и умения предупреждению и лечению болезней, сохранению и укреплению здоровья людей</a:t>
            </a:r>
            <a:r>
              <a:rPr lang="ru-RU" sz="2800">
                <a:latin typeface="Times New Roman" pitchFamily="18" charset="0"/>
              </a:rPr>
              <a:t>.</a:t>
            </a:r>
            <a:endParaRPr lang="ru-RU" sz="28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0" y="1628775"/>
            <a:ext cx="37449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</a:rPr>
              <a:t>–</a:t>
            </a:r>
            <a:r>
              <a:rPr lang="ru-RU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280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это художник, посвятивший себя искусству скульптуры</a:t>
            </a:r>
            <a:r>
              <a:rPr lang="ru-RU" sz="2800">
                <a:latin typeface="Times New Roman" pitchFamily="18" charset="0"/>
              </a:rPr>
              <a:t>.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11638" y="4437063"/>
            <a:ext cx="1223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92275" y="5083175"/>
            <a:ext cx="71278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Как эти две профессии могут помочь создать свой неповторимый внутренний мир? </a:t>
            </a:r>
            <a:endParaRPr lang="ru-RU" sz="2800">
              <a:solidFill>
                <a:srgbClr val="002060"/>
              </a:solidFill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9888" y="1543050"/>
            <a:ext cx="33242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63713" y="4941888"/>
            <a:ext cx="5976937" cy="11509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1908175" y="5013325"/>
            <a:ext cx="5543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Напишите черты характера, которые хотели бы изменить в себе.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Сувор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49" y="1259830"/>
            <a:ext cx="4138625" cy="502667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Александр Васильевич Суворов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ln>
                  <a:solidFill>
                    <a:srgbClr val="7030A0"/>
                  </a:solidFill>
                </a:ln>
                <a:solidFill>
                  <a:srgbClr val="FFFF00"/>
                </a:solidFill>
                <a:effectLst/>
                <a:latin typeface="Comic Sans MS" pitchFamily="66" charset="0"/>
              </a:rPr>
              <a:t>Детство</a:t>
            </a:r>
            <a:endParaRPr lang="ru-RU" sz="6600" b="1" dirty="0">
              <a:ln>
                <a:solidFill>
                  <a:srgbClr val="7030A0"/>
                </a:solidFill>
              </a:ln>
              <a:solidFill>
                <a:srgbClr val="FFFF00"/>
              </a:solidFill>
              <a:effectLst/>
              <a:latin typeface="Comic Sans MS" pitchFamily="66" charset="0"/>
            </a:endParaRPr>
          </a:p>
        </p:txBody>
      </p:sp>
      <p:pic>
        <p:nvPicPr>
          <p:cNvPr id="4" name="Содержимое 3" descr="1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438400"/>
            <a:ext cx="2381250" cy="2752725"/>
          </a:xfrm>
          <a:prstGeom prst="round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24200" y="1524000"/>
            <a:ext cx="5638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/>
              <a:t>Суворов с детства мечтал стать военным. Однако он был слабым и болезненным мальчиком. «Ну где же тебе быть военным! – смеялся над ним отец. – Ты и ружья не поднимешь!».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486400"/>
          </a:xfrm>
        </p:spPr>
        <p:txBody>
          <a:bodyPr/>
          <a:lstStyle/>
          <a:p>
            <a:pPr marL="266700" indent="0" algn="just"/>
            <a:r>
              <a:rPr lang="ru-RU" dirty="0" smtClean="0"/>
              <a:t> Наступят</a:t>
            </a:r>
            <a:r>
              <a:rPr lang="ru-RU" dirty="0"/>
              <a:t>, бывало, зимние холода, все оденутся в теплые шубы или вовсе не выходят из дому, а маленький Суворов накинет легкую куртку и </a:t>
            </a:r>
            <a:r>
              <a:rPr lang="ru-RU" dirty="0" smtClean="0"/>
              <a:t>целый</a:t>
            </a:r>
          </a:p>
          <a:p>
            <a:pPr indent="19050" algn="just">
              <a:buNone/>
            </a:pPr>
            <a:r>
              <a:rPr lang="ru-RU" dirty="0" smtClean="0"/>
              <a:t> </a:t>
            </a:r>
            <a:r>
              <a:rPr lang="ru-RU" dirty="0"/>
              <a:t>день проводит на улице. </a:t>
            </a:r>
            <a:endParaRPr lang="ru-RU" dirty="0" smtClean="0"/>
          </a:p>
          <a:p>
            <a:pPr algn="just"/>
            <a:r>
              <a:rPr lang="ru-RU" dirty="0" smtClean="0"/>
              <a:t> Наступит </a:t>
            </a:r>
            <a:r>
              <a:rPr lang="ru-RU" dirty="0"/>
              <a:t>весна. Только </a:t>
            </a:r>
            <a:r>
              <a:rPr lang="ru-RU" dirty="0" smtClean="0"/>
              <a:t>вскроются</a:t>
            </a:r>
          </a:p>
          <a:p>
            <a:pPr indent="19050" algn="just">
              <a:buNone/>
            </a:pPr>
            <a:r>
              <a:rPr lang="ru-RU" dirty="0" smtClean="0"/>
              <a:t> </a:t>
            </a:r>
            <a:r>
              <a:rPr lang="ru-RU" dirty="0"/>
              <a:t>реки, еще никто и не </a:t>
            </a:r>
            <a:r>
              <a:rPr lang="ru-RU" dirty="0" smtClean="0"/>
              <a:t>думает</a:t>
            </a:r>
          </a:p>
          <a:p>
            <a:pPr indent="19050" algn="just">
              <a:buNone/>
            </a:pPr>
            <a:r>
              <a:rPr lang="ru-RU" dirty="0" smtClean="0"/>
              <a:t> </a:t>
            </a:r>
            <a:r>
              <a:rPr lang="ru-RU" dirty="0"/>
              <a:t>купаться, а Суворов — бух в студеную воду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Его не страшили теперь ни жара, ни холод</a:t>
            </a:r>
            <a:r>
              <a:rPr lang="ru-RU" dirty="0"/>
              <a:t>. 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01col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2057400"/>
            <a:ext cx="21336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181600"/>
          </a:xfrm>
        </p:spPr>
        <p:txBody>
          <a:bodyPr/>
          <a:lstStyle/>
          <a:p>
            <a:pPr algn="just"/>
            <a:r>
              <a:rPr lang="ru-RU" sz="4000" dirty="0" smtClean="0"/>
              <a:t>Суворов добился своего. Он окреп и вскоре поступил на </a:t>
            </a:r>
            <a:r>
              <a:rPr lang="ru-RU" sz="4000" smtClean="0"/>
              <a:t>военную службу.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19600" y="5715000"/>
            <a:ext cx="4724400" cy="838200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Рядовой </a:t>
            </a:r>
            <a:r>
              <a:rPr lang="ru-RU" sz="1800" dirty="0"/>
              <a:t>и обер-офицер пехотного полка в форме 1786—1796 годов</a:t>
            </a:r>
          </a:p>
          <a:p>
            <a:endParaRPr lang="ru-RU" dirty="0"/>
          </a:p>
        </p:txBody>
      </p:sp>
      <p:pic>
        <p:nvPicPr>
          <p:cNvPr id="5" name="Содержимое 4" descr="Файл:Russian infantry in 1786-96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609600"/>
            <a:ext cx="3886200" cy="51054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4800600" cy="5715000"/>
          </a:xfrm>
        </p:spPr>
        <p:txBody>
          <a:bodyPr/>
          <a:lstStyle/>
          <a:p>
            <a:r>
              <a:rPr lang="ru-RU" dirty="0" smtClean="0"/>
              <a:t> Семьдесят лет прожил Суворов. </a:t>
            </a:r>
          </a:p>
          <a:p>
            <a:endParaRPr lang="ru-RU" dirty="0" smtClean="0"/>
          </a:p>
          <a:p>
            <a:r>
              <a:rPr lang="ru-RU" dirty="0" smtClean="0"/>
              <a:t>Более пятидесяти из них он провел в армии. </a:t>
            </a:r>
          </a:p>
          <a:p>
            <a:endParaRPr lang="ru-RU" dirty="0" smtClean="0"/>
          </a:p>
          <a:p>
            <a:r>
              <a:rPr lang="ru-RU" dirty="0" smtClean="0"/>
              <a:t>Начал службу простым солдатом. </a:t>
            </a:r>
          </a:p>
          <a:p>
            <a:endParaRPr lang="ru-RU" dirty="0" smtClean="0"/>
          </a:p>
          <a:p>
            <a:r>
              <a:rPr lang="ru-RU" dirty="0" smtClean="0"/>
              <a:t>Кончил ее фельдмаршалом и генералиссимусом.</a:t>
            </a:r>
            <a:endParaRPr lang="ru-RU" dirty="0"/>
          </a:p>
        </p:txBody>
      </p:sp>
      <p:pic>
        <p:nvPicPr>
          <p:cNvPr id="5" name="Содержимое 4" descr="1267887946_51618264_1237224106_suvoro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91200" y="1371600"/>
            <a:ext cx="3048000" cy="441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6013" y="260350"/>
            <a:ext cx="7127875" cy="72072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331913" y="333375"/>
            <a:ext cx="7704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ПРОВЕРКА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ДОМАШНЕГО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ЗАДАНИЯ</a:t>
            </a:r>
          </a:p>
        </p:txBody>
      </p:sp>
      <p:graphicFrame>
        <p:nvGraphicFramePr>
          <p:cNvPr id="14370" name="Group 34"/>
          <p:cNvGraphicFramePr>
            <a:graphicFrameLocks noGrp="1"/>
          </p:cNvGraphicFramePr>
          <p:nvPr/>
        </p:nvGraphicFramePr>
        <p:xfrm>
          <a:off x="285720" y="1928802"/>
          <a:ext cx="8643998" cy="3000396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300039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Являюсь ли я человеком дела в глазах других людей?</a:t>
                      </a:r>
                    </a:p>
                    <a:p>
                      <a:r>
                        <a:rPr lang="ru-RU" sz="3600" dirty="0" smtClean="0"/>
                        <a:t>а) Что я обещал тебе за последний месяц?</a:t>
                      </a:r>
                    </a:p>
                    <a:p>
                      <a:r>
                        <a:rPr lang="ru-RU" sz="3600" dirty="0" smtClean="0"/>
                        <a:t>б) Выполнил ли я эти обещания?</a:t>
                      </a:r>
                      <a:endParaRPr lang="ru-RU" sz="3600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3E3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72000" y="3573463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3235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323543"/>
              </a:solidFill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5661025"/>
            <a:ext cx="125412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DemosthPractic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229526"/>
            <a:ext cx="3786214" cy="485717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Демосфен – древнегреческий оратор.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260350"/>
            <a:ext cx="8785225" cy="8636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179388" y="549275"/>
            <a:ext cx="10080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D0D0D"/>
                </a:solidFill>
              </a:rPr>
              <a:t>РЕШАЕМ ПРОБЛЕМУ, ОТКРЫВАЕМ НОВЫЕ ЗНАНИЯ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0388" y="5033963"/>
            <a:ext cx="4103687" cy="12239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64075" y="5013325"/>
            <a:ext cx="4248150" cy="12239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9500" y="3860800"/>
            <a:ext cx="3960813" cy="11525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57775" y="3860800"/>
            <a:ext cx="3457575" cy="11525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76375" y="2636838"/>
            <a:ext cx="2232025" cy="122396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27088" y="5373688"/>
            <a:ext cx="3168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</a:rPr>
              <a:t>упорство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19700" y="4113213"/>
            <a:ext cx="3816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</a:rPr>
              <a:t>стремление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6375" y="4005263"/>
            <a:ext cx="3095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</a:rPr>
              <a:t>сила воли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930775" y="5113338"/>
            <a:ext cx="3673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</a:rPr>
              <a:t>железное терпение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51263" y="2651125"/>
            <a:ext cx="2359025" cy="12239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10288" y="2651125"/>
            <a:ext cx="2206625" cy="12096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71663" y="1287463"/>
            <a:ext cx="54721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</a:rPr>
              <a:t>           СИЛА ВОЛИ</a:t>
            </a:r>
          </a:p>
        </p:txBody>
      </p:sp>
      <p:sp>
        <p:nvSpPr>
          <p:cNvPr id="5" name="Двойная стрелка влево/вверх 4"/>
          <p:cNvSpPr/>
          <p:nvPr/>
        </p:nvSpPr>
        <p:spPr>
          <a:xfrm rot="13329965">
            <a:off x="4183063" y="2106613"/>
            <a:ext cx="850900" cy="850900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1913" y="2420938"/>
            <a:ext cx="3563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</a:rPr>
              <a:t>Саморазвитие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76825" y="2359025"/>
            <a:ext cx="35988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</a:rPr>
              <a:t>Самовоспитание</a:t>
            </a:r>
            <a:r>
              <a:rPr lang="ru-RU" sz="320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11300" y="3132138"/>
            <a:ext cx="619283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008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это сознательная работа над собой для формирования тех свойств и качеств, которые нужны обществу и самому человеку.</a:t>
            </a:r>
            <a:endParaRPr lang="ru-RU" sz="3600"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188913"/>
            <a:ext cx="8569325" cy="6477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50825" y="188913"/>
            <a:ext cx="93614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D0D0D"/>
                </a:solidFill>
              </a:rPr>
              <a:t>РЕШАЕМ ПРОБЛЕМУ, ОТКРЫВАЕМ НОВЫЕ ЗНАНИЯ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427538" y="981075"/>
            <a:ext cx="538162" cy="1152525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2276475"/>
            <a:ext cx="8242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ЧТОБЫ СТАТЬ ЛУЧШЕ, НУЖНА СИЛА ВОЛИ</a:t>
            </a:r>
            <a:endParaRPr lang="ru-RU" sz="2800"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141663"/>
            <a:ext cx="4248150" cy="27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88913"/>
            <a:ext cx="8135938" cy="79216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750" y="333375"/>
            <a:ext cx="8280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РЕШАЕМ ПРОБЛЕМУ, ОТКРЫВАЕМ НОВЫЕ ЗНАНИЯ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43213" y="1196975"/>
            <a:ext cx="3889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Исследование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68538" y="1916113"/>
            <a:ext cx="6767512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36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человек меняет себя в течение всей жизни.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39975" y="3117850"/>
            <a:ext cx="5976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Человек бывает вынужден менять себя в зависимости от обстоятельств.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11413" y="4724400"/>
            <a:ext cx="59769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«Кем на роду написано, тем и станешь. Человек себя изменить не может».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0113" y="2133600"/>
            <a:ext cx="719137" cy="4079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00113" y="3429000"/>
            <a:ext cx="792162" cy="3603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00113" y="5013325"/>
            <a:ext cx="792162" cy="3397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50" y="188913"/>
            <a:ext cx="7632700" cy="71913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1476375" y="260350"/>
            <a:ext cx="6911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D0D0D"/>
                </a:solidFill>
              </a:rPr>
              <a:t>СРАВНИВАЕМ СВОЙ ВЫВОД С АВТОРСКИМ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284663" y="908050"/>
            <a:ext cx="431800" cy="1008063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7088" y="1916113"/>
            <a:ext cx="7777162" cy="172878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1913" y="2060575"/>
            <a:ext cx="64801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 может себя изменить, если способен оценить самого себя, осмыслить свои положительные и отрицательные качества и постоянно работать над собой.</a:t>
            </a: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550" y="4005263"/>
            <a:ext cx="7632700" cy="208756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EuropeDemi"/>
              </a:rPr>
              <a:t>, если способен свои положительные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EuropeDemi"/>
              </a:rPr>
              <a:t>отрицательные качества и постоянно работать над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EuropeDemi"/>
              </a:rPr>
              <a:t>может себя изменить, если положительные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EuropeDemi"/>
              </a:rPr>
              <a:t>отрицательные качества и постоянно работать над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EuropeDemi"/>
              </a:rPr>
              <a:t>собой.</a:t>
            </a: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76375" y="4076700"/>
            <a:ext cx="684053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EuropeDemi"/>
              </a:rPr>
              <a:t>Человек может себя изменить, если способен оценить самого себя, осмыслить свои положительные и</a:t>
            </a:r>
          </a:p>
          <a:p>
            <a:pPr algn="ctr"/>
            <a:r>
              <a:rPr lang="ru-RU" sz="2400">
                <a:latin typeface="EuropeDemi"/>
              </a:rPr>
              <a:t>отрицательные качества и постоянно работать над собой.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55875" y="2820988"/>
            <a:ext cx="63373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i="1" u="sng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</a:t>
            </a: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заведите дневник, в который вы будете записывать свои достижения, пусть даже самые маленькие, но помогающие двигаться к намеченной цели.</a:t>
            </a:r>
            <a:endParaRPr lang="ru-RU" sz="36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2447925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250" y="188913"/>
            <a:ext cx="6769100" cy="79216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2051050" y="333375"/>
            <a:ext cx="5473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ДОМАШНЕЕ     ЗАДАНИЕ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16013" y="2868613"/>
            <a:ext cx="72009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</a:rPr>
              <a:t>2. Проведи исследование собственного характера: выдели своё самое лучшее качество и то, которое тебе больше всего не нравится. Составь программу действий по исправлению своего характера, избавлению от недостатков и вредных привычек</a:t>
            </a:r>
            <a:r>
              <a:rPr 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4575" y="1268413"/>
            <a:ext cx="79200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</a:rPr>
              <a:t>1. Подготовь доклад на тему: «Человек, сделавший</a:t>
            </a:r>
          </a:p>
          <a:p>
            <a:r>
              <a:rPr lang="ru-RU" sz="2400">
                <a:solidFill>
                  <a:srgbClr val="002060"/>
                </a:solidFill>
              </a:rPr>
              <a:t>себя». Найди информацию о человеке, сумевшем изменить свой характер, выстроить его в соответствии со своими желаниями и запросами.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650" y="188913"/>
            <a:ext cx="7561263" cy="79216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50938" y="209550"/>
            <a:ext cx="6769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ПРИМЕНЯЕМ НОВЫЕ ЗНАНИЯ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79500"/>
            <a:ext cx="3059113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261938"/>
            <a:ext cx="12985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63938" y="1700213"/>
            <a:ext cx="446563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Вспомни рассказ Николая Носова «Федина задача». Какие качества характера у Феди воспитаны, а над какими ему ещё предстоит работать?</a:t>
            </a:r>
            <a:endParaRPr lang="ru-RU" sz="20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43325" y="3092450"/>
            <a:ext cx="48609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Объясни смысл поговорки: «Посеешь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мысль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пожнёшь поступок; посеешь поступок – пожнёшь привычку; посеешь привычку – пожнёшь характер; посеешь характер – пожнёшь судьбу».</a:t>
            </a:r>
            <a:endParaRPr lang="ru-RU" sz="20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43325" y="4724400"/>
            <a:ext cx="4430713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Пробовал ли ты работать над собой? Что ты для этого делал?</a:t>
            </a:r>
            <a:endParaRPr lang="ru-RU" sz="20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Подумайте, какие черты характера вы хотели бы в себе развивать, от каких привычек избавиться?</a:t>
            </a:r>
            <a:endParaRPr lang="ru-RU" sz="20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8888" y="188913"/>
            <a:ext cx="7273925" cy="71913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charset="0"/>
              </a:rPr>
              <a:t>      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charset="0"/>
              </a:rPr>
              <a:t>ПРИМЕНЯЕМ НОВЫЕ ЗНАНИЯ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1913" y="981075"/>
            <a:ext cx="7056437" cy="421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уроках природоведения Ирина Алексеевна просит учеников оценивать выполненные задания по алгоритму самооценки: 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buFont typeface="Georgia" pitchFamily="18" charset="0"/>
              <a:buAutoNum type="arabicPeriod"/>
            </a:pPr>
            <a:r>
              <a:rPr lang="ru-RU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Какова была цель задания (что нужно было получить в результате)?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buFont typeface="Georgia" pitchFamily="18" charset="0"/>
              <a:buAutoNum type="arabicPeriod"/>
            </a:pPr>
            <a:r>
              <a:rPr lang="ru-RU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0080"/>
                </a:solidFill>
                <a:latin typeface="Times New Roman" pitchFamily="18" charset="0"/>
              </a:rPr>
              <a:t>Выполнено ли задание (получен ли результат)?</a:t>
            </a:r>
            <a:endParaRPr lang="ru-RU" sz="1400">
              <a:latin typeface="Calibri" pitchFamily="34" charset="0"/>
            </a:endParaRPr>
          </a:p>
          <a:p>
            <a:pPr>
              <a:buFont typeface="Georgia" pitchFamily="18" charset="0"/>
              <a:buAutoNum type="arabicPeriod"/>
            </a:pPr>
            <a:r>
              <a:rPr lang="ru-RU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0080"/>
                </a:solidFill>
                <a:latin typeface="Times New Roman" pitchFamily="18" charset="0"/>
              </a:rPr>
              <a:t>Задание выполнено верно или с ошибкой?</a:t>
            </a:r>
            <a:endParaRPr lang="ru-RU" sz="1400">
              <a:latin typeface="Calibri" pitchFamily="34" charset="0"/>
            </a:endParaRPr>
          </a:p>
          <a:p>
            <a:pPr>
              <a:buFont typeface="Georgia" pitchFamily="18" charset="0"/>
              <a:buAutoNum type="arabicPeriod"/>
            </a:pPr>
            <a:r>
              <a:rPr lang="ru-RU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0080"/>
                </a:solidFill>
                <a:latin typeface="Times New Roman" pitchFamily="18" charset="0"/>
              </a:rPr>
              <a:t>Задание выполнено самостоятельно или с чьей-то помощью? </a:t>
            </a:r>
            <a:endParaRPr lang="ru-RU" sz="1400">
              <a:latin typeface="Calibri" pitchFamily="34" charset="0"/>
            </a:endParaRPr>
          </a:p>
          <a:p>
            <a:r>
              <a:rPr lang="ru-RU">
                <a:solidFill>
                  <a:srgbClr val="000080"/>
                </a:solidFill>
                <a:latin typeface="Times New Roman" pitchFamily="18" charset="0"/>
              </a:rPr>
              <a:t>Ты решил и по другим предметам проверять и оценивать свою домашнюю работу по этому алгоритму. На уроке математики ты предложил Вере Алексеевне использовать его для самостоятельной проверки своих домашних заданий. Но учительница сказала, что сама будет их проверять и ставить отметки так, как считает нужным.  </a:t>
            </a:r>
            <a:endParaRPr lang="ru-RU" sz="1400">
              <a:latin typeface="Calibri" pitchFamily="34" charset="0"/>
            </a:endParaRPr>
          </a:p>
          <a:p>
            <a:r>
              <a:rPr lang="ru-RU">
                <a:solidFill>
                  <a:srgbClr val="000080"/>
                </a:solidFill>
                <a:latin typeface="Times New Roman" pitchFamily="18" charset="0"/>
              </a:rPr>
              <a:t>Как поступить в этой ситуации, чтобы сохранить полезную привычку самостоятельно оценивать свою работу и уважительно отнестись к мнению учителя?</a:t>
            </a:r>
            <a:r>
              <a:rPr lang="ru-RU">
                <a:latin typeface="Times New Roman" pitchFamily="18" charset="0"/>
              </a:rPr>
              <a:t> 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5157788"/>
            <a:ext cx="77057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Попробуйте придумать другую похожую жизненную задачу, с другой ситуацией столкновения интересов друзей.</a:t>
            </a: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1290638"/>
            <a:ext cx="7632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 dirty="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Строитель </a:t>
            </a:r>
            <a:r>
              <a:rPr lang="ru-RU" sz="4800" b="1" i="1" dirty="0" smtClean="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души</a:t>
            </a:r>
            <a:r>
              <a:rPr lang="ru-RU" sz="4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8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79838" y="2708275"/>
            <a:ext cx="14398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9188" y="2303463"/>
            <a:ext cx="12731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71550" y="276225"/>
            <a:ext cx="7416800" cy="5905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90650" y="282575"/>
            <a:ext cx="69262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ОПРЕДЕЛЯЕМ ПРОБЛЕМУ 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63600" y="533400"/>
            <a:ext cx="3852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Душа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79613" y="549275"/>
            <a:ext cx="57610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– </a:t>
            </a:r>
            <a:r>
              <a:rPr lang="ru-RU" sz="240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это сложное понятие из области философии, религии и психологии. </a:t>
            </a:r>
            <a:endParaRPr lang="en-US" sz="2400">
              <a:latin typeface="Times New Roman" pitchFamily="18" charset="0"/>
              <a:ea typeface="Times New Roman" pitchFamily="18" charset="0"/>
              <a:cs typeface="Calibri" pitchFamily="34" charset="0"/>
            </a:endParaRPr>
          </a:p>
          <a:p>
            <a:r>
              <a:rPr lang="ru-RU" sz="240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Оно обозначает внутренний психический мир человека.</a:t>
            </a:r>
            <a:endParaRPr lang="ru-RU" sz="2400"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3500438"/>
            <a:ext cx="3097212" cy="289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3698875"/>
            <a:ext cx="3546475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7538" y="4333875"/>
            <a:ext cx="865187" cy="12239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64050" y="4351338"/>
            <a:ext cx="7921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1290638"/>
            <a:ext cx="7632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 dirty="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Строитель </a:t>
            </a:r>
            <a:r>
              <a:rPr lang="ru-RU" sz="4800" b="1" i="1" dirty="0" smtClean="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души</a:t>
            </a:r>
            <a:r>
              <a:rPr lang="ru-RU" sz="4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8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79838" y="2708275"/>
            <a:ext cx="14398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875" y="4052888"/>
            <a:ext cx="89582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/>
              <a:t>Можно ли построить душу?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1550" y="5157788"/>
            <a:ext cx="6985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/>
              <a:t>Кто её строит? </a:t>
            </a: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9188" y="2303463"/>
            <a:ext cx="12731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71550" y="276225"/>
            <a:ext cx="7416800" cy="5905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90650" y="282575"/>
            <a:ext cx="69262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ОПРЕДЕЛЯЕМ ПРОБЛЕМУ 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0275" y="981075"/>
            <a:ext cx="47434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00113" y="188913"/>
            <a:ext cx="7704137" cy="5397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1403350" y="188913"/>
            <a:ext cx="7056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ОПРЕДЕЛЯЕМ ПРОБЛЕМУ  УРОКА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090988" y="3438525"/>
            <a:ext cx="863600" cy="1646238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4213" y="5229225"/>
            <a:ext cx="7775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70C0"/>
                </a:solidFill>
              </a:rPr>
              <a:t>Может ли человек себя изменить?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88913"/>
            <a:ext cx="8135938" cy="79216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750" y="333375"/>
            <a:ext cx="8280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РЕШАЕМ ПРОБЛЕМУ, ОТКРЫВАЕМ НОВЫЕ ЗНАНИЯ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43213" y="1196975"/>
            <a:ext cx="3889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Исследование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68538" y="1916113"/>
            <a:ext cx="6767512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36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человек меняет себя в течение всей жизни.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39975" y="3117850"/>
            <a:ext cx="5976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Человек бывает вынужден менять себя в зависимости от обстоятельств.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11413" y="4724400"/>
            <a:ext cx="59769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«Кем на роду написано, тем и станешь. Человек себя изменить не может».</a:t>
            </a:r>
            <a:endParaRPr lang="ru-RU" sz="3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0113" y="2133600"/>
            <a:ext cx="719137" cy="4079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00113" y="3429000"/>
            <a:ext cx="792162" cy="3603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00113" y="5013325"/>
            <a:ext cx="792162" cy="3397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-323850" y="1484313"/>
            <a:ext cx="89995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«Посеешь привычку –</a:t>
            </a:r>
            <a:endParaRPr lang="en-US" sz="3600" b="1">
              <a:latin typeface="Times New Roman" pitchFamily="18" charset="0"/>
              <a:ea typeface="Times New Roman" pitchFamily="18" charset="0"/>
              <a:cs typeface="Calibri" pitchFamily="34" charset="0"/>
            </a:endParaRPr>
          </a:p>
          <a:p>
            <a:pPr algn="ctr"/>
            <a:r>
              <a:rPr lang="en-US" sz="3600" b="1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                                      </a:t>
            </a:r>
            <a:r>
              <a:rPr lang="ru-RU" sz="3600" b="1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 пожнёшь характер»</a:t>
            </a:r>
            <a:endParaRPr lang="ru-RU" sz="3600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14425" y="2997200"/>
            <a:ext cx="453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solidFill>
                  <a:srgbClr val="7030A0"/>
                </a:solidFill>
              </a:rPr>
              <a:t>Привычка</a:t>
            </a:r>
            <a:r>
              <a:rPr lang="ru-RU" sz="3600" i="1"/>
              <a:t>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32138" y="2997200"/>
            <a:ext cx="5472112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– сформировавшееся действие, выполнение которого при определённых обстоятельствах стало потребностью человека.</a:t>
            </a:r>
            <a:endParaRPr lang="ru-RU" sz="3200"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838" y="1155700"/>
            <a:ext cx="3357562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155700"/>
            <a:ext cx="33401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838" y="3068638"/>
            <a:ext cx="3240087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2976563"/>
            <a:ext cx="3419475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91113" y="5013325"/>
            <a:ext cx="37433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Дети учат своих детей быть аккуратными.</a:t>
            </a:r>
            <a:endParaRPr lang="ru-RU" sz="2400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850" y="4941888"/>
            <a:ext cx="3168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Родители приучают к аккуратности  своих детей…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zent_svet_5kl_4 ur_smal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prezent_svet_5kl_4 ur_smal</Template>
  <TotalTime>145</TotalTime>
  <Words>971</Words>
  <Application>Microsoft Office PowerPoint</Application>
  <PresentationFormat>Экран (4:3)</PresentationFormat>
  <Paragraphs>115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prezent_svet_5kl_4 ur_smal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Александр Васильевич Суворов</vt:lpstr>
      <vt:lpstr>Детство</vt:lpstr>
      <vt:lpstr>Слайд 17</vt:lpstr>
      <vt:lpstr>Слайд 18</vt:lpstr>
      <vt:lpstr>Слайд 19</vt:lpstr>
      <vt:lpstr>Демосфен – древнегреческий оратор.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16</cp:revision>
  <dcterms:created xsi:type="dcterms:W3CDTF">2012-09-23T19:30:02Z</dcterms:created>
  <dcterms:modified xsi:type="dcterms:W3CDTF">2021-04-06T20:14:48Z</dcterms:modified>
</cp:coreProperties>
</file>