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1" r:id="rId3"/>
    <p:sldId id="260" r:id="rId4"/>
    <p:sldId id="262" r:id="rId5"/>
    <p:sldId id="275" r:id="rId6"/>
    <p:sldId id="273" r:id="rId7"/>
    <p:sldId id="263" r:id="rId8"/>
    <p:sldId id="274" r:id="rId9"/>
    <p:sldId id="268" r:id="rId10"/>
    <p:sldId id="269" r:id="rId11"/>
    <p:sldId id="270" r:id="rId12"/>
    <p:sldId id="258" r:id="rId13"/>
    <p:sldId id="267" r:id="rId14"/>
    <p:sldId id="26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5C5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599" autoAdjust="0"/>
  </p:normalViewPr>
  <p:slideViewPr>
    <p:cSldViewPr>
      <p:cViewPr varScale="1">
        <p:scale>
          <a:sx n="71" d="100"/>
          <a:sy n="71" d="100"/>
        </p:scale>
        <p:origin x="-48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9469C-CD48-45BB-BFE8-5AF941740A07}" type="datetimeFigureOut">
              <a:rPr lang="ru-RU" smtClean="0"/>
              <a:pPr/>
              <a:t>30.06.2010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BA903-17F8-49AD-B3B5-58FADBD191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9469C-CD48-45BB-BFE8-5AF941740A07}" type="datetimeFigureOut">
              <a:rPr lang="ru-RU" smtClean="0"/>
              <a:pPr/>
              <a:t>30.06.2010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BA903-17F8-49AD-B3B5-58FADBD191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9469C-CD48-45BB-BFE8-5AF941740A07}" type="datetimeFigureOut">
              <a:rPr lang="ru-RU" smtClean="0"/>
              <a:pPr/>
              <a:t>30.06.2010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BA903-17F8-49AD-B3B5-58FADBD191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9469C-CD48-45BB-BFE8-5AF941740A07}" type="datetimeFigureOut">
              <a:rPr lang="ru-RU" smtClean="0"/>
              <a:pPr/>
              <a:t>30.06.2010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BA903-17F8-49AD-B3B5-58FADBD191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9469C-CD48-45BB-BFE8-5AF941740A07}" type="datetimeFigureOut">
              <a:rPr lang="ru-RU" smtClean="0"/>
              <a:pPr/>
              <a:t>30.06.2010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BA903-17F8-49AD-B3B5-58FADBD191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9469C-CD48-45BB-BFE8-5AF941740A07}" type="datetimeFigureOut">
              <a:rPr lang="ru-RU" smtClean="0"/>
              <a:pPr/>
              <a:t>30.06.2010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BA903-17F8-49AD-B3B5-58FADBD191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9469C-CD48-45BB-BFE8-5AF941740A07}" type="datetimeFigureOut">
              <a:rPr lang="ru-RU" smtClean="0"/>
              <a:pPr/>
              <a:t>30.06.2010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BA903-17F8-49AD-B3B5-58FADBD191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9469C-CD48-45BB-BFE8-5AF941740A07}" type="datetimeFigureOut">
              <a:rPr lang="ru-RU" smtClean="0"/>
              <a:pPr/>
              <a:t>30.06.2010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BA903-17F8-49AD-B3B5-58FADBD191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9469C-CD48-45BB-BFE8-5AF941740A07}" type="datetimeFigureOut">
              <a:rPr lang="ru-RU" smtClean="0"/>
              <a:pPr/>
              <a:t>30.06.2010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BA903-17F8-49AD-B3B5-58FADBD191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9469C-CD48-45BB-BFE8-5AF941740A07}" type="datetimeFigureOut">
              <a:rPr lang="ru-RU" smtClean="0"/>
              <a:pPr/>
              <a:t>30.06.2010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BA903-17F8-49AD-B3B5-58FADBD191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9469C-CD48-45BB-BFE8-5AF941740A07}" type="datetimeFigureOut">
              <a:rPr lang="ru-RU" smtClean="0"/>
              <a:pPr/>
              <a:t>30.06.2010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52BA903-17F8-49AD-B3B5-58FADBD191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639469C-CD48-45BB-BFE8-5AF941740A07}" type="datetimeFigureOut">
              <a:rPr lang="ru-RU" smtClean="0"/>
              <a:pPr/>
              <a:t>30.06.2010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52BA903-17F8-49AD-B3B5-58FADBD1919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hyperlink" Target="http://www.deks.ua/UserFiles/Image/News/10-11-08-deks.jp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верх 1"/>
          <p:cNvSpPr/>
          <p:nvPr/>
        </p:nvSpPr>
        <p:spPr>
          <a:xfrm>
            <a:off x="928662" y="2571744"/>
            <a:ext cx="1571636" cy="4000528"/>
          </a:xfrm>
          <a:prstGeom prst="upArrow">
            <a:avLst/>
          </a:prstGeom>
          <a:solidFill>
            <a:srgbClr val="865C50"/>
          </a:solidFill>
          <a:ln>
            <a:solidFill>
              <a:srgbClr val="865C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лако 2"/>
          <p:cNvSpPr/>
          <p:nvPr/>
        </p:nvSpPr>
        <p:spPr>
          <a:xfrm>
            <a:off x="0" y="357166"/>
            <a:ext cx="3643338" cy="4357718"/>
          </a:xfrm>
          <a:prstGeom prst="cloud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628772" y="714356"/>
            <a:ext cx="5503430" cy="2308324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none" lIns="91440" tIns="45720" rIns="91440" bIns="45720">
            <a:spAutoFit/>
          </a:bodyPr>
          <a:lstStyle/>
          <a:p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Arkhive" pitchFamily="34" charset="0"/>
              </a:rPr>
              <a:t>Знания – это наши плоды,</a:t>
            </a:r>
          </a:p>
          <a:p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khive" pitchFamily="34" charset="0"/>
              </a:rPr>
              <a:t>Пусть сегодня у нас </a:t>
            </a:r>
          </a:p>
          <a:p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khive" pitchFamily="34" charset="0"/>
              </a:rPr>
              <a:t>будет урожайный день!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Arkhive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3357562"/>
            <a:ext cx="3260331" cy="321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Капля 14"/>
          <p:cNvSpPr/>
          <p:nvPr/>
        </p:nvSpPr>
        <p:spPr>
          <a:xfrm>
            <a:off x="571472" y="1285860"/>
            <a:ext cx="642942" cy="500066"/>
          </a:xfrm>
          <a:prstGeom prst="teardrop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Капля 15"/>
          <p:cNvSpPr/>
          <p:nvPr/>
        </p:nvSpPr>
        <p:spPr>
          <a:xfrm>
            <a:off x="714348" y="3643314"/>
            <a:ext cx="500066" cy="428628"/>
          </a:xfrm>
          <a:prstGeom prst="teardrop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Капля 16"/>
          <p:cNvSpPr/>
          <p:nvPr/>
        </p:nvSpPr>
        <p:spPr>
          <a:xfrm>
            <a:off x="2000232" y="2214554"/>
            <a:ext cx="642942" cy="500066"/>
          </a:xfrm>
          <a:prstGeom prst="teardrop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007383"/>
            <a:ext cx="7177109" cy="5850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4357686" y="642918"/>
            <a:ext cx="47863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Последовательно сжимаем пальцы от мизинца к большому несколько раз, а потом от указательного к мизинцу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5984" y="642918"/>
            <a:ext cx="207170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Руки перед грудью сцеплены в замок. Корпус прямой, положение зафиксировано. Двигаются только голова и плечи, все остальное неподвижно</a:t>
            </a:r>
            <a:endParaRPr lang="ru-RU" sz="2400" dirty="0"/>
          </a:p>
        </p:txBody>
      </p:sp>
      <p:pic>
        <p:nvPicPr>
          <p:cNvPr id="4099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000108"/>
            <a:ext cx="1922954" cy="5615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928670"/>
            <a:ext cx="2458010" cy="4998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6858016" y="1071546"/>
            <a:ext cx="200026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Активные движения рук вправо, влево, вверх, вниз.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186766" cy="58259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Элементы диаграммы</a:t>
            </a:r>
            <a:endParaRPr lang="ru-RU" b="1" dirty="0"/>
          </a:p>
        </p:txBody>
      </p:sp>
      <p:pic>
        <p:nvPicPr>
          <p:cNvPr id="4" name="Содержимое 3" descr="default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1214422"/>
            <a:ext cx="5357818" cy="4714908"/>
          </a:xfrm>
        </p:spPr>
      </p:pic>
      <p:sp>
        <p:nvSpPr>
          <p:cNvPr id="5" name="TextBox 4"/>
          <p:cNvSpPr txBox="1"/>
          <p:nvPr/>
        </p:nvSpPr>
        <p:spPr>
          <a:xfrm>
            <a:off x="5286380" y="714356"/>
            <a:ext cx="3857620" cy="5678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</a:t>
            </a:r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Область диаграммы.</a:t>
            </a:r>
          </a:p>
          <a:p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Область построения диаграммы.</a:t>
            </a:r>
          </a:p>
          <a:p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Элементы данных в рядах данных, которые используются для построения диаграммы.</a:t>
            </a:r>
          </a:p>
          <a:p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Горизонтальная (ось категорий) и вертикальная (ось значений) оси, по которым выполняется построение диаграммы.</a:t>
            </a:r>
          </a:p>
          <a:p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Легенда диаграммы.</a:t>
            </a:r>
          </a:p>
          <a:p>
            <a:endParaRPr lang="ru-RU" sz="105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 Диаграмма и названия осей, которые можно использовать на диаграмме.</a:t>
            </a:r>
          </a:p>
          <a:p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7. Метки данных, которые можно использовать для подписи точек данных в рядах данных.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142983"/>
            <a:ext cx="2357454" cy="2616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Прямоугольник 12"/>
          <p:cNvSpPr/>
          <p:nvPr/>
        </p:nvSpPr>
        <p:spPr>
          <a:xfrm>
            <a:off x="2857488" y="928670"/>
            <a:ext cx="592540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Домашнее задание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43174" y="1928802"/>
            <a:ext cx="614366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dirty="0" smtClean="0"/>
              <a:t>Выучить определения, уметь различать виды диаграмм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Подготовить сравнительный анализ вашей успеваемости по четвертям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solidFill>
                  <a:srgbClr val="FF0000"/>
                </a:solidFill>
              </a:rPr>
              <a:t>Для желающих:  </a:t>
            </a:r>
            <a:r>
              <a:rPr lang="ru-RU" sz="2800" dirty="0" smtClean="0"/>
              <a:t>сделать буклет на тему: Построение диаграмм в </a:t>
            </a:r>
            <a:r>
              <a:rPr lang="en-US" sz="2800" dirty="0" smtClean="0"/>
              <a:t>Excel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0"/>
            <a:ext cx="6929486" cy="9286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урок!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Рисунок 5" descr="63223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7082" b="7082"/>
          <a:stretch>
            <a:fillRect/>
          </a:stretch>
        </p:blipFill>
        <p:spPr>
          <a:xfrm rot="420000">
            <a:off x="1449150" y="1069440"/>
            <a:ext cx="6582650" cy="560509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Рисунок 18" descr="C:\Documents and Settings\Loner\Рабочий стол\ Новая папка\grammofon1.jpg"/>
          <p:cNvPicPr>
            <a:picLocks noChangeAspect="1" noChangeArrowheads="1"/>
          </p:cNvPicPr>
          <p:nvPr/>
        </p:nvPicPr>
        <p:blipFill>
          <a:blip r:embed="rId2"/>
          <a:srcRect l="14498"/>
          <a:stretch>
            <a:fillRect/>
          </a:stretch>
        </p:blipFill>
        <p:spPr bwMode="auto">
          <a:xfrm>
            <a:off x="5857884" y="1857364"/>
            <a:ext cx="2106610" cy="246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WordArt 5"/>
          <p:cNvSpPr>
            <a:spLocks noChangeArrowheads="1" noChangeShapeType="1" noTextEdit="1"/>
          </p:cNvSpPr>
          <p:nvPr/>
        </p:nvSpPr>
        <p:spPr bwMode="auto">
          <a:xfrm>
            <a:off x="8001024" y="2000240"/>
            <a:ext cx="965200" cy="2209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4400" kern="10" spc="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Ы</a:t>
            </a:r>
            <a:endParaRPr lang="ru-RU" sz="4400" kern="10" spc="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1035" name="WordArt 11"/>
          <p:cNvSpPr>
            <a:spLocks noChangeArrowheads="1" noChangeShapeType="1" noTextEdit="1"/>
          </p:cNvSpPr>
          <p:nvPr/>
        </p:nvSpPr>
        <p:spPr bwMode="auto">
          <a:xfrm>
            <a:off x="7143768" y="1857364"/>
            <a:ext cx="238125" cy="31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pPr algn="ctr" rtl="0"/>
            <a:r>
              <a:rPr lang="ru-RU" sz="6000" kern="10" spc="0" dirty="0" smtClean="0">
                <a:ln w="9525" algn="ctr">
                  <a:round/>
                  <a:headEnd/>
                  <a:tailEnd/>
                </a:ln>
                <a:solidFill>
                  <a:srgbClr val="0D0D0D"/>
                </a:solidFill>
                <a:effectLst/>
                <a:latin typeface="Times New Roman"/>
                <a:cs typeface="Times New Roman"/>
              </a:rPr>
              <a:t>,</a:t>
            </a:r>
            <a:endParaRPr lang="ru-RU" sz="6000" kern="10" spc="0" dirty="0">
              <a:ln w="9525" algn="ctr">
                <a:round/>
                <a:headEnd/>
                <a:tailEnd/>
              </a:ln>
              <a:solidFill>
                <a:srgbClr val="0D0D0D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1036" name="WordArt 12"/>
          <p:cNvSpPr>
            <a:spLocks noChangeArrowheads="1" noChangeShapeType="1" noTextEdit="1"/>
          </p:cNvSpPr>
          <p:nvPr/>
        </p:nvSpPr>
        <p:spPr bwMode="auto">
          <a:xfrm>
            <a:off x="6858016" y="1857364"/>
            <a:ext cx="238125" cy="31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pPr algn="ctr" rtl="0"/>
            <a:r>
              <a:rPr lang="ru-RU" sz="6000" kern="10" spc="0" smtClean="0">
                <a:ln w="9525" algn="ctr">
                  <a:round/>
                  <a:headEnd/>
                  <a:tailEnd/>
                </a:ln>
                <a:solidFill>
                  <a:srgbClr val="0D0D0D"/>
                </a:solidFill>
                <a:effectLst/>
                <a:latin typeface="Times New Roman"/>
                <a:cs typeface="Times New Roman"/>
              </a:rPr>
              <a:t>,</a:t>
            </a:r>
            <a:endParaRPr lang="ru-RU" sz="6000" kern="10" spc="0">
              <a:ln w="9525" algn="ctr">
                <a:round/>
                <a:headEnd/>
                <a:tailEnd/>
              </a:ln>
              <a:solidFill>
                <a:srgbClr val="0D0D0D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1037" name="WordArt 13"/>
          <p:cNvSpPr>
            <a:spLocks noChangeArrowheads="1" noChangeShapeType="1" noTextEdit="1"/>
          </p:cNvSpPr>
          <p:nvPr/>
        </p:nvSpPr>
        <p:spPr bwMode="auto">
          <a:xfrm>
            <a:off x="7715272" y="1857364"/>
            <a:ext cx="238125" cy="31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pPr algn="ctr" rtl="0"/>
            <a:r>
              <a:rPr lang="ru-RU" sz="6000" kern="10" spc="0" dirty="0" smtClean="0">
                <a:ln w="9525" algn="ctr">
                  <a:round/>
                  <a:headEnd/>
                  <a:tailEnd/>
                </a:ln>
                <a:solidFill>
                  <a:srgbClr val="0D0D0D"/>
                </a:solidFill>
                <a:effectLst/>
                <a:latin typeface="Times New Roman"/>
                <a:cs typeface="Times New Roman"/>
              </a:rPr>
              <a:t>,</a:t>
            </a:r>
            <a:endParaRPr lang="ru-RU" sz="6000" kern="10" spc="0" dirty="0">
              <a:ln w="9525" algn="ctr">
                <a:round/>
                <a:headEnd/>
                <a:tailEnd/>
              </a:ln>
              <a:solidFill>
                <a:srgbClr val="0D0D0D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1038" name="WordArt 14"/>
          <p:cNvSpPr>
            <a:spLocks noChangeArrowheads="1" noChangeShapeType="1" noTextEdit="1"/>
          </p:cNvSpPr>
          <p:nvPr/>
        </p:nvSpPr>
        <p:spPr bwMode="auto">
          <a:xfrm>
            <a:off x="7429520" y="1857364"/>
            <a:ext cx="238125" cy="31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pPr algn="ctr" rtl="0"/>
            <a:r>
              <a:rPr lang="ru-RU" sz="6000" kern="10" spc="0" smtClean="0">
                <a:ln w="9525" algn="ctr">
                  <a:round/>
                  <a:headEnd/>
                  <a:tailEnd/>
                </a:ln>
                <a:solidFill>
                  <a:srgbClr val="0D0D0D"/>
                </a:solidFill>
                <a:effectLst/>
                <a:latin typeface="Times New Roman"/>
                <a:cs typeface="Times New Roman"/>
              </a:rPr>
              <a:t>,</a:t>
            </a:r>
            <a:endParaRPr lang="ru-RU" sz="6000" kern="10" spc="0">
              <a:ln w="9525" algn="ctr">
                <a:round/>
                <a:headEnd/>
                <a:tailEnd/>
              </a:ln>
              <a:solidFill>
                <a:srgbClr val="0D0D0D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17" name="WordArt 6"/>
          <p:cNvSpPr>
            <a:spLocks noChangeArrowheads="1" noChangeShapeType="1" noTextEdit="1"/>
          </p:cNvSpPr>
          <p:nvPr/>
        </p:nvSpPr>
        <p:spPr bwMode="auto">
          <a:xfrm>
            <a:off x="2857488" y="2071678"/>
            <a:ext cx="238125" cy="2428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pPr algn="ctr" rtl="0"/>
            <a:endParaRPr lang="ru-RU" sz="6000" kern="10" spc="0" dirty="0">
              <a:ln w="9525" algn="ctr">
                <a:round/>
                <a:headEnd/>
                <a:tailEnd/>
              </a:ln>
              <a:solidFill>
                <a:srgbClr val="0D0D0D"/>
              </a:solidFill>
              <a:effectLst/>
              <a:latin typeface="Times New Roman"/>
              <a:cs typeface="Times New Roman"/>
            </a:endParaRPr>
          </a:p>
        </p:txBody>
      </p:sp>
      <p:pic>
        <p:nvPicPr>
          <p:cNvPr id="1027" name="Рисунок 17" descr="C:\Documents and Settings\Loner\Рабочий стол\ Новая папка\48643.jpg"/>
          <p:cNvPicPr>
            <a:picLocks noChangeAspect="1" noChangeArrowheads="1"/>
          </p:cNvPicPr>
          <p:nvPr/>
        </p:nvPicPr>
        <p:blipFill>
          <a:blip r:embed="rId3"/>
          <a:srcRect l="2915"/>
          <a:stretch>
            <a:fillRect/>
          </a:stretch>
        </p:blipFill>
        <p:spPr bwMode="auto">
          <a:xfrm>
            <a:off x="3428992" y="1857364"/>
            <a:ext cx="2379662" cy="246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8" descr="Картинка 35 из 199433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 l="5356" t="5268" r="8929" b="3574"/>
          <a:stretch>
            <a:fillRect/>
          </a:stretch>
        </p:blipFill>
        <p:spPr bwMode="auto">
          <a:xfrm>
            <a:off x="0" y="1857364"/>
            <a:ext cx="3428992" cy="2428892"/>
          </a:xfrm>
          <a:prstGeom prst="rect">
            <a:avLst/>
          </a:prstGeom>
          <a:noFill/>
        </p:spPr>
      </p:pic>
      <p:sp>
        <p:nvSpPr>
          <p:cNvPr id="1031" name="WordArt 7"/>
          <p:cNvSpPr>
            <a:spLocks noChangeArrowheads="1" noChangeShapeType="1" noTextEdit="1"/>
          </p:cNvSpPr>
          <p:nvPr/>
        </p:nvSpPr>
        <p:spPr bwMode="auto">
          <a:xfrm>
            <a:off x="3571868" y="2071678"/>
            <a:ext cx="238125" cy="28575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pPr algn="ctr" rtl="0"/>
            <a:r>
              <a:rPr lang="ru-RU" sz="6000" kern="10" spc="0" dirty="0" smtClean="0">
                <a:ln w="9525" algn="ctr">
                  <a:round/>
                  <a:headEnd/>
                  <a:tailEnd/>
                </a:ln>
                <a:solidFill>
                  <a:srgbClr val="0D0D0D"/>
                </a:solidFill>
                <a:effectLst/>
                <a:latin typeface="Times New Roman"/>
                <a:cs typeface="Times New Roman"/>
              </a:rPr>
              <a:t>,</a:t>
            </a:r>
            <a:endParaRPr lang="ru-RU" sz="6000" kern="10" spc="0" dirty="0">
              <a:ln w="9525" algn="ctr">
                <a:round/>
                <a:headEnd/>
                <a:tailEnd/>
              </a:ln>
              <a:solidFill>
                <a:srgbClr val="0D0D0D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1034" name="WordArt 10"/>
          <p:cNvSpPr>
            <a:spLocks noChangeArrowheads="1" noChangeShapeType="1" noTextEdit="1"/>
          </p:cNvSpPr>
          <p:nvPr/>
        </p:nvSpPr>
        <p:spPr bwMode="auto">
          <a:xfrm>
            <a:off x="5286380" y="2000240"/>
            <a:ext cx="309563" cy="2857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pPr algn="ctr" rtl="0"/>
            <a:r>
              <a:rPr lang="ru-RU" sz="6000" kern="10" spc="0" dirty="0" smtClean="0">
                <a:ln w="9525" algn="ctr">
                  <a:round/>
                  <a:headEnd/>
                  <a:tailEnd/>
                </a:ln>
                <a:solidFill>
                  <a:srgbClr val="0D0D0D"/>
                </a:solidFill>
                <a:effectLst/>
                <a:latin typeface="Times New Roman"/>
                <a:cs typeface="Times New Roman"/>
              </a:rPr>
              <a:t>,</a:t>
            </a:r>
            <a:endParaRPr lang="ru-RU" sz="6000" kern="10" spc="0" dirty="0">
              <a:ln w="9525" algn="ctr">
                <a:round/>
                <a:headEnd/>
                <a:tailEnd/>
              </a:ln>
              <a:solidFill>
                <a:srgbClr val="0D0D0D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21" name="WordArt 7"/>
          <p:cNvSpPr>
            <a:spLocks noChangeArrowheads="1" noChangeShapeType="1" noTextEdit="1"/>
          </p:cNvSpPr>
          <p:nvPr/>
        </p:nvSpPr>
        <p:spPr bwMode="auto">
          <a:xfrm>
            <a:off x="2357423" y="2000240"/>
            <a:ext cx="214313" cy="28575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pPr algn="ctr" rtl="0"/>
            <a:r>
              <a:rPr lang="ru-RU" sz="6000" kern="10" spc="0" dirty="0" smtClean="0">
                <a:ln w="9525" algn="ctr">
                  <a:round/>
                  <a:headEnd/>
                  <a:tailEnd/>
                </a:ln>
                <a:solidFill>
                  <a:srgbClr val="0D0D0D"/>
                </a:solidFill>
                <a:effectLst/>
                <a:latin typeface="Times New Roman"/>
                <a:cs typeface="Times New Roman"/>
              </a:rPr>
              <a:t>,</a:t>
            </a:r>
            <a:endParaRPr lang="ru-RU" sz="6000" kern="10" spc="0" dirty="0">
              <a:ln w="9525" algn="ctr">
                <a:round/>
                <a:headEnd/>
                <a:tailEnd/>
              </a:ln>
              <a:solidFill>
                <a:srgbClr val="0D0D0D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22" name="WordArt 7"/>
          <p:cNvSpPr>
            <a:spLocks noChangeArrowheads="1" noChangeShapeType="1" noTextEdit="1"/>
          </p:cNvSpPr>
          <p:nvPr/>
        </p:nvSpPr>
        <p:spPr bwMode="auto">
          <a:xfrm>
            <a:off x="2714612" y="2000240"/>
            <a:ext cx="238125" cy="28575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pPr algn="ctr" rtl="0"/>
            <a:r>
              <a:rPr lang="ru-RU" sz="6000" kern="10" spc="0" dirty="0" smtClean="0">
                <a:ln w="9525" algn="ctr">
                  <a:round/>
                  <a:headEnd/>
                  <a:tailEnd/>
                </a:ln>
                <a:solidFill>
                  <a:srgbClr val="0D0D0D"/>
                </a:solidFill>
                <a:effectLst/>
                <a:latin typeface="Times New Roman"/>
                <a:cs typeface="Times New Roman"/>
              </a:rPr>
              <a:t>,</a:t>
            </a:r>
            <a:endParaRPr lang="ru-RU" sz="6000" kern="10" spc="0" dirty="0">
              <a:ln w="9525" algn="ctr">
                <a:round/>
                <a:headEnd/>
                <a:tailEnd/>
              </a:ln>
              <a:solidFill>
                <a:srgbClr val="0D0D0D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23" name="WordArt 7"/>
          <p:cNvSpPr>
            <a:spLocks noChangeArrowheads="1" noChangeShapeType="1" noTextEdit="1"/>
          </p:cNvSpPr>
          <p:nvPr/>
        </p:nvSpPr>
        <p:spPr bwMode="auto">
          <a:xfrm>
            <a:off x="3071802" y="2000240"/>
            <a:ext cx="238125" cy="28575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pPr algn="ctr" rtl="0"/>
            <a:r>
              <a:rPr lang="ru-RU" sz="6000" kern="10" spc="0" dirty="0" smtClean="0">
                <a:ln w="9525" algn="ctr">
                  <a:round/>
                  <a:headEnd/>
                  <a:tailEnd/>
                </a:ln>
                <a:solidFill>
                  <a:srgbClr val="0D0D0D"/>
                </a:solidFill>
                <a:effectLst/>
                <a:latin typeface="Times New Roman"/>
                <a:cs typeface="Times New Roman"/>
              </a:rPr>
              <a:t>,</a:t>
            </a:r>
            <a:endParaRPr lang="ru-RU" sz="6000" kern="10" spc="0" dirty="0">
              <a:ln w="9525" algn="ctr">
                <a:round/>
                <a:headEnd/>
                <a:tailEnd/>
              </a:ln>
              <a:solidFill>
                <a:srgbClr val="0D0D0D"/>
              </a:solidFill>
              <a:effectLst/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720" y="642918"/>
            <a:ext cx="864399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000" b="1" cap="none" spc="0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Тема:  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Создание диаграмм </a:t>
            </a:r>
          </a:p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</a:t>
            </a:r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Excel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472" y="2928934"/>
            <a:ext cx="857252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Цель занятия</a:t>
            </a: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</a:rPr>
              <a:t>: </a:t>
            </a: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научиться работать с мастером диаграмм, правильно, грамотно и наглядно представлять данные в графическом виде. </a:t>
            </a:r>
            <a:endParaRPr lang="ru-RU" sz="40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571481"/>
            <a:ext cx="864399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Под </a:t>
            </a:r>
            <a:r>
              <a:rPr lang="ru-RU" sz="32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квестом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(от англ. </a:t>
            </a:r>
            <a:r>
              <a:rPr lang="ru-RU" sz="3200" dirty="0" err="1" smtClean="0">
                <a:solidFill>
                  <a:schemeClr val="accent1">
                    <a:lumMod val="75000"/>
                  </a:schemeClr>
                </a:solidFill>
              </a:rPr>
              <a:t>quest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– путешествие)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-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целенаправленный поиск</a:t>
            </a:r>
          </a:p>
          <a:p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Образовательный </a:t>
            </a:r>
            <a:r>
              <a:rPr lang="ru-RU" sz="32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веб-квест</a:t>
            </a:r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– это сайт в Интернете, с которым работают учащиеся, выполняя ту или иную учебную задачу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t="13672" r="1855" b="6250"/>
          <a:stretch>
            <a:fillRect/>
          </a:stretch>
        </p:blipFill>
        <p:spPr bwMode="auto">
          <a:xfrm>
            <a:off x="1" y="3000372"/>
            <a:ext cx="5603492" cy="3857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500034" y="785794"/>
            <a:ext cx="4449488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Поставьте стрелки соответствия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1142984"/>
          <a:ext cx="9144001" cy="4480560"/>
        </p:xfrm>
        <a:graphic>
          <a:graphicData uri="http://schemas.openxmlformats.org/drawingml/2006/table">
            <a:tbl>
              <a:tblPr/>
              <a:tblGrid>
                <a:gridCol w="4636029"/>
                <a:gridCol w="2170470"/>
                <a:gridCol w="2337502"/>
              </a:tblGrid>
              <a:tr h="26724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1. Строки обозначаются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  <a:t>А.  равно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24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2.  Пересечение строк и столбцов – это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  <a:t>Б. Рабочая книга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449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3. Документ, созданный  в электронной таблице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  <a:t>В. буквой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24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4. С чего начинается формула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  <a:t>Г. ячейка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24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5. . Столбцы обозначаются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Д. цифрой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500034" y="785794"/>
            <a:ext cx="4449488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Поставьте стрелки соответствия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1142984"/>
          <a:ext cx="9144001" cy="4480560"/>
        </p:xfrm>
        <a:graphic>
          <a:graphicData uri="http://schemas.openxmlformats.org/drawingml/2006/table">
            <a:tbl>
              <a:tblPr/>
              <a:tblGrid>
                <a:gridCol w="4636029"/>
                <a:gridCol w="2170470"/>
                <a:gridCol w="2337502"/>
              </a:tblGrid>
              <a:tr h="26724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1. Строки обозначаются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  <a:t>А.  равно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24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2.  Пересечение строк и столбцов – это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  <a:t>Б. Рабочая книга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449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3. Документ, созданный  в электронной таблице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  <a:t>В. буквой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24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4. С чего начинается формула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  <a:t>Г. ячейка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24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5. . Столбцы обозначаются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Д. цифрой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7" name="Прямая со стрелкой 6"/>
          <p:cNvCxnSpPr/>
          <p:nvPr/>
        </p:nvCxnSpPr>
        <p:spPr>
          <a:xfrm flipV="1">
            <a:off x="4643438" y="2428868"/>
            <a:ext cx="1857388" cy="11430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5400000" flipH="1" flipV="1">
            <a:off x="4179091" y="2250273"/>
            <a:ext cx="3214710" cy="18573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6200000" flipH="1">
            <a:off x="4572000" y="2571744"/>
            <a:ext cx="2214578" cy="207170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16200000" flipH="1">
            <a:off x="3786182" y="2428868"/>
            <a:ext cx="3857652" cy="21431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4857752" y="3429000"/>
            <a:ext cx="1928826" cy="18573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00042"/>
            <a:ext cx="91440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</a:t>
            </a:r>
            <a:r>
              <a:rPr lang="ru-RU" sz="2800" b="1" dirty="0" err="1" smtClean="0">
                <a:solidFill>
                  <a:schemeClr val="accent1">
                    <a:lumMod val="75000"/>
                  </a:schemeClr>
                </a:solidFill>
              </a:rPr>
              <a:t>eb-квест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 (специальным образом организованная web-страница) содержит следующие части: </a:t>
            </a:r>
          </a:p>
          <a:p>
            <a:endParaRPr lang="ru-RU" sz="1600" dirty="0" smtClean="0"/>
          </a:p>
          <a:p>
            <a:pPr lvl="0">
              <a:buFont typeface="Wingdings" pitchFamily="2" charset="2"/>
              <a:buChar char="v"/>
            </a:pPr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введение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, в котором описываются тема и цели;</a:t>
            </a:r>
          </a:p>
          <a:p>
            <a:pPr lvl="0">
              <a:buFont typeface="Wingdings" pitchFamily="2" charset="2"/>
              <a:buChar char="v"/>
            </a:pPr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задание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, которое нужно выполнить в результате урока; </a:t>
            </a:r>
          </a:p>
          <a:p>
            <a:pPr lvl="0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набор ссылок на ресурсы сети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, необходимые для выполнения задания;</a:t>
            </a:r>
          </a:p>
          <a:p>
            <a:pPr lvl="0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описание процесса выполнения работы</a:t>
            </a:r>
            <a:r>
              <a:rPr lang="ru-RU" sz="2800" dirty="0" smtClean="0"/>
              <a:t>.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Он должен быть разбит на этапы с указанием ролей и направляющими вопросами; </a:t>
            </a:r>
          </a:p>
          <a:p>
            <a:pPr lvl="0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заключение</a:t>
            </a:r>
            <a:r>
              <a:rPr lang="ru-RU" sz="2800" dirty="0" smtClean="0"/>
              <a:t>,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напоминающее учащимся, чему они научились, выполняя данное задание.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4394" t="22461" r="8266" b="6250"/>
          <a:stretch>
            <a:fillRect/>
          </a:stretch>
        </p:blipFill>
        <p:spPr bwMode="auto">
          <a:xfrm>
            <a:off x="0" y="785794"/>
            <a:ext cx="9286908" cy="6072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642918"/>
            <a:ext cx="8072494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dirty="0" smtClean="0"/>
              <a:t>Указательные пальцы подносим к кончику носа и взгляд устремляем на них. Затем начинаем, медленно- </a:t>
            </a:r>
          </a:p>
          <a:p>
            <a:r>
              <a:rPr lang="ru-RU" sz="2500" dirty="0" smtClean="0"/>
              <a:t>медленно отдаляя пальцы от носа, разводить их в стороны. При этом правый глаз “следит” за правым пальцем, левый — за левым. </a:t>
            </a:r>
            <a:endParaRPr lang="ru-RU" sz="25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028942"/>
            <a:ext cx="8453221" cy="3829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384</TotalTime>
  <Words>460</Words>
  <Application>Microsoft Office PowerPoint</Application>
  <PresentationFormat>Экран (4:3)</PresentationFormat>
  <Paragraphs>79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Элементы диаграммы</vt:lpstr>
      <vt:lpstr>Слайд 13</vt:lpstr>
      <vt:lpstr>Слайд 14</vt:lpstr>
    </vt:vector>
  </TitlesOfParts>
  <Company>WolfishLair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Loner-XP</dc:creator>
  <cp:lastModifiedBy>Loner-XP</cp:lastModifiedBy>
  <cp:revision>44</cp:revision>
  <dcterms:created xsi:type="dcterms:W3CDTF">2010-02-28T01:04:08Z</dcterms:created>
  <dcterms:modified xsi:type="dcterms:W3CDTF">2010-06-30T06:12:04Z</dcterms:modified>
</cp:coreProperties>
</file>