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80" r:id="rId3"/>
    <p:sldId id="306" r:id="rId4"/>
    <p:sldId id="312" r:id="rId5"/>
    <p:sldId id="300" r:id="rId6"/>
    <p:sldId id="303" r:id="rId7"/>
    <p:sldId id="311" r:id="rId8"/>
    <p:sldId id="302" r:id="rId9"/>
    <p:sldId id="291" r:id="rId10"/>
    <p:sldId id="320" r:id="rId11"/>
    <p:sldId id="324" r:id="rId12"/>
    <p:sldId id="299" r:id="rId13"/>
    <p:sldId id="325" r:id="rId14"/>
    <p:sldId id="314" r:id="rId15"/>
    <p:sldId id="32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21" autoAdjust="0"/>
    <p:restoredTop sz="94349" autoAdjust="0"/>
  </p:normalViewPr>
  <p:slideViewPr>
    <p:cSldViewPr>
      <p:cViewPr>
        <p:scale>
          <a:sx n="76" d="100"/>
          <a:sy n="76" d="100"/>
        </p:scale>
        <p:origin x="-132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B5EF6-362E-4476-BA1A-3D127D0E0EE1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B88F7B-B049-4B62-897E-AFC1529565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02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4214818"/>
            <a:ext cx="50434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92BD2A9-94AE-4DB7-AFD6-13059AB59D3F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C3FA179-ABBB-4476-A860-71ED6BD2E8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501122" cy="135732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Урок алгебры в 7 классе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2571744"/>
            <a:ext cx="6757990" cy="335758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Девиз:  «Что умеете хорошего,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          того не забывайте, 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                    а чего не умеете,</a:t>
            </a:r>
          </a:p>
          <a:p>
            <a:pPr algn="r"/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                      тому учитесь».          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Владимир Мономах</a:t>
            </a:r>
          </a:p>
          <a:p>
            <a:endParaRPr lang="ru-RU" dirty="0"/>
          </a:p>
        </p:txBody>
      </p:sp>
      <p:pic>
        <p:nvPicPr>
          <p:cNvPr id="4" name="Рисунок 3" descr="Правление Владимира Мономаха. . Итоги правления Владимира Мономаха - FB.r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357562"/>
            <a:ext cx="335758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428660" y="1500174"/>
            <a:ext cx="5857916" cy="4525963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Руки подняли и помахали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Это деревья шумят.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В стороны руки и помахали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Это к нам птицы летят.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Быстро присели, руки сложили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В норке зверюшки сидят.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Встали и тихо за парты все сели.</a:t>
            </a:r>
          </a:p>
          <a:p>
            <a:pPr algn="ctr">
              <a:buNone/>
            </a:pPr>
            <a:r>
              <a:rPr lang="ru-RU" sz="2800" dirty="0" smtClean="0">
                <a:latin typeface="Monotype Corsiva" pitchFamily="66" charset="0"/>
              </a:rPr>
              <a:t>		Дети учиться хотят.</a:t>
            </a:r>
          </a:p>
          <a:p>
            <a:endParaRPr lang="ru-RU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643182"/>
            <a:ext cx="2871794" cy="214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Подкасты пользователя shcool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14488"/>
            <a:ext cx="3767395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3050"/>
            <a:ext cx="3714776" cy="86993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Бухгалтер – сотрудник фирмы</a:t>
            </a:r>
            <a:endParaRPr lang="ru-RU" sz="2800" dirty="0">
              <a:solidFill>
                <a:srgbClr val="00206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6248" y="285728"/>
          <a:ext cx="4643471" cy="557784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515941"/>
                <a:gridCol w="1031882"/>
                <a:gridCol w="773912"/>
                <a:gridCol w="1160868"/>
                <a:gridCol w="1160868"/>
              </a:tblGrid>
              <a:tr h="370840">
                <a:tc gridSpan="4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Оклад </a:t>
                      </a:r>
                      <a:r>
                        <a:rPr lang="ru-RU" sz="2400" dirty="0" smtClean="0"/>
                        <a:t>12 000 </a:t>
                      </a:r>
                      <a:r>
                        <a:rPr lang="ru-RU" sz="2400" dirty="0" err="1"/>
                        <a:t>руб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сумма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доплата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vert="vert27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За совмещение обязанностей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50% от оклада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Транспортные расходы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10% от оклада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                  Итого заработанная плата:                                  _______ </a:t>
                      </a:r>
                      <a:r>
                        <a:rPr lang="ru-RU" sz="2000" dirty="0" err="1"/>
                        <a:t>руб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Премия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30% от заработанной платы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Вычеты (налоги)</a:t>
                      </a:r>
                      <a:endParaRPr lang="ru-RU" sz="20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13% </a:t>
                      </a: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4572000" cy="4691063"/>
          </a:xfrm>
        </p:spPr>
        <p:txBody>
          <a:bodyPr/>
          <a:lstStyle/>
          <a:p>
            <a:r>
              <a:rPr lang="ru-RU" sz="2400" dirty="0" smtClean="0"/>
              <a:t>Оклад  сотрудника – </a:t>
            </a:r>
            <a:r>
              <a:rPr lang="ru-RU" sz="2400" b="1" dirty="0" smtClean="0"/>
              <a:t>12 000руб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Доплата за совмещение обязанностей – 50 %.</a:t>
            </a:r>
          </a:p>
          <a:p>
            <a:r>
              <a:rPr lang="ru-RU" sz="2400" dirty="0" smtClean="0"/>
              <a:t>Доплата на транспортные расходы - 10%</a:t>
            </a:r>
          </a:p>
          <a:p>
            <a:r>
              <a:rPr lang="ru-RU" sz="2400" dirty="0" smtClean="0"/>
              <a:t>Какова заработная плата сотрудника?</a:t>
            </a:r>
          </a:p>
          <a:p>
            <a:r>
              <a:rPr lang="ru-RU" sz="2400" dirty="0" smtClean="0"/>
              <a:t>Прибавить к ней премию - 30%</a:t>
            </a:r>
          </a:p>
          <a:p>
            <a:r>
              <a:rPr lang="ru-RU" sz="2400" dirty="0" smtClean="0"/>
              <a:t> от начисленной суммы. </a:t>
            </a:r>
          </a:p>
          <a:p>
            <a:r>
              <a:rPr lang="ru-RU" sz="2400" dirty="0" smtClean="0"/>
              <a:t>Вычеты -13%  (налоги). </a:t>
            </a:r>
          </a:p>
          <a:p>
            <a:r>
              <a:rPr lang="ru-RU" sz="2400" dirty="0" smtClean="0"/>
              <a:t>Какую зарплату  получит сотрудник?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000892" y="121442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6 000 </a:t>
            </a:r>
            <a:r>
              <a:rPr lang="ru-RU" sz="2800" dirty="0" err="1" smtClean="0">
                <a:solidFill>
                  <a:srgbClr val="002060"/>
                </a:solidFill>
              </a:rPr>
              <a:t>руб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0892" y="250030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1 200 </a:t>
            </a:r>
            <a:r>
              <a:rPr lang="ru-RU" sz="2800" dirty="0" err="1" smtClean="0">
                <a:solidFill>
                  <a:srgbClr val="002060"/>
                </a:solidFill>
              </a:rPr>
              <a:t>руб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342900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19 200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4500570"/>
            <a:ext cx="185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5 760 </a:t>
            </a:r>
            <a:r>
              <a:rPr lang="ru-RU" sz="2800" dirty="0" err="1" smtClean="0">
                <a:solidFill>
                  <a:srgbClr val="002060"/>
                </a:solidFill>
              </a:rPr>
              <a:t>руб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3702" y="5072074"/>
            <a:ext cx="22145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24 960∙0,13=</a:t>
            </a:r>
          </a:p>
          <a:p>
            <a:r>
              <a:rPr lang="ru-RU" dirty="0" smtClean="0"/>
              <a:t>=</a:t>
            </a:r>
            <a:r>
              <a:rPr lang="ru-RU" sz="2800" dirty="0" smtClean="0">
                <a:solidFill>
                  <a:srgbClr val="002060"/>
                </a:solidFill>
              </a:rPr>
              <a:t>3244,8руб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5903893"/>
            <a:ext cx="4857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Итого:19 200+5 760 – 3 244,8= =</a:t>
            </a:r>
            <a:r>
              <a:rPr lang="ru-RU" sz="2800" dirty="0" smtClean="0">
                <a:solidFill>
                  <a:srgbClr val="002060"/>
                </a:solidFill>
              </a:rPr>
              <a:t>21 715,2 </a:t>
            </a:r>
            <a:r>
              <a:rPr lang="ru-RU" sz="2800" dirty="0" err="1" smtClean="0">
                <a:solidFill>
                  <a:srgbClr val="002060"/>
                </a:solidFill>
              </a:rPr>
              <a:t>руб</a:t>
            </a:r>
            <a:r>
              <a:rPr lang="ru-RU" sz="2800" dirty="0" smtClean="0">
                <a:solidFill>
                  <a:srgbClr val="002060"/>
                </a:solidFill>
              </a:rPr>
              <a:t> 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Кроссворд « Проценты»</a:t>
            </a:r>
            <a:endParaRPr lang="ru-RU" sz="36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357158" y="1285860"/>
            <a:ext cx="4040188" cy="5286412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Какая часть числа называется 1 процент?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Как называют 50% от числа?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Найти 50% от 10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Найти всё число, если 50% его составляют 10.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Как называется 25% от числа?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/>
              <a:t>Найти 25 % от 8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Найти все число, если 25% его составляют </a:t>
            </a:r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572000" y="2071678"/>
          <a:ext cx="4357719" cy="430355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84191"/>
                <a:gridCol w="484191"/>
                <a:gridCol w="484191"/>
                <a:gridCol w="484191"/>
                <a:gridCol w="484191"/>
                <a:gridCol w="484193"/>
                <a:gridCol w="484189"/>
                <a:gridCol w="484191"/>
                <a:gridCol w="484191"/>
              </a:tblGrid>
              <a:tr h="57125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25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25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25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25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25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7125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8969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Содержимое 11"/>
          <p:cNvGraphicFramePr>
            <a:graphicFrameLocks noGrp="1"/>
          </p:cNvGraphicFramePr>
          <p:nvPr>
            <p:ph sz="quarter" idx="4"/>
          </p:nvPr>
        </p:nvGraphicFramePr>
        <p:xfrm>
          <a:off x="4572000" y="1357296"/>
          <a:ext cx="4572000" cy="550070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</a:tblGrid>
              <a:tr h="785815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85815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56619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5307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56619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53073"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56619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53073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карточку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928802"/>
          <a:ext cx="8229600" cy="42062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28760"/>
                <a:gridCol w="2686040"/>
                <a:gridCol w="2057400"/>
                <a:gridCol w="2057400"/>
              </a:tblGrid>
              <a:tr h="370840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Ф. И учащегося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№</a:t>
                      </a:r>
                      <a:endParaRPr lang="ru-RU" sz="2400" b="1" i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Вопрос</a:t>
                      </a:r>
                      <a:endParaRPr lang="ru-RU" sz="2400" b="1" i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/>
                        <a:t>Ответ обведите</a:t>
                      </a:r>
                      <a:endParaRPr lang="ru-RU" sz="2400" b="1" i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На уроке я работал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активно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пассивно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2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Было интересно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да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нет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3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Было трудно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да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нет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4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За урок я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не устал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устал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Материал урока мне был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понятен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не понятен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Решать задачи на % я 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могу</a:t>
                      </a:r>
                      <a:endParaRPr lang="ru-RU" sz="2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не могу</a:t>
                      </a:r>
                      <a:endParaRPr lang="ru-RU" sz="2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Содержимое 5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214290"/>
            <a:ext cx="14144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4643446"/>
            <a:ext cx="2000232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43042" y="1928802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3200" dirty="0" smtClean="0"/>
              <a:t>Выполнить тестовое   задание.</a:t>
            </a:r>
            <a:endParaRPr lang="ru-RU" sz="3200" dirty="0"/>
          </a:p>
        </p:txBody>
      </p:sp>
      <p:pic>
        <p:nvPicPr>
          <p:cNvPr id="9" name="Содержимое 6" descr="http://duran.ru/wp-content/uploads/2012/07/2298394906_6c4426d611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072330" y="4786322"/>
            <a:ext cx="1714512" cy="1857388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5500702"/>
            <a:ext cx="82868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Всем  спасибо  за  урок!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kolobok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E0F9FA"/>
              </a:clrFrom>
              <a:clrTo>
                <a:srgbClr val="E0F9F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15140" y="0"/>
            <a:ext cx="1924113" cy="1889980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725" name="WordArt 3"/>
          <p:cNvSpPr>
            <a:spLocks noChangeArrowheads="1" noChangeShapeType="1" noTextEdit="1"/>
          </p:cNvSpPr>
          <p:nvPr/>
        </p:nvSpPr>
        <p:spPr bwMode="auto">
          <a:xfrm rot="20764256">
            <a:off x="67069" y="739516"/>
            <a:ext cx="6306360" cy="132759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37236"/>
              </a:avLst>
            </a:prstTxWarp>
            <a:scene3d>
              <a:camera prst="legacyPerspectiveFront">
                <a:rot lat="2051998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2551837"/>
            <a:ext cx="71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Итак, друзья, урок мы провели,                                                                                                    Всё сделали мы с вами, </a:t>
            </a:r>
          </a:p>
          <a:p>
            <a:r>
              <a:rPr lang="ru-RU" sz="2800" dirty="0" smtClean="0"/>
              <a:t>                         что могли и не могли..                                                                                                                                      Желаю к математике вам прилагать старанье.                                                                                                  Всего вам доброго и до свиданья!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3108" y="571480"/>
            <a:ext cx="50006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2700000" scaled="1"/>
                </a:gradFill>
                <a:latin typeface="Georgia"/>
              </a:rPr>
              <a:t>Разгадайте  ребусы</a:t>
            </a:r>
            <a:endParaRPr lang="ru-RU" sz="3200" dirty="0"/>
          </a:p>
        </p:txBody>
      </p:sp>
      <p:sp useBgFill="1">
        <p:nvSpPr>
          <p:cNvPr id="5" name="Прямоугольник 4"/>
          <p:cNvSpPr/>
          <p:nvPr/>
        </p:nvSpPr>
        <p:spPr>
          <a:xfrm>
            <a:off x="2143108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 </a:t>
            </a:r>
            <a:endParaRPr lang="ru-RU" dirty="0"/>
          </a:p>
        </p:txBody>
      </p:sp>
      <p:pic>
        <p:nvPicPr>
          <p:cNvPr id="9" name="Рисунок 8" descr="Муниципалитет города Бургаса Архив : Международна писателска среща ще се проведе в Бурга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150019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occolosa :3 Facebook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500174"/>
            <a:ext cx="142876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57224" y="271462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Е</a:t>
            </a:r>
            <a:endParaRPr lang="ru-RU" sz="40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821505" y="2750339"/>
            <a:ext cx="571504" cy="5000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643306" y="1857364"/>
            <a:ext cx="857256" cy="1200329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Ы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4643446"/>
            <a:ext cx="642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002060"/>
                </a:solidFill>
              </a:rPr>
              <a:t>2</a:t>
            </a:r>
            <a:endParaRPr lang="ru-RU" sz="9600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4071942"/>
            <a:ext cx="1428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,,</a:t>
            </a:r>
            <a:endParaRPr lang="ru-RU" sz="8000" dirty="0">
              <a:solidFill>
                <a:srgbClr val="C00000"/>
              </a:solidFill>
            </a:endParaRPr>
          </a:p>
        </p:txBody>
      </p:sp>
      <p:pic>
        <p:nvPicPr>
          <p:cNvPr id="18" name="Рисунок 17" descr="&quot;триммер&quot;. Все новости, помеченные &quot;триммер&quot; на Мета Новостях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4714884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857488" y="3786190"/>
            <a:ext cx="1428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,,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28992" y="4857760"/>
            <a:ext cx="7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И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9256" y="2143116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ПРОЦЕНТЫ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29256" y="5000636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ДРОБИ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Дополните перечень: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4500594" cy="1928825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Итоги голосования,</a:t>
            </a:r>
          </a:p>
          <a:p>
            <a:pPr>
              <a:buNone/>
            </a:pPr>
            <a:r>
              <a:rPr lang="ru-RU" sz="2800" dirty="0" smtClean="0"/>
              <a:t>повышение зарплаты,</a:t>
            </a:r>
          </a:p>
          <a:p>
            <a:pPr>
              <a:buNone/>
            </a:pPr>
            <a:r>
              <a:rPr lang="ru-RU" sz="2800" dirty="0" smtClean="0"/>
              <a:t>всхожесть семян,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7" descr="http://www.clipartbank.ru/watermark.php?i=41789"/>
          <p:cNvPicPr>
            <a:picLocks noChangeAspect="1" noChangeArrowheads="1"/>
          </p:cNvPicPr>
          <p:nvPr/>
        </p:nvPicPr>
        <p:blipFill>
          <a:blip r:embed="rId2"/>
          <a:srcRect l="44970" t="9027" r="2564" b="18756"/>
          <a:stretch>
            <a:fillRect/>
          </a:stretch>
        </p:blipFill>
        <p:spPr bwMode="auto">
          <a:xfrm>
            <a:off x="6643702" y="2714620"/>
            <a:ext cx="2335130" cy="2134976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43438" y="1071546"/>
            <a:ext cx="4171948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</a:rPr>
              <a:t>распродажа,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</a:rPr>
              <a:t>жирность молока,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</a:rPr>
              <a:t> подоходный налог…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42844" y="3071810"/>
            <a:ext cx="6500859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  урока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«Проценты в нашей жизни»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786322"/>
            <a:ext cx="842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Цель  урока: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обобщить знания по теме  «Проценты»;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суметь применить их при решении реальных жизненных задач.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4000" dirty="0" smtClean="0"/>
              <a:t>   </a:t>
            </a:r>
            <a:r>
              <a:rPr lang="ru-RU" sz="3600" dirty="0" smtClean="0"/>
              <a:t>0,63    1,25    0,8    0,37    1     0,02</a:t>
            </a:r>
          </a:p>
          <a:p>
            <a:pPr>
              <a:buFont typeface="Wingdings" pitchFamily="2" charset="2"/>
              <a:buChar char="Ø"/>
            </a:pPr>
            <a:endParaRPr lang="ru-RU" sz="3600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  53%    15%     40%    7%    112%     80%   </a:t>
            </a:r>
            <a:endParaRPr lang="ru-RU" sz="3600" dirty="0"/>
          </a:p>
        </p:txBody>
      </p:sp>
      <p:pic>
        <p:nvPicPr>
          <p:cNvPr id="4" name="Рисунок 3" descr="antn02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429132"/>
            <a:ext cx="2334424" cy="203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1425857">
            <a:off x="7615834" y="3527886"/>
            <a:ext cx="795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C00000"/>
                </a:solidFill>
              </a:rPr>
              <a:t>?</a:t>
            </a:r>
            <a:endParaRPr lang="ru-RU" sz="88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477567">
            <a:off x="8522237" y="3060504"/>
            <a:ext cx="4700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?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18592">
            <a:off x="8221638" y="3489154"/>
            <a:ext cx="5774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?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Решите задачи </a:t>
            </a:r>
            <a:r>
              <a:rPr lang="ru-RU" sz="2800" dirty="0" smtClean="0"/>
              <a:t>(устно)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071546"/>
            <a:ext cx="57864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 В книге 50 страниц. Витя прочитал 20% всей книги. Сколько страниц прочитал Витя?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57950" y="1142984"/>
            <a:ext cx="25138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>
                <a:solidFill>
                  <a:srgbClr val="0070C0"/>
                </a:solidFill>
              </a:rPr>
              <a:t>Решение: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50∙0,2=10 (стр.)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000372"/>
            <a:ext cx="5643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2. Лена прочитала 30% книги, что составило 60 </a:t>
            </a:r>
            <a:r>
              <a:rPr lang="ru-RU" sz="2800" dirty="0" smtClean="0"/>
              <a:t>страниц.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86512" y="3071810"/>
            <a:ext cx="2857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srgbClr val="0070C0"/>
                </a:solidFill>
              </a:rPr>
              <a:t>Решение</a:t>
            </a:r>
            <a:r>
              <a:rPr lang="ru-RU" sz="2800" dirty="0" smtClean="0">
                <a:solidFill>
                  <a:srgbClr val="0070C0"/>
                </a:solidFill>
              </a:rPr>
              <a:t>: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60:0,3 =200 (стр.)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929198"/>
            <a:ext cx="55721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3. Посеяли 50 зерен, из них 40 дали всходы. Определите процент всхожести семян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4929198"/>
            <a:ext cx="261161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>
                <a:solidFill>
                  <a:srgbClr val="0070C0"/>
                </a:solidFill>
              </a:rPr>
              <a:t>Решение: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40:50= 0,8 =80%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14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83812">
            <a:off x="7126938" y="155372"/>
            <a:ext cx="185738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Решите задачи </a:t>
            </a:r>
            <a:r>
              <a:rPr lang="ru-RU" sz="3600" dirty="0" smtClean="0"/>
              <a:t>(устно)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800" b="1" dirty="0" smtClean="0">
              <a:solidFill>
                <a:schemeClr val="accent4">
                  <a:lumMod val="50000"/>
                </a:schemeClr>
              </a:solidFill>
              <a:latin typeface="Monotype Corsiva" pitchFamily="66" charset="0"/>
              <a:cs typeface="Simplified Arabic Fixed" pitchFamily="49" charset="-78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52149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214282" y="1643050"/>
            <a:ext cx="892971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 startAt="4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учащиеся 5 класса занимаются в спортивных секциях.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½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 занимается легкой атлетикой,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30%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гимнастикой,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25%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футболом,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остальная часть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учащихся - теннисом.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процентов учащихся занимаются теннисом?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4643446"/>
            <a:ext cx="450020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u="sng" dirty="0" smtClean="0">
                <a:solidFill>
                  <a:srgbClr val="0070C0"/>
                </a:solidFill>
              </a:rPr>
              <a:t>Задача не имеет решения</a:t>
            </a:r>
            <a:r>
              <a:rPr lang="ru-RU" sz="2800" i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800" i="1" dirty="0" smtClean="0">
                <a:solidFill>
                  <a:srgbClr val="0070C0"/>
                </a:solidFill>
              </a:rPr>
              <a:t>Все учащиеся класса – 100%</a:t>
            </a:r>
          </a:p>
          <a:p>
            <a:r>
              <a:rPr lang="ru-RU" sz="2800" i="1" dirty="0" smtClean="0">
                <a:solidFill>
                  <a:srgbClr val="0070C0"/>
                </a:solidFill>
              </a:rPr>
              <a:t>50% +30% +25% = 105% 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6248" y="5429264"/>
            <a:ext cx="4572032" cy="116205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Внесите изменения в ценник.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Constantia" pitchFamily="18" charset="0"/>
              </a:rPr>
              <a:t>Праздничная распродажа.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Constantia" pitchFamily="18" charset="0"/>
              </a:rPr>
              <a:t>Цены</a:t>
            </a:r>
            <a:r>
              <a:rPr lang="ru-RU" sz="3600" i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3600" i="1" u="sng" dirty="0" smtClean="0">
                <a:solidFill>
                  <a:srgbClr val="C00000"/>
                </a:solidFill>
                <a:latin typeface="Constantia" pitchFamily="18" charset="0"/>
              </a:rPr>
              <a:t>снижены</a:t>
            </a:r>
            <a:r>
              <a:rPr lang="ru-RU" sz="3600" i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ru-RU" sz="4000" i="1" u="sng" dirty="0" smtClean="0">
                <a:solidFill>
                  <a:srgbClr val="C00000"/>
                </a:solidFill>
                <a:latin typeface="Constantia" pitchFamily="18" charset="0"/>
              </a:rPr>
              <a:t>на 10%</a:t>
            </a:r>
            <a:endParaRPr lang="ru-RU" sz="4000" i="1" u="sng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42844" y="1435100"/>
            <a:ext cx="3786214" cy="4994296"/>
          </a:xfrm>
        </p:spPr>
        <p:txBody>
          <a:bodyPr/>
          <a:lstStyle/>
          <a:p>
            <a:r>
              <a:rPr lang="ru-RU" sz="2800" u="sng" dirty="0" smtClean="0"/>
              <a:t>Решение: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8000∙0,1 =800(руб.) –      снижена цена</a:t>
            </a:r>
          </a:p>
          <a:p>
            <a:pPr marL="342900" indent="-342900">
              <a:buAutoNum type="arabicParenR"/>
            </a:pPr>
            <a:r>
              <a:rPr lang="ru-RU" sz="2800" dirty="0" smtClean="0"/>
              <a:t>8000-800=7200(руб.)- новая цена</a:t>
            </a:r>
          </a:p>
          <a:p>
            <a:pPr marL="342900" indent="-342900"/>
            <a:r>
              <a:rPr lang="ru-RU" sz="2800" dirty="0" smtClean="0"/>
              <a:t>Ответ: 7200 руб.</a:t>
            </a:r>
          </a:p>
          <a:p>
            <a:pPr marL="342900" indent="-342900"/>
            <a:endParaRPr lang="ru-RU" sz="2800" dirty="0" smtClean="0"/>
          </a:p>
          <a:p>
            <a:pPr marL="342900" indent="-342900"/>
            <a:r>
              <a:rPr lang="ru-RU" sz="2800" u="sng" dirty="0" smtClean="0"/>
              <a:t>2способ:</a:t>
            </a:r>
            <a:r>
              <a:rPr lang="ru-RU" sz="2800" dirty="0" smtClean="0"/>
              <a:t> 8000∙0,9=7200(руб.)</a:t>
            </a:r>
          </a:p>
          <a:p>
            <a:pPr marL="342900" indent="-342900"/>
            <a:r>
              <a:rPr lang="ru-RU" sz="2800" dirty="0" smtClean="0"/>
              <a:t>Ответ: 7200 руб.</a:t>
            </a:r>
          </a:p>
          <a:p>
            <a:pPr marL="342900" indent="-342900"/>
            <a:endParaRPr lang="ru-RU" sz="2800" dirty="0" smtClean="0"/>
          </a:p>
          <a:p>
            <a:endParaRPr lang="ru-RU" dirty="0"/>
          </a:p>
        </p:txBody>
      </p:sp>
      <p:pic>
        <p:nvPicPr>
          <p:cNvPr id="9" name="Рисунок 8" descr="АВТ-Спорт интернет магазин в Перми, продам, куплю, спорттовары в Перми - 855334, perm.avizinfo.r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571612"/>
            <a:ext cx="421484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ыноска со стрелкой вверх 9"/>
          <p:cNvSpPr/>
          <p:nvPr/>
        </p:nvSpPr>
        <p:spPr>
          <a:xfrm rot="1516483">
            <a:off x="4160270" y="3462112"/>
            <a:ext cx="2101751" cy="1219661"/>
          </a:xfrm>
          <a:prstGeom prst="up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 rot="1519434">
            <a:off x="4092409" y="3699591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8 000</a:t>
            </a:r>
            <a:endParaRPr lang="ru-RU" sz="4800" dirty="0"/>
          </a:p>
        </p:txBody>
      </p:sp>
      <p:pic>
        <p:nvPicPr>
          <p:cNvPr id="12" name="Рисунок 11" descr="Независимый форум города Старая Русса * Просмотр темы - Различные новост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89944">
            <a:off x="5504834" y="4302915"/>
            <a:ext cx="524195" cy="47533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  <p:sp>
        <p:nvSpPr>
          <p:cNvPr id="13" name="Выноска со стрелкой вверх 12"/>
          <p:cNvSpPr/>
          <p:nvPr/>
        </p:nvSpPr>
        <p:spPr>
          <a:xfrm rot="1516483">
            <a:off x="6303409" y="3962178"/>
            <a:ext cx="2101751" cy="1219661"/>
          </a:xfrm>
          <a:prstGeom prst="upArrow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rgbClr val="FF0000"/>
                </a:solidFill>
              </a:rPr>
              <a:t> 7 200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Независимый форум города Старая Русса * Просмотр темы - Различные новост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89944">
            <a:off x="7568969" y="4860830"/>
            <a:ext cx="447843" cy="42248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28596" y="500042"/>
            <a:ext cx="278608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Самопроверка</a:t>
            </a:r>
            <a:endParaRPr lang="ru-RU" sz="3200" b="1" dirty="0">
              <a:solidFill>
                <a:srgbClr val="0070C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250529" y="3464719"/>
            <a:ext cx="1928826" cy="171451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uiExpand="1" build="p"/>
      <p:bldP spid="10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Задача для программиста</a:t>
            </a:r>
            <a:endParaRPr lang="ru-RU" sz="3200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2357430"/>
            <a:ext cx="4214842" cy="324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15 минут антивирусная программа установилась на 60%. Сколько минут осталось до конца загрузки?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572000" y="2214554"/>
            <a:ext cx="435771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1)15: 0,6 = 25 (мин)-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вся загрузка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2)25-15=10(мин)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осталось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10 мин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1714488"/>
            <a:ext cx="3272691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Взаимопроверка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4282" y="142852"/>
            <a:ext cx="6800840" cy="93978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Здоровье – это правильное питание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285720" y="1214422"/>
            <a:ext cx="4357718" cy="4911741"/>
          </a:xfrm>
        </p:spPr>
        <p:txBody>
          <a:bodyPr/>
          <a:lstStyle/>
          <a:p>
            <a:r>
              <a:rPr lang="ru-RU" sz="2800" dirty="0" smtClean="0"/>
              <a:t>Врачи рекомендуют дневную норму питания распределить на 4 приема: утренний завтрак- 25%, второй завтрак- 15%, обед- 45% и ужин- 15%. Закрасьте часть, которую выделяют на </a:t>
            </a:r>
            <a:r>
              <a:rPr lang="ru-RU" sz="2800" dirty="0" smtClean="0">
                <a:solidFill>
                  <a:srgbClr val="FF0000"/>
                </a:solidFill>
              </a:rPr>
              <a:t>утренний завтрак</a:t>
            </a:r>
            <a:r>
              <a:rPr lang="ru-RU" sz="2800" dirty="0" smtClean="0"/>
              <a:t>, красным цветом, на </a:t>
            </a:r>
            <a:r>
              <a:rPr lang="ru-RU" sz="2800" dirty="0" smtClean="0">
                <a:solidFill>
                  <a:srgbClr val="00B0F0"/>
                </a:solidFill>
              </a:rPr>
              <a:t>второй завтрак </a:t>
            </a:r>
            <a:r>
              <a:rPr lang="ru-RU" sz="2800" dirty="0" smtClean="0"/>
              <a:t>- синим, на</a:t>
            </a:r>
            <a:r>
              <a:rPr lang="ru-RU" sz="2800" dirty="0" smtClean="0">
                <a:solidFill>
                  <a:srgbClr val="00B050"/>
                </a:solidFill>
              </a:rPr>
              <a:t> обед </a:t>
            </a:r>
            <a:r>
              <a:rPr lang="ru-RU" sz="2800" dirty="0" smtClean="0"/>
              <a:t>– зеленым и на </a:t>
            </a:r>
            <a:r>
              <a:rPr lang="ru-RU" sz="2800" dirty="0" smtClean="0">
                <a:solidFill>
                  <a:srgbClr val="FFFF00"/>
                </a:solidFill>
              </a:rPr>
              <a:t>ужин</a:t>
            </a:r>
            <a:r>
              <a:rPr lang="ru-RU" sz="2800" dirty="0" smtClean="0"/>
              <a:t> - желтым. </a:t>
            </a:r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4857752" y="1571612"/>
            <a:ext cx="4041775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Проверка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457200" y="1719263"/>
            <a:ext cx="403860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714876" y="2500306"/>
          <a:ext cx="4214845" cy="3357590"/>
        </p:xfrm>
        <a:graphic>
          <a:graphicData uri="http://schemas.openxmlformats.org/drawingml/2006/table">
            <a:tbl>
              <a:tblPr/>
              <a:tblGrid>
                <a:gridCol w="417001"/>
                <a:gridCol w="417001"/>
                <a:gridCol w="417001"/>
                <a:gridCol w="417001"/>
                <a:gridCol w="417001"/>
                <a:gridCol w="417001"/>
                <a:gridCol w="417001"/>
                <a:gridCol w="417001"/>
                <a:gridCol w="417001"/>
                <a:gridCol w="461836"/>
              </a:tblGrid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Рисунок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71625">
            <a:off x="7807416" y="193577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"/>
                            </p:stCondLst>
                            <p:childTnLst>
                              <p:par>
                                <p:cTn id="2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/>
    </p:bldLst>
  </p:timing>
</p:sld>
</file>

<file path=ppt/theme/theme1.xml><?xml version="1.0" encoding="utf-8"?>
<a:theme xmlns:a="http://schemas.openxmlformats.org/drawingml/2006/main" name="шаблон математиче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1851</TotalTime>
  <Words>735</Words>
  <Application>Microsoft Office PowerPoint</Application>
  <PresentationFormat>Экран (4:3)</PresentationFormat>
  <Paragraphs>300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шаблон математический</vt:lpstr>
      <vt:lpstr>Урок алгебры в 7 классе </vt:lpstr>
      <vt:lpstr>Презентация PowerPoint</vt:lpstr>
      <vt:lpstr>Дополните перечень:</vt:lpstr>
      <vt:lpstr>Презентация PowerPoint</vt:lpstr>
      <vt:lpstr>Решите задачи (устно)</vt:lpstr>
      <vt:lpstr>Решите задачи (устно)</vt:lpstr>
      <vt:lpstr>Внесите изменения в ценник.</vt:lpstr>
      <vt:lpstr>Задача для программиста</vt:lpstr>
      <vt:lpstr>Здоровье – это правильное питание</vt:lpstr>
      <vt:lpstr>Физкультминутка </vt:lpstr>
      <vt:lpstr>Бухгалтер – сотрудник фирмы</vt:lpstr>
      <vt:lpstr>Кроссворд « Проценты»</vt:lpstr>
      <vt:lpstr>Заполните карточку</vt:lpstr>
      <vt:lpstr>Домашнее задание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Home</cp:lastModifiedBy>
  <cp:revision>188</cp:revision>
  <dcterms:created xsi:type="dcterms:W3CDTF">2011-07-12T07:33:19Z</dcterms:created>
  <dcterms:modified xsi:type="dcterms:W3CDTF">2026-03-04T18:29:36Z</dcterms:modified>
</cp:coreProperties>
</file>